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75" r:id="rId3"/>
    <p:sldId id="265" r:id="rId4"/>
    <p:sldId id="274" r:id="rId5"/>
    <p:sldId id="273" r:id="rId6"/>
    <p:sldId id="271" r:id="rId7"/>
    <p:sldId id="272"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2F20"/>
    <a:srgbClr val="B9313E"/>
    <a:srgbClr val="A85142"/>
    <a:srgbClr val="AA4040"/>
    <a:srgbClr val="E00A29"/>
    <a:srgbClr val="B65334"/>
    <a:srgbClr val="B95435"/>
    <a:srgbClr val="C55A39"/>
    <a:srgbClr val="D17A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3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EB292C-D678-4F82-ACD5-498E836E8398}" type="datetimeFigureOut">
              <a:rPr lang="en-US" smtClean="0"/>
              <a:t>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962583-CDAE-44E1-AFA8-D6DD6BE88729}" type="slidenum">
              <a:rPr lang="en-US" smtClean="0"/>
              <a:t>‹#›</a:t>
            </a:fld>
            <a:endParaRPr lang="en-US"/>
          </a:p>
        </p:txBody>
      </p:sp>
    </p:spTree>
    <p:extLst>
      <p:ext uri="{BB962C8B-B14F-4D97-AF65-F5344CB8AC3E}">
        <p14:creationId xmlns:p14="http://schemas.microsoft.com/office/powerpoint/2010/main" val="699333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9962583-CDAE-44E1-AFA8-D6DD6BE88729}" type="slidenum">
              <a:rPr lang="en-US" smtClean="0"/>
              <a:t>1</a:t>
            </a:fld>
            <a:endParaRPr lang="en-US"/>
          </a:p>
        </p:txBody>
      </p:sp>
    </p:spTree>
    <p:extLst>
      <p:ext uri="{BB962C8B-B14F-4D97-AF65-F5344CB8AC3E}">
        <p14:creationId xmlns:p14="http://schemas.microsoft.com/office/powerpoint/2010/main" val="452895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141E42-E370-4477-8285-6C9634F2DBA8}" type="datetime1">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238841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C0A659-0284-4F49-87DA-EE414AAEB6EA}" type="datetime1">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3044043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119F7-5FF3-4EFC-9583-2E6463367FFF}" type="datetime1">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2639801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47C5BD-025E-4796-9B8C-F8FB9D097455}" type="datetime1">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942357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05AEDD-D645-4A4F-93C9-D7E0B2E7C285}" type="datetime1">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656431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F12053-2094-4F5F-82CD-FE32B6C98486}" type="datetime1">
              <a:rPr lang="en-US" smtClean="0"/>
              <a:t>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3539305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114A43-98EE-46B0-B231-D7A345F0D940}" type="datetime1">
              <a:rPr lang="en-US" smtClean="0"/>
              <a:t>1/12/2017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1313441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0E22D7-9FE4-4572-AF4E-F0F9CEDE108C}" type="datetime1">
              <a:rPr lang="en-US" smtClean="0"/>
              <a:t>1/12/2017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2885985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84C40-F21C-444B-A1F7-673FEA7ECA31}" type="datetime1">
              <a:rPr lang="en-US" smtClean="0"/>
              <a:t>1/12/2017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194192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EB7AE6-76E5-4F69-BB0B-88236F07E891}" type="datetime1">
              <a:rPr lang="en-US" smtClean="0"/>
              <a:t>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2011434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21B3AB-BA45-450D-B66C-D951C33AACF3}" type="datetime1">
              <a:rPr lang="en-US" smtClean="0"/>
              <a:t>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398ACD-02FF-4292-A8FE-FE4A4F24F6D2}" type="slidenum">
              <a:rPr lang="en-US" smtClean="0"/>
              <a:t>‹#›</a:t>
            </a:fld>
            <a:endParaRPr lang="en-US"/>
          </a:p>
        </p:txBody>
      </p:sp>
    </p:spTree>
    <p:extLst>
      <p:ext uri="{BB962C8B-B14F-4D97-AF65-F5344CB8AC3E}">
        <p14:creationId xmlns:p14="http://schemas.microsoft.com/office/powerpoint/2010/main" val="422920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1B4B1-1177-4BFE-8B8B-309A773AF51B}" type="datetime1">
              <a:rPr lang="en-US" smtClean="0"/>
              <a:t>1/12/2017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398ACD-02FF-4292-A8FE-FE4A4F24F6D2}" type="slidenum">
              <a:rPr lang="en-US" smtClean="0"/>
              <a:t>‹#›</a:t>
            </a:fld>
            <a:endParaRPr lang="en-US"/>
          </a:p>
        </p:txBody>
      </p:sp>
    </p:spTree>
    <p:extLst>
      <p:ext uri="{BB962C8B-B14F-4D97-AF65-F5344CB8AC3E}">
        <p14:creationId xmlns:p14="http://schemas.microsoft.com/office/powerpoint/2010/main" val="940778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TPMS870000-SKT 29152 </a:t>
            </a:r>
            <a:r>
              <a:rPr lang="en-US" dirty="0" err="1"/>
              <a:t>revB</a:t>
            </a:r>
            <a:r>
              <a:rPr lang="en-US" dirty="0"/>
              <a:t/>
            </a:r>
            <a:br>
              <a:rPr lang="en-US" dirty="0"/>
            </a:br>
            <a:r>
              <a:rPr lang="en-US" dirty="0" smtClean="0"/>
              <a:t/>
            </a:r>
            <a:br>
              <a:rPr lang="en-US" dirty="0" smtClean="0"/>
            </a:br>
            <a:r>
              <a:rPr lang="en-US" dirty="0" smtClean="0"/>
              <a:t>Hardware setup</a:t>
            </a:r>
            <a:endParaRPr lang="en-US" dirty="0"/>
          </a:p>
        </p:txBody>
      </p:sp>
      <p:sp>
        <p:nvSpPr>
          <p:cNvPr id="3" name="Subtitle 2"/>
          <p:cNvSpPr>
            <a:spLocks noGrp="1"/>
          </p:cNvSpPr>
          <p:nvPr>
            <p:ph type="subTitle" idx="1"/>
          </p:nvPr>
        </p:nvSpPr>
        <p:spPr/>
        <p:txBody>
          <a:bodyPr/>
          <a:lstStyle/>
          <a:p>
            <a:r>
              <a:rPr lang="en-US" dirty="0" smtClean="0"/>
              <a:t>For TPMS FXTH/MKW01 LF RF Communication Reference projects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90502" y="5565232"/>
            <a:ext cx="2701498" cy="1292768"/>
          </a:xfrm>
          <a:prstGeom prst="rect">
            <a:avLst/>
          </a:prstGeom>
        </p:spPr>
      </p:pic>
      <p:sp>
        <p:nvSpPr>
          <p:cNvPr id="5" name="Slide Number Placeholder 4"/>
          <p:cNvSpPr>
            <a:spLocks noGrp="1"/>
          </p:cNvSpPr>
          <p:nvPr>
            <p:ph type="sldNum" sz="quarter" idx="12"/>
          </p:nvPr>
        </p:nvSpPr>
        <p:spPr/>
        <p:txBody>
          <a:bodyPr/>
          <a:lstStyle/>
          <a:p>
            <a:fld id="{B8398ACD-02FF-4292-A8FE-FE4A4F24F6D2}" type="slidenum">
              <a:rPr lang="en-US" smtClean="0"/>
              <a:t>1</a:t>
            </a:fld>
            <a:endParaRPr lang="en-US"/>
          </a:p>
        </p:txBody>
      </p:sp>
      <p:sp>
        <p:nvSpPr>
          <p:cNvPr id="6" name="TextBox 5"/>
          <p:cNvSpPr txBox="1"/>
          <p:nvPr/>
        </p:nvSpPr>
        <p:spPr>
          <a:xfrm>
            <a:off x="107092" y="6356350"/>
            <a:ext cx="2281881" cy="369332"/>
          </a:xfrm>
          <a:prstGeom prst="rect">
            <a:avLst/>
          </a:prstGeom>
          <a:noFill/>
        </p:spPr>
        <p:txBody>
          <a:bodyPr wrap="square" rtlCol="0">
            <a:spAutoFit/>
          </a:bodyPr>
          <a:lstStyle/>
          <a:p>
            <a:r>
              <a:rPr lang="en-US" dirty="0" smtClean="0">
                <a:solidFill>
                  <a:schemeClr val="bg2">
                    <a:lumMod val="75000"/>
                  </a:schemeClr>
                </a:solidFill>
              </a:rPr>
              <a:t>January 2017</a:t>
            </a:r>
            <a:endParaRPr lang="en-US" dirty="0">
              <a:solidFill>
                <a:schemeClr val="bg2">
                  <a:lumMod val="75000"/>
                </a:schemeClr>
              </a:solidFill>
            </a:endParaRPr>
          </a:p>
        </p:txBody>
      </p:sp>
    </p:spTree>
    <p:extLst>
      <p:ext uri="{BB962C8B-B14F-4D97-AF65-F5344CB8AC3E}">
        <p14:creationId xmlns:p14="http://schemas.microsoft.com/office/powerpoint/2010/main" val="3189840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8398ACD-02FF-4292-A8FE-FE4A4F24F6D2}" type="slidenum">
              <a:rPr lang="en-US" smtClean="0"/>
              <a:t>2</a:t>
            </a:fld>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81623" y="0"/>
            <a:ext cx="1410377" cy="674918"/>
          </a:xfrm>
          <a:prstGeom prst="rect">
            <a:avLst/>
          </a:prstGeom>
        </p:spPr>
      </p:pic>
      <p:pic>
        <p:nvPicPr>
          <p:cNvPr id="6" name="Picture 5"/>
          <p:cNvPicPr>
            <a:picLocks noChangeAspect="1"/>
          </p:cNvPicPr>
          <p:nvPr/>
        </p:nvPicPr>
        <p:blipFill>
          <a:blip r:embed="rId3"/>
          <a:stretch>
            <a:fillRect/>
          </a:stretch>
        </p:blipFill>
        <p:spPr>
          <a:xfrm>
            <a:off x="2139778" y="321381"/>
            <a:ext cx="6822989" cy="6388506"/>
          </a:xfrm>
          <a:prstGeom prst="rect">
            <a:avLst/>
          </a:prstGeom>
        </p:spPr>
      </p:pic>
    </p:spTree>
    <p:extLst>
      <p:ext uri="{BB962C8B-B14F-4D97-AF65-F5344CB8AC3E}">
        <p14:creationId xmlns:p14="http://schemas.microsoft.com/office/powerpoint/2010/main" val="1609779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8398ACD-02FF-4292-A8FE-FE4A4F24F6D2}" type="slidenum">
              <a:rPr lang="en-US" smtClean="0"/>
              <a:t>3</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1360" t="1321" r="10231" b="53634"/>
          <a:stretch/>
        </p:blipFill>
        <p:spPr>
          <a:xfrm>
            <a:off x="3789405" y="1260389"/>
            <a:ext cx="4094206" cy="4172411"/>
          </a:xfrm>
          <a:prstGeom prst="rect">
            <a:avLst/>
          </a:prstGeom>
        </p:spPr>
      </p:pic>
      <p:sp>
        <p:nvSpPr>
          <p:cNvPr id="7" name="Rounded Rectangle 6"/>
          <p:cNvSpPr/>
          <p:nvPr/>
        </p:nvSpPr>
        <p:spPr>
          <a:xfrm>
            <a:off x="6762839" y="662374"/>
            <a:ext cx="1342421" cy="27184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3.3V power supply</a:t>
            </a:r>
            <a:endParaRPr lang="en-US" sz="1100" dirty="0">
              <a:solidFill>
                <a:schemeClr val="tx1"/>
              </a:solidFill>
            </a:endParaRPr>
          </a:p>
        </p:txBody>
      </p:sp>
      <p:cxnSp>
        <p:nvCxnSpPr>
          <p:cNvPr id="8" name="Straight Arrow Connector 7"/>
          <p:cNvCxnSpPr>
            <a:stCxn id="7" idx="2"/>
          </p:cNvCxnSpPr>
          <p:nvPr/>
        </p:nvCxnSpPr>
        <p:spPr>
          <a:xfrm flipH="1">
            <a:off x="7048500" y="934222"/>
            <a:ext cx="385550" cy="408803"/>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7" idx="2"/>
          </p:cNvCxnSpPr>
          <p:nvPr/>
        </p:nvCxnSpPr>
        <p:spPr>
          <a:xfrm>
            <a:off x="7434050" y="934222"/>
            <a:ext cx="84437" cy="532628"/>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8248739" y="2519749"/>
            <a:ext cx="1342421" cy="27184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Not connected</a:t>
            </a:r>
            <a:endParaRPr lang="en-US" sz="1100" dirty="0">
              <a:solidFill>
                <a:schemeClr val="tx1"/>
              </a:solidFill>
            </a:endParaRPr>
          </a:p>
        </p:txBody>
      </p:sp>
      <p:cxnSp>
        <p:nvCxnSpPr>
          <p:cNvPr id="14" name="Straight Arrow Connector 13"/>
          <p:cNvCxnSpPr>
            <a:stCxn id="13" idx="1"/>
          </p:cNvCxnSpPr>
          <p:nvPr/>
        </p:nvCxnSpPr>
        <p:spPr>
          <a:xfrm flipH="1" flipV="1">
            <a:off x="6410325" y="2066925"/>
            <a:ext cx="1838414" cy="588748"/>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1"/>
          </p:cNvCxnSpPr>
          <p:nvPr/>
        </p:nvCxnSpPr>
        <p:spPr>
          <a:xfrm flipH="1" flipV="1">
            <a:off x="6867525" y="1924050"/>
            <a:ext cx="1381214" cy="731623"/>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1623" y="0"/>
            <a:ext cx="1410377" cy="674918"/>
          </a:xfrm>
          <a:prstGeom prst="rect">
            <a:avLst/>
          </a:prstGeom>
        </p:spPr>
      </p:pic>
    </p:spTree>
    <p:extLst>
      <p:ext uri="{BB962C8B-B14F-4D97-AF65-F5344CB8AC3E}">
        <p14:creationId xmlns:p14="http://schemas.microsoft.com/office/powerpoint/2010/main" val="3656923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69207" y="52527"/>
            <a:ext cx="11922793" cy="6638649"/>
          </a:xfrm>
          <a:prstGeom prst="rect">
            <a:avLst/>
          </a:prstGeom>
        </p:spPr>
      </p:pic>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73" y="6183082"/>
            <a:ext cx="1410377" cy="674918"/>
          </a:xfrm>
          <a:prstGeom prst="rect">
            <a:avLst/>
          </a:prstGeom>
        </p:spPr>
      </p:pic>
      <p:sp>
        <p:nvSpPr>
          <p:cNvPr id="32" name="Rectangle 31"/>
          <p:cNvSpPr/>
          <p:nvPr/>
        </p:nvSpPr>
        <p:spPr>
          <a:xfrm>
            <a:off x="9522941" y="370703"/>
            <a:ext cx="2248929" cy="300114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Please note</a:t>
            </a:r>
            <a:r>
              <a:rPr lang="en-US" sz="1200" dirty="0" smtClean="0">
                <a:solidFill>
                  <a:schemeClr val="tx1"/>
                </a:solidFill>
              </a:rPr>
              <a:t>:</a:t>
            </a:r>
          </a:p>
          <a:p>
            <a:pPr algn="ctr"/>
            <a:r>
              <a:rPr lang="en-US" sz="1100" dirty="0" smtClean="0">
                <a:solidFill>
                  <a:schemeClr val="tx1"/>
                </a:solidFill>
              </a:rPr>
              <a:t>The RF matching network of this board has </a:t>
            </a:r>
            <a:r>
              <a:rPr lang="en-US" sz="1100" b="1" dirty="0" smtClean="0">
                <a:solidFill>
                  <a:schemeClr val="tx1"/>
                </a:solidFill>
              </a:rPr>
              <a:t>not been optimized </a:t>
            </a:r>
            <a:r>
              <a:rPr lang="en-US" sz="1100" dirty="0" smtClean="0">
                <a:solidFill>
                  <a:schemeClr val="tx1"/>
                </a:solidFill>
              </a:rPr>
              <a:t>so the RF performance achieved is not the best one possible. Due to that, all the RF configurations (antenna grounded or not, use of clip antenna or external antenna connected to SMA) give the same RF performance. So on this board the default configuration can be kept (use of clip antenna not grounded), there will be no improvement with another configuration.</a:t>
            </a:r>
          </a:p>
          <a:p>
            <a:pPr algn="ctr"/>
            <a:endParaRPr lang="en-US" sz="1100" dirty="0">
              <a:solidFill>
                <a:schemeClr val="tx1"/>
              </a:solidFill>
            </a:endParaRPr>
          </a:p>
          <a:p>
            <a:pPr algn="ctr"/>
            <a:r>
              <a:rPr lang="en-US" sz="1100" dirty="0" smtClean="0">
                <a:solidFill>
                  <a:schemeClr val="tx1"/>
                </a:solidFill>
              </a:rPr>
              <a:t>Refer to slide 6 for additional information on RF setup.</a:t>
            </a:r>
            <a:endParaRPr lang="en-US" sz="1200" dirty="0">
              <a:solidFill>
                <a:schemeClr val="tx1"/>
              </a:solidFill>
            </a:endParaRPr>
          </a:p>
        </p:txBody>
      </p:sp>
    </p:spTree>
    <p:extLst>
      <p:ext uri="{BB962C8B-B14F-4D97-AF65-F5344CB8AC3E}">
        <p14:creationId xmlns:p14="http://schemas.microsoft.com/office/powerpoint/2010/main" val="2375519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8398ACD-02FF-4292-A8FE-FE4A4F24F6D2}" type="slidenum">
              <a:rPr lang="en-US" smtClean="0"/>
              <a:t>5</a:t>
            </a:fld>
            <a:endParaRPr lang="en-US"/>
          </a:p>
        </p:txBody>
      </p:sp>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81623" y="0"/>
            <a:ext cx="1410377" cy="674918"/>
          </a:xfrm>
          <a:prstGeom prst="rect">
            <a:avLst/>
          </a:prstGeom>
        </p:spPr>
      </p:pic>
      <p:pic>
        <p:nvPicPr>
          <p:cNvPr id="6" name="Picture 5"/>
          <p:cNvPicPr>
            <a:picLocks noChangeAspect="1"/>
          </p:cNvPicPr>
          <p:nvPr/>
        </p:nvPicPr>
        <p:blipFill>
          <a:blip r:embed="rId3"/>
          <a:stretch>
            <a:fillRect/>
          </a:stretch>
        </p:blipFill>
        <p:spPr>
          <a:xfrm>
            <a:off x="2597741" y="114177"/>
            <a:ext cx="6598512" cy="6607298"/>
          </a:xfrm>
          <a:prstGeom prst="rect">
            <a:avLst/>
          </a:prstGeom>
        </p:spPr>
      </p:pic>
    </p:spTree>
    <p:extLst>
      <p:ext uri="{BB962C8B-B14F-4D97-AF65-F5344CB8AC3E}">
        <p14:creationId xmlns:p14="http://schemas.microsoft.com/office/powerpoint/2010/main" val="334066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41" y="8038"/>
            <a:ext cx="10515600" cy="813327"/>
          </a:xfrm>
        </p:spPr>
        <p:txBody>
          <a:bodyPr>
            <a:normAutofit/>
          </a:bodyPr>
          <a:lstStyle/>
          <a:p>
            <a:r>
              <a:rPr lang="en-US" sz="4000" dirty="0" smtClean="0"/>
              <a:t>About RF setup</a:t>
            </a:r>
            <a:endParaRPr lang="en-US" sz="4000" dirty="0"/>
          </a:p>
        </p:txBody>
      </p:sp>
      <p:sp>
        <p:nvSpPr>
          <p:cNvPr id="3" name="Content Placeholder 2"/>
          <p:cNvSpPr>
            <a:spLocks noGrp="1"/>
          </p:cNvSpPr>
          <p:nvPr>
            <p:ph idx="1"/>
          </p:nvPr>
        </p:nvSpPr>
        <p:spPr>
          <a:xfrm>
            <a:off x="607541" y="695530"/>
            <a:ext cx="10515600" cy="2634899"/>
          </a:xfrm>
        </p:spPr>
        <p:txBody>
          <a:bodyPr>
            <a:normAutofit/>
          </a:bodyPr>
          <a:lstStyle/>
          <a:p>
            <a:r>
              <a:rPr lang="en-US" sz="1800" dirty="0" smtClean="0"/>
              <a:t>The matching network on the </a:t>
            </a:r>
            <a:r>
              <a:rPr lang="en-US" sz="1800" dirty="0" smtClean="0"/>
              <a:t>FXTH SKT board </a:t>
            </a:r>
            <a:r>
              <a:rPr lang="en-US" sz="1800" dirty="0" smtClean="0"/>
              <a:t>is not optimized so make sure you are in good conditions when using the board: distance emitter/receiver around </a:t>
            </a:r>
            <a:r>
              <a:rPr lang="en-US" sz="1800" dirty="0" smtClean="0"/>
              <a:t>35cm </a:t>
            </a:r>
            <a:r>
              <a:rPr lang="en-US" sz="1800" dirty="0" smtClean="0"/>
              <a:t>with no obstacle in-between</a:t>
            </a:r>
            <a:r>
              <a:rPr lang="en-US" sz="1600" dirty="0" smtClean="0"/>
              <a:t>.</a:t>
            </a:r>
          </a:p>
          <a:p>
            <a:r>
              <a:rPr lang="en-US" sz="1800" dirty="0" smtClean="0"/>
              <a:t>If the RF performance is not good i.e. there is a high rate of data loss or data corruption (CRC check fails – this can be seen in the GUI), then try to change the distance and/or the orientation between the FXTH and the MKW01</a:t>
            </a:r>
            <a:r>
              <a:rPr lang="en-US" sz="1600" dirty="0" smtClean="0"/>
              <a:t>:</a:t>
            </a:r>
          </a:p>
          <a:p>
            <a:pPr lvl="1">
              <a:buFont typeface="Wingdings" panose="05000000000000000000" pitchFamily="2" charset="2"/>
              <a:buChar char="§"/>
            </a:pPr>
            <a:r>
              <a:rPr lang="en-US" sz="1400" dirty="0" smtClean="0"/>
              <a:t>Decrease or increase the distance, even by a few cm: change the distance and check the result real-time by looking at the MKW01 CRC window in the GUI.</a:t>
            </a:r>
          </a:p>
          <a:p>
            <a:pPr lvl="1">
              <a:buFont typeface="Wingdings" panose="05000000000000000000" pitchFamily="2" charset="2"/>
              <a:buChar char="§"/>
            </a:pPr>
            <a:r>
              <a:rPr lang="en-US" sz="1400" dirty="0" smtClean="0"/>
              <a:t>Change the orientation of the FXTH socket: place it parallel or perpendicular to the KW01 board, rotate it by 90°, 180°, and check the result real-time by looking at the MKW01 CRC window in the GUI.</a:t>
            </a:r>
            <a:endParaRPr lang="en-US" sz="1400" dirty="0" smtClean="0"/>
          </a:p>
        </p:txBody>
      </p:sp>
      <p:sp>
        <p:nvSpPr>
          <p:cNvPr id="4" name="Slide Number Placeholder 3"/>
          <p:cNvSpPr>
            <a:spLocks noGrp="1"/>
          </p:cNvSpPr>
          <p:nvPr>
            <p:ph type="sldNum" sz="quarter" idx="12"/>
          </p:nvPr>
        </p:nvSpPr>
        <p:spPr/>
        <p:txBody>
          <a:bodyPr/>
          <a:lstStyle/>
          <a:p>
            <a:fld id="{B8398ACD-02FF-4292-A8FE-FE4A4F24F6D2}" type="slidenum">
              <a:rPr lang="en-US" smtClean="0"/>
              <a:t>6</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81623" y="0"/>
            <a:ext cx="1410377" cy="674918"/>
          </a:xfrm>
          <a:prstGeom prst="rect">
            <a:avLst/>
          </a:prstGeom>
        </p:spPr>
      </p:pic>
      <p:sp>
        <p:nvSpPr>
          <p:cNvPr id="6" name="TextBox 5"/>
          <p:cNvSpPr txBox="1"/>
          <p:nvPr/>
        </p:nvSpPr>
        <p:spPr>
          <a:xfrm>
            <a:off x="607541" y="3929774"/>
            <a:ext cx="8200899" cy="369332"/>
          </a:xfrm>
          <a:prstGeom prst="rect">
            <a:avLst/>
          </a:prstGeom>
          <a:noFill/>
        </p:spPr>
        <p:txBody>
          <a:bodyPr wrap="square" rtlCol="0">
            <a:spAutoFit/>
          </a:bodyPr>
          <a:lstStyle/>
          <a:p>
            <a:r>
              <a:rPr lang="en-US" dirty="0" smtClean="0">
                <a:solidFill>
                  <a:srgbClr val="C00000"/>
                </a:solidFill>
              </a:rPr>
              <a:t>Example: a few cm can make a significant difference on the data corruption rate</a:t>
            </a:r>
            <a:endParaRPr lang="en-US" dirty="0">
              <a:solidFill>
                <a:srgbClr val="C00000"/>
              </a:solidFill>
            </a:endParaRPr>
          </a:p>
        </p:txBody>
      </p:sp>
      <p:pic>
        <p:nvPicPr>
          <p:cNvPr id="7" name="Picture 6"/>
          <p:cNvPicPr>
            <a:picLocks noChangeAspect="1"/>
          </p:cNvPicPr>
          <p:nvPr/>
        </p:nvPicPr>
        <p:blipFill>
          <a:blip r:embed="rId3"/>
          <a:stretch>
            <a:fillRect/>
          </a:stretch>
        </p:blipFill>
        <p:spPr>
          <a:xfrm>
            <a:off x="1682387" y="4395111"/>
            <a:ext cx="2862456" cy="2059497"/>
          </a:xfrm>
          <a:prstGeom prst="rect">
            <a:avLst/>
          </a:prstGeom>
        </p:spPr>
      </p:pic>
      <p:pic>
        <p:nvPicPr>
          <p:cNvPr id="8" name="Picture 7"/>
          <p:cNvPicPr>
            <a:picLocks noChangeAspect="1"/>
          </p:cNvPicPr>
          <p:nvPr/>
        </p:nvPicPr>
        <p:blipFill>
          <a:blip r:embed="rId4"/>
          <a:stretch>
            <a:fillRect/>
          </a:stretch>
        </p:blipFill>
        <p:spPr>
          <a:xfrm>
            <a:off x="6596063" y="4395111"/>
            <a:ext cx="2766052" cy="2019301"/>
          </a:xfrm>
          <a:prstGeom prst="rect">
            <a:avLst/>
          </a:prstGeom>
        </p:spPr>
      </p:pic>
      <p:sp>
        <p:nvSpPr>
          <p:cNvPr id="9" name="TextBox 8"/>
          <p:cNvSpPr txBox="1"/>
          <p:nvPr/>
        </p:nvSpPr>
        <p:spPr>
          <a:xfrm>
            <a:off x="1710925" y="6474416"/>
            <a:ext cx="2805380" cy="307777"/>
          </a:xfrm>
          <a:prstGeom prst="rect">
            <a:avLst/>
          </a:prstGeom>
          <a:noFill/>
        </p:spPr>
        <p:txBody>
          <a:bodyPr wrap="square" rtlCol="0">
            <a:spAutoFit/>
          </a:bodyPr>
          <a:lstStyle/>
          <a:p>
            <a:r>
              <a:rPr lang="en-US" sz="1400" dirty="0" smtClean="0"/>
              <a:t>Distance FXTH/MKW01 of 30cm</a:t>
            </a:r>
            <a:endParaRPr lang="en-US" sz="1400" dirty="0"/>
          </a:p>
        </p:txBody>
      </p:sp>
      <p:sp>
        <p:nvSpPr>
          <p:cNvPr id="10" name="TextBox 9"/>
          <p:cNvSpPr txBox="1"/>
          <p:nvPr/>
        </p:nvSpPr>
        <p:spPr>
          <a:xfrm>
            <a:off x="6770885" y="6474415"/>
            <a:ext cx="2805380" cy="307777"/>
          </a:xfrm>
          <a:prstGeom prst="rect">
            <a:avLst/>
          </a:prstGeom>
          <a:noFill/>
        </p:spPr>
        <p:txBody>
          <a:bodyPr wrap="square" rtlCol="0">
            <a:spAutoFit/>
          </a:bodyPr>
          <a:lstStyle/>
          <a:p>
            <a:r>
              <a:rPr lang="en-US" sz="1400" dirty="0" smtClean="0"/>
              <a:t>Distance FXTH/MKW01 of 35cm</a:t>
            </a:r>
            <a:endParaRPr lang="en-US" sz="1400" dirty="0"/>
          </a:p>
        </p:txBody>
      </p:sp>
      <p:sp>
        <p:nvSpPr>
          <p:cNvPr id="16" name="TextBox 15"/>
          <p:cNvSpPr txBox="1"/>
          <p:nvPr/>
        </p:nvSpPr>
        <p:spPr>
          <a:xfrm>
            <a:off x="607540" y="3021923"/>
            <a:ext cx="10818266" cy="861774"/>
          </a:xfrm>
          <a:prstGeom prst="rect">
            <a:avLst/>
          </a:prstGeom>
          <a:noFill/>
        </p:spPr>
        <p:txBody>
          <a:bodyPr wrap="square" rtlCol="0">
            <a:spAutoFit/>
          </a:bodyPr>
          <a:lstStyle/>
          <a:p>
            <a:r>
              <a:rPr lang="en-US" dirty="0" smtClean="0">
                <a:solidFill>
                  <a:srgbClr val="C00000"/>
                </a:solidFill>
              </a:rPr>
              <a:t>Note: </a:t>
            </a:r>
            <a:r>
              <a:rPr lang="en-US" sz="1600" dirty="0" smtClean="0"/>
              <a:t>in order to display the frames with corrupted data (when CRC is 1 in the GUI), make sure that RF_DATA_CORRUPTED is defined as RECEIVE_DATA in the MKW01 project (</a:t>
            </a:r>
            <a:r>
              <a:rPr lang="en-US" sz="1600" dirty="0" err="1" smtClean="0"/>
              <a:t>RF_Rx_Apli.h</a:t>
            </a:r>
            <a:r>
              <a:rPr lang="en-US" sz="1600" dirty="0" smtClean="0"/>
              <a:t>).</a:t>
            </a:r>
          </a:p>
          <a:p>
            <a:endParaRPr lang="en-US" sz="1600" dirty="0"/>
          </a:p>
        </p:txBody>
      </p:sp>
      <p:pic>
        <p:nvPicPr>
          <p:cNvPr id="17" name="Picture 16"/>
          <p:cNvPicPr>
            <a:picLocks noChangeAspect="1"/>
          </p:cNvPicPr>
          <p:nvPr/>
        </p:nvPicPr>
        <p:blipFill>
          <a:blip r:embed="rId5"/>
          <a:stretch>
            <a:fillRect/>
          </a:stretch>
        </p:blipFill>
        <p:spPr>
          <a:xfrm>
            <a:off x="6596063" y="3362298"/>
            <a:ext cx="3267075" cy="447675"/>
          </a:xfrm>
          <a:prstGeom prst="rect">
            <a:avLst/>
          </a:prstGeom>
        </p:spPr>
      </p:pic>
    </p:spTree>
    <p:extLst>
      <p:ext uri="{BB962C8B-B14F-4D97-AF65-F5344CB8AC3E}">
        <p14:creationId xmlns:p14="http://schemas.microsoft.com/office/powerpoint/2010/main" val="1749198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7985"/>
            <a:ext cx="10515600" cy="1325563"/>
          </a:xfrm>
        </p:spPr>
        <p:txBody>
          <a:bodyPr/>
          <a:lstStyle/>
          <a:p>
            <a:r>
              <a:rPr lang="en-US" dirty="0" smtClean="0"/>
              <a:t>Connecting the P&amp;E micro multilink</a:t>
            </a:r>
            <a:endParaRPr lang="en-US" dirty="0"/>
          </a:p>
        </p:txBody>
      </p:sp>
      <p:sp>
        <p:nvSpPr>
          <p:cNvPr id="3" name="Slide Number Placeholder 2"/>
          <p:cNvSpPr>
            <a:spLocks noGrp="1"/>
          </p:cNvSpPr>
          <p:nvPr>
            <p:ph type="sldNum" sz="quarter" idx="12"/>
          </p:nvPr>
        </p:nvSpPr>
        <p:spPr/>
        <p:txBody>
          <a:bodyPr/>
          <a:lstStyle/>
          <a:p>
            <a:fld id="{B8398ACD-02FF-4292-A8FE-FE4A4F24F6D2}" type="slidenum">
              <a:rPr lang="en-US" smtClean="0"/>
              <a:t>7</a:t>
            </a:fld>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17717"/>
          <a:stretch/>
        </p:blipFill>
        <p:spPr>
          <a:xfrm rot="16200000">
            <a:off x="3946742" y="1309816"/>
            <a:ext cx="3866029" cy="5642919"/>
          </a:xfrm>
          <a:prstGeom prst="roundRect">
            <a:avLst>
              <a:gd name="adj" fmla="val 8594"/>
            </a:avLst>
          </a:prstGeom>
          <a:solidFill>
            <a:srgbClr val="FFFFFF">
              <a:shade val="85000"/>
            </a:srgbClr>
          </a:solidFill>
          <a:ln>
            <a:noFill/>
          </a:ln>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1623" y="0"/>
            <a:ext cx="1410377" cy="674918"/>
          </a:xfrm>
          <a:prstGeom prst="rect">
            <a:avLst/>
          </a:prstGeom>
        </p:spPr>
      </p:pic>
      <p:sp>
        <p:nvSpPr>
          <p:cNvPr id="6" name="Rounded Rectangle 5"/>
          <p:cNvSpPr/>
          <p:nvPr/>
        </p:nvSpPr>
        <p:spPr>
          <a:xfrm>
            <a:off x="6984851" y="1607797"/>
            <a:ext cx="1342421" cy="27184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3.3V power supply</a:t>
            </a:r>
            <a:endParaRPr lang="en-US" sz="1100" dirty="0">
              <a:solidFill>
                <a:schemeClr val="tx1"/>
              </a:solidFill>
            </a:endParaRPr>
          </a:p>
        </p:txBody>
      </p:sp>
      <p:cxnSp>
        <p:nvCxnSpPr>
          <p:cNvPr id="7" name="Straight Arrow Connector 6"/>
          <p:cNvCxnSpPr>
            <a:stCxn id="6" idx="2"/>
          </p:cNvCxnSpPr>
          <p:nvPr/>
        </p:nvCxnSpPr>
        <p:spPr>
          <a:xfrm flipH="1">
            <a:off x="7504670" y="1879645"/>
            <a:ext cx="151392" cy="318615"/>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6" idx="2"/>
          </p:cNvCxnSpPr>
          <p:nvPr/>
        </p:nvCxnSpPr>
        <p:spPr>
          <a:xfrm>
            <a:off x="7656062" y="1879645"/>
            <a:ext cx="326403" cy="318615"/>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715875" y="4536348"/>
            <a:ext cx="1342421" cy="356927"/>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Connected to the computer</a:t>
            </a:r>
            <a:endParaRPr lang="en-US" sz="1100" dirty="0">
              <a:solidFill>
                <a:schemeClr val="tx1"/>
              </a:solidFill>
            </a:endParaRPr>
          </a:p>
        </p:txBody>
      </p:sp>
      <p:sp>
        <p:nvSpPr>
          <p:cNvPr id="12" name="Rounded Rectangle 11"/>
          <p:cNvSpPr/>
          <p:nvPr/>
        </p:nvSpPr>
        <p:spPr>
          <a:xfrm>
            <a:off x="4542333" y="6138047"/>
            <a:ext cx="1487765" cy="312179"/>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Both LEDs must be ON</a:t>
            </a:r>
            <a:endParaRPr lang="en-US" sz="1100" dirty="0">
              <a:solidFill>
                <a:schemeClr val="tx1"/>
              </a:solidFill>
            </a:endParaRPr>
          </a:p>
        </p:txBody>
      </p:sp>
      <p:cxnSp>
        <p:nvCxnSpPr>
          <p:cNvPr id="13" name="Straight Arrow Connector 12"/>
          <p:cNvCxnSpPr>
            <a:stCxn id="12" idx="0"/>
          </p:cNvCxnSpPr>
          <p:nvPr/>
        </p:nvCxnSpPr>
        <p:spPr>
          <a:xfrm flipH="1" flipV="1">
            <a:off x="4621427" y="5568778"/>
            <a:ext cx="664789" cy="569269"/>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2" idx="0"/>
          </p:cNvCxnSpPr>
          <p:nvPr/>
        </p:nvCxnSpPr>
        <p:spPr>
          <a:xfrm flipV="1">
            <a:off x="5286216" y="5461686"/>
            <a:ext cx="593540" cy="676361"/>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672649" y="4300151"/>
            <a:ext cx="428367" cy="527222"/>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6404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7842" y="2698465"/>
            <a:ext cx="2701498" cy="1292768"/>
          </a:xfrm>
          <a:prstGeom prst="rect">
            <a:avLst/>
          </a:prstGeom>
        </p:spPr>
      </p:pic>
      <p:sp>
        <p:nvSpPr>
          <p:cNvPr id="3" name="Slide Number Placeholder 2"/>
          <p:cNvSpPr>
            <a:spLocks noGrp="1"/>
          </p:cNvSpPr>
          <p:nvPr>
            <p:ph type="sldNum" sz="quarter" idx="12"/>
          </p:nvPr>
        </p:nvSpPr>
        <p:spPr/>
        <p:txBody>
          <a:bodyPr/>
          <a:lstStyle/>
          <a:p>
            <a:fld id="{B8398ACD-02FF-4292-A8FE-FE4A4F24F6D2}" type="slidenum">
              <a:rPr lang="en-US" smtClean="0"/>
              <a:t>8</a:t>
            </a:fld>
            <a:endParaRPr lang="en-US"/>
          </a:p>
        </p:txBody>
      </p:sp>
    </p:spTree>
    <p:extLst>
      <p:ext uri="{BB962C8B-B14F-4D97-AF65-F5344CB8AC3E}">
        <p14:creationId xmlns:p14="http://schemas.microsoft.com/office/powerpoint/2010/main" val="13893430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3484</TotalTime>
  <Words>353</Words>
  <Application>Microsoft Office PowerPoint</Application>
  <PresentationFormat>Widescreen</PresentationFormat>
  <Paragraphs>30</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TPMS870000-SKT 29152 revB  Hardware setup</vt:lpstr>
      <vt:lpstr>PowerPoint Presentation</vt:lpstr>
      <vt:lpstr>PowerPoint Presentation</vt:lpstr>
      <vt:lpstr>PowerPoint Presentation</vt:lpstr>
      <vt:lpstr>PowerPoint Presentation</vt:lpstr>
      <vt:lpstr>About RF setup</vt:lpstr>
      <vt:lpstr>Connecting the P&amp;E micro multilink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FRDM-SENSORS-LF Hardware setup</dc:title>
  <dc:creator>B50961</dc:creator>
  <cp:lastModifiedBy>Camille Saint-jean</cp:lastModifiedBy>
  <cp:revision>263</cp:revision>
  <dcterms:created xsi:type="dcterms:W3CDTF">2017-01-04T12:46:15Z</dcterms:created>
  <dcterms:modified xsi:type="dcterms:W3CDTF">2017-01-13T12:49:20Z</dcterms:modified>
</cp:coreProperties>
</file>