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3" r:id="rId3"/>
    <p:sldId id="258" r:id="rId4"/>
    <p:sldId id="273" r:id="rId5"/>
    <p:sldId id="267" r:id="rId6"/>
    <p:sldId id="259" r:id="rId7"/>
    <p:sldId id="262" r:id="rId8"/>
    <p:sldId id="264" r:id="rId9"/>
    <p:sldId id="269" r:id="rId10"/>
    <p:sldId id="270" r:id="rId11"/>
    <p:sldId id="271" r:id="rId12"/>
    <p:sldId id="266" r:id="rId13"/>
    <p:sldId id="265" r:id="rId14"/>
    <p:sldId id="268" r:id="rId15"/>
    <p:sldId id="272" r:id="rId16"/>
    <p:sldId id="25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C2F20"/>
    <a:srgbClr val="B9313E"/>
    <a:srgbClr val="A85142"/>
    <a:srgbClr val="AA4040"/>
    <a:srgbClr val="E00A29"/>
    <a:srgbClr val="B65334"/>
    <a:srgbClr val="B95435"/>
    <a:srgbClr val="C55A39"/>
    <a:srgbClr val="D17A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EB292C-D678-4F82-ACD5-498E836E8398}" type="datetimeFigureOut">
              <a:rPr lang="en-US" smtClean="0"/>
              <a:t>1/16/2017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962583-CDAE-44E1-AFA8-D6DD6BE88729}" type="slidenum">
              <a:rPr lang="en-US" smtClean="0"/>
              <a:t>‹#›</a:t>
            </a:fld>
            <a:endParaRPr lang="en-US"/>
          </a:p>
        </p:txBody>
      </p:sp>
    </p:spTree>
    <p:extLst>
      <p:ext uri="{BB962C8B-B14F-4D97-AF65-F5344CB8AC3E}">
        <p14:creationId xmlns:p14="http://schemas.microsoft.com/office/powerpoint/2010/main" val="699333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962583-CDAE-44E1-AFA8-D6DD6BE88729}" type="slidenum">
              <a:rPr lang="en-US" smtClean="0"/>
              <a:t>1</a:t>
            </a:fld>
            <a:endParaRPr lang="en-US"/>
          </a:p>
        </p:txBody>
      </p:sp>
    </p:spTree>
    <p:extLst>
      <p:ext uri="{BB962C8B-B14F-4D97-AF65-F5344CB8AC3E}">
        <p14:creationId xmlns:p14="http://schemas.microsoft.com/office/powerpoint/2010/main" val="452895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141E42-E370-4477-8285-6C9634F2DBA8}" type="datetime1">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2388414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C0A659-0284-4F49-87DA-EE414AAEB6EA}" type="datetime1">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3044043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1119F7-5FF3-4EFC-9583-2E6463367FFF}" type="datetime1">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2639801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147C5BD-025E-4796-9B8C-F8FB9D097455}" type="datetime1">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942357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05AEDD-D645-4A4F-93C9-D7E0B2E7C285}" type="datetime1">
              <a:rPr lang="en-US" smtClean="0"/>
              <a:t>1/16/2017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656431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F12053-2094-4F5F-82CD-FE32B6C98486}" type="datetime1">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3539305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114A43-98EE-46B0-B231-D7A345F0D940}" type="datetime1">
              <a:rPr lang="en-US" smtClean="0"/>
              <a:t>1/16/2017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1313441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00E22D7-9FE4-4572-AF4E-F0F9CEDE108C}" type="datetime1">
              <a:rPr lang="en-US" smtClean="0"/>
              <a:t>1/16/2017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2885985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384C40-F21C-444B-A1F7-673FEA7ECA31}" type="datetime1">
              <a:rPr lang="en-US" smtClean="0"/>
              <a:t>1/16/2017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19419251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EB7AE6-76E5-4F69-BB0B-88236F07E891}" type="datetime1">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2011434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1B3AB-BA45-450D-B66C-D951C33AACF3}" type="datetime1">
              <a:rPr lang="en-US" smtClean="0"/>
              <a:t>1/16/2017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398ACD-02FF-4292-A8FE-FE4A4F24F6D2}" type="slidenum">
              <a:rPr lang="en-US" smtClean="0"/>
              <a:t>‹#›</a:t>
            </a:fld>
            <a:endParaRPr lang="en-US"/>
          </a:p>
        </p:txBody>
      </p:sp>
    </p:spTree>
    <p:extLst>
      <p:ext uri="{BB962C8B-B14F-4D97-AF65-F5344CB8AC3E}">
        <p14:creationId xmlns:p14="http://schemas.microsoft.com/office/powerpoint/2010/main" val="422920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51B4B1-1177-4BFE-8B8B-309A773AF51B}" type="datetime1">
              <a:rPr lang="en-US" smtClean="0"/>
              <a:t>1/16/2017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398ACD-02FF-4292-A8FE-FE4A4F24F6D2}" type="slidenum">
              <a:rPr lang="en-US" smtClean="0"/>
              <a:t>‹#›</a:t>
            </a:fld>
            <a:endParaRPr lang="en-US"/>
          </a:p>
        </p:txBody>
      </p:sp>
    </p:spTree>
    <p:extLst>
      <p:ext uri="{BB962C8B-B14F-4D97-AF65-F5344CB8AC3E}">
        <p14:creationId xmlns:p14="http://schemas.microsoft.com/office/powerpoint/2010/main" val="940778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7796" y="1605782"/>
            <a:ext cx="11137556" cy="2246913"/>
          </a:xfrm>
        </p:spPr>
        <p:txBody>
          <a:bodyPr>
            <a:normAutofit fontScale="90000"/>
          </a:bodyPr>
          <a:lstStyle/>
          <a:p>
            <a:r>
              <a:rPr lang="en-US" dirty="0"/>
              <a:t>FRDM-SENSORS-LF</a:t>
            </a:r>
            <a:br>
              <a:rPr lang="en-US" dirty="0"/>
            </a:br>
            <a:r>
              <a:rPr lang="en-US" dirty="0" smtClean="0"/>
              <a:t>MRB-KW019032 or FRDM-KW019032</a:t>
            </a:r>
            <a:br>
              <a:rPr lang="en-US" dirty="0" smtClean="0"/>
            </a:br>
            <a:r>
              <a:rPr lang="en-US" dirty="0" smtClean="0"/>
              <a:t/>
            </a:r>
            <a:br>
              <a:rPr lang="en-US" dirty="0" smtClean="0"/>
            </a:br>
            <a:r>
              <a:rPr lang="en-US" dirty="0" smtClean="0"/>
              <a:t>Hardware setup</a:t>
            </a:r>
            <a:endParaRPr lang="en-US" dirty="0"/>
          </a:p>
        </p:txBody>
      </p:sp>
      <p:sp>
        <p:nvSpPr>
          <p:cNvPr id="3" name="Subtitle 2"/>
          <p:cNvSpPr>
            <a:spLocks noGrp="1"/>
          </p:cNvSpPr>
          <p:nvPr>
            <p:ph type="subTitle" idx="1"/>
          </p:nvPr>
        </p:nvSpPr>
        <p:spPr>
          <a:xfrm>
            <a:off x="1524000" y="3915078"/>
            <a:ext cx="9144000" cy="1655762"/>
          </a:xfrm>
        </p:spPr>
        <p:txBody>
          <a:bodyPr/>
          <a:lstStyle/>
          <a:p>
            <a:r>
              <a:rPr lang="en-US" dirty="0" smtClean="0"/>
              <a:t>For TPMS FXTH/MKW01 LF RF Communication Reference projects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90502" y="5565232"/>
            <a:ext cx="2701498" cy="1292768"/>
          </a:xfrm>
          <a:prstGeom prst="rect">
            <a:avLst/>
          </a:prstGeom>
        </p:spPr>
      </p:pic>
      <p:sp>
        <p:nvSpPr>
          <p:cNvPr id="5" name="Slide Number Placeholder 4"/>
          <p:cNvSpPr>
            <a:spLocks noGrp="1"/>
          </p:cNvSpPr>
          <p:nvPr>
            <p:ph type="sldNum" sz="quarter" idx="12"/>
          </p:nvPr>
        </p:nvSpPr>
        <p:spPr/>
        <p:txBody>
          <a:bodyPr/>
          <a:lstStyle/>
          <a:p>
            <a:fld id="{B8398ACD-02FF-4292-A8FE-FE4A4F24F6D2}" type="slidenum">
              <a:rPr lang="en-US" smtClean="0"/>
              <a:t>1</a:t>
            </a:fld>
            <a:endParaRPr lang="en-US"/>
          </a:p>
        </p:txBody>
      </p:sp>
      <p:sp>
        <p:nvSpPr>
          <p:cNvPr id="6" name="TextBox 5"/>
          <p:cNvSpPr txBox="1"/>
          <p:nvPr/>
        </p:nvSpPr>
        <p:spPr>
          <a:xfrm>
            <a:off x="107092" y="6356350"/>
            <a:ext cx="2281881" cy="369332"/>
          </a:xfrm>
          <a:prstGeom prst="rect">
            <a:avLst/>
          </a:prstGeom>
          <a:noFill/>
        </p:spPr>
        <p:txBody>
          <a:bodyPr wrap="square" rtlCol="0">
            <a:spAutoFit/>
          </a:bodyPr>
          <a:lstStyle/>
          <a:p>
            <a:r>
              <a:rPr lang="en-US" dirty="0" smtClean="0">
                <a:solidFill>
                  <a:schemeClr val="bg2">
                    <a:lumMod val="75000"/>
                  </a:schemeClr>
                </a:solidFill>
              </a:rPr>
              <a:t>January 2017</a:t>
            </a:r>
            <a:endParaRPr lang="en-US" dirty="0">
              <a:solidFill>
                <a:schemeClr val="bg2">
                  <a:lumMod val="75000"/>
                </a:schemeClr>
              </a:solidFill>
            </a:endParaRPr>
          </a:p>
        </p:txBody>
      </p:sp>
    </p:spTree>
    <p:extLst>
      <p:ext uri="{BB962C8B-B14F-4D97-AF65-F5344CB8AC3E}">
        <p14:creationId xmlns:p14="http://schemas.microsoft.com/office/powerpoint/2010/main" val="3189840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398ACD-02FF-4292-A8FE-FE4A4F24F6D2}" type="slidenum">
              <a:rPr lang="en-US" smtClean="0"/>
              <a:t>10</a:t>
            </a:fld>
            <a:endParaRPr lang="en-US"/>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3887" t="22823" r="1989" b="14835"/>
          <a:stretch/>
        </p:blipFill>
        <p:spPr>
          <a:xfrm>
            <a:off x="403654" y="1202723"/>
            <a:ext cx="11450595" cy="4275439"/>
          </a:xfrm>
          <a:prstGeom prst="rect">
            <a:avLst/>
          </a:prstGeom>
        </p:spPr>
      </p:pic>
    </p:spTree>
    <p:extLst>
      <p:ext uri="{BB962C8B-B14F-4D97-AF65-F5344CB8AC3E}">
        <p14:creationId xmlns:p14="http://schemas.microsoft.com/office/powerpoint/2010/main" val="1312885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972" y="356888"/>
            <a:ext cx="10991335" cy="1315394"/>
          </a:xfrm>
        </p:spPr>
        <p:txBody>
          <a:bodyPr>
            <a:normAutofit fontScale="90000"/>
          </a:bodyPr>
          <a:lstStyle/>
          <a:p>
            <a:r>
              <a:rPr lang="en-US" dirty="0" smtClean="0"/>
              <a:t>Modifications to operate in order to use the </a:t>
            </a:r>
            <a:br>
              <a:rPr lang="en-US" dirty="0" smtClean="0"/>
            </a:br>
            <a:r>
              <a:rPr lang="en-US" dirty="0" smtClean="0"/>
              <a:t>FRDM-KW019032 </a:t>
            </a:r>
            <a:r>
              <a:rPr lang="en-US" dirty="0" err="1" smtClean="0"/>
              <a:t>revA</a:t>
            </a:r>
            <a:r>
              <a:rPr lang="en-US" dirty="0" smtClean="0"/>
              <a:t> connected to the FRDM-SENSORS-LF for the TPMS reference projects</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11</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2955636289"/>
              </p:ext>
            </p:extLst>
          </p:nvPr>
        </p:nvGraphicFramePr>
        <p:xfrm>
          <a:off x="1391699" y="2291665"/>
          <a:ext cx="8758980" cy="3829050"/>
        </p:xfrm>
        <a:graphic>
          <a:graphicData uri="http://schemas.openxmlformats.org/drawingml/2006/table">
            <a:tbl>
              <a:tblPr>
                <a:tableStyleId>{5C22544A-7EE6-4342-B048-85BDC9FD1C3A}</a:tableStyleId>
              </a:tblPr>
              <a:tblGrid>
                <a:gridCol w="2758018"/>
                <a:gridCol w="1840023"/>
                <a:gridCol w="4160939"/>
              </a:tblGrid>
              <a:tr h="40005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gridSpan="2">
                  <a:txBody>
                    <a:bodyPr/>
                    <a:lstStyle/>
                    <a:p>
                      <a:pPr algn="ctr" fontAlgn="b"/>
                      <a:r>
                        <a:rPr lang="en-US" sz="2400" u="none" strike="noStrike" dirty="0" smtClean="0">
                          <a:effectLst/>
                        </a:rPr>
                        <a:t>FRDM-KW019032 Rev </a:t>
                      </a:r>
                      <a:r>
                        <a:rPr lang="en-US" sz="2400" u="none" strike="noStrike" dirty="0">
                          <a:effectLst/>
                        </a:rPr>
                        <a:t>A</a:t>
                      </a:r>
                      <a:endParaRPr lang="en-US" sz="24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r>
              <a:tr h="190500">
                <a:tc>
                  <a:txBody>
                    <a:bodyPr/>
                    <a:lstStyle/>
                    <a:p>
                      <a:pPr algn="l" fontAlgn="b"/>
                      <a:r>
                        <a:rPr lang="en-US" sz="1100" u="none" strike="noStrike">
                          <a:effectLst/>
                        </a:rPr>
                        <a:t>PTB0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LF PREMO OUT2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R132</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PTA19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LED3 VTRIG4</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R136</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PTA19 to DIO4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sngStrike" dirty="0" smtClean="0">
                          <a:effectLst/>
                        </a:rPr>
                        <a:t>Trace J10 cut</a:t>
                      </a:r>
                      <a:endParaRPr lang="en-US" sz="11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PTA4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LED4</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R133</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gridSpan="2">
                  <a:txBody>
                    <a:bodyPr/>
                    <a:lstStyle/>
                    <a:p>
                      <a:pPr algn="l" fontAlgn="b"/>
                      <a:r>
                        <a:rPr lang="en-US" sz="1100" u="none" strike="noStrike">
                          <a:effectLst/>
                        </a:rPr>
                        <a:t>To source J3.6 and IO_REF: populate R138 (3.3V)</a:t>
                      </a:r>
                      <a:endParaRPr lang="en-US"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ctr" fontAlgn="b"/>
                      <a:r>
                        <a:rPr lang="en-US" sz="1100" u="none" strike="noStrike">
                          <a:effectLst/>
                        </a:rPr>
                        <a:t>Populate R138</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To source 3.3V to J3.10: populate R127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R127</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PTD6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RST_GPIO</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R134 </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PTE17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ADC2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R135 </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To source 5V to J3.12: populate R140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R140</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PTE16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LED15</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Populate R137</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 </a:t>
                      </a:r>
                      <a:endParaRPr lang="en-US" sz="1100" b="1" i="0" u="none" strike="noStrike">
                        <a:solidFill>
                          <a:srgbClr val="FF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PTB17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LED7 &amp; VTRIG1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DNP R90 PTB17 CTS </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PTB2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LED6 &amp; VTRIG2</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DNP R91 PTB2 RTS</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Remove if FTDI only: R89:  PTA1/UART0_RX &lt;=&gt; UART1_RX_TGTMCU</a:t>
                      </a:r>
                      <a:endParaRPr lang="en-US" sz="1100" b="1" i="0" u="none" strike="noStrike">
                        <a:solidFill>
                          <a:srgbClr val="FF0000"/>
                        </a:solidFill>
                        <a:effectLst/>
                        <a:latin typeface="Calibri" panose="020F0502020204030204" pitchFamily="34" charset="0"/>
                      </a:endParaRPr>
                    </a:p>
                  </a:txBody>
                  <a:tcPr marL="9525" marR="9525" marT="9525" marB="0" anchor="b"/>
                </a:tc>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Remove if FTDI only: R88:  PTA2/UART0_TX &lt;=&gt; UART1_TX_TGTMCU</a:t>
                      </a:r>
                      <a:endParaRPr lang="en-US" sz="1100" b="1" i="0" u="none" strike="noStrike">
                        <a:solidFill>
                          <a:srgbClr val="FF0000"/>
                        </a:solidFill>
                        <a:effectLst/>
                        <a:latin typeface="Calibri" panose="020F0502020204030204" pitchFamily="34" charset="0"/>
                      </a:endParaRPr>
                    </a:p>
                  </a:txBody>
                  <a:tcPr marL="9525" marR="9525" marT="9525" marB="0" anchor="b"/>
                </a:tc>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LED5</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a:effectLst/>
                        </a:rPr>
                        <a:t>J44 to be populated</a:t>
                      </a:r>
                      <a:endParaRPr lang="en-US" sz="1100" b="1"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PTE1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INT for 3115</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dirty="0">
                          <a:effectLst/>
                        </a:rPr>
                        <a:t>J43 to be populated</a:t>
                      </a:r>
                      <a:endParaRPr lang="en-US" sz="1100" b="1"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2180499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439032" cy="878789"/>
          </a:xfrm>
        </p:spPr>
        <p:txBody>
          <a:bodyPr/>
          <a:lstStyle/>
          <a:p>
            <a:r>
              <a:rPr lang="en-US" dirty="0" smtClean="0"/>
              <a:t>FRDM-KW019032 </a:t>
            </a:r>
            <a:r>
              <a:rPr lang="en-US" dirty="0" err="1" smtClean="0"/>
              <a:t>revA</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12</a:t>
            </a:fld>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3063" t="9620" b="11194"/>
          <a:stretch/>
        </p:blipFill>
        <p:spPr>
          <a:xfrm>
            <a:off x="4102444" y="1046205"/>
            <a:ext cx="3838832" cy="5562750"/>
          </a:xfrm>
          <a:prstGeom prst="rect">
            <a:avLst/>
          </a:prstGeom>
        </p:spPr>
      </p:pic>
      <p:sp>
        <p:nvSpPr>
          <p:cNvPr id="5" name="Rectangle 4"/>
          <p:cNvSpPr/>
          <p:nvPr/>
        </p:nvSpPr>
        <p:spPr>
          <a:xfrm>
            <a:off x="5544065" y="2248930"/>
            <a:ext cx="403654" cy="2224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544065" y="2471351"/>
            <a:ext cx="403654" cy="2224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544066" y="2693772"/>
            <a:ext cx="403654" cy="2224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544065" y="3157747"/>
            <a:ext cx="403654" cy="2224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544065" y="3380168"/>
            <a:ext cx="403654" cy="2224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6950676" y="5033915"/>
            <a:ext cx="403654" cy="2512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221627" y="5886530"/>
            <a:ext cx="403654" cy="2512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8015416" y="5159542"/>
            <a:ext cx="757881" cy="32273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[2 -&gt; 3]</a:t>
            </a:r>
            <a:endParaRPr lang="en-US" sz="1400" dirty="0">
              <a:solidFill>
                <a:schemeClr val="tx1"/>
              </a:solidFill>
            </a:endParaRPr>
          </a:p>
        </p:txBody>
      </p:sp>
      <p:cxnSp>
        <p:nvCxnSpPr>
          <p:cNvPr id="14" name="Straight Arrow Connector 13"/>
          <p:cNvCxnSpPr>
            <a:stCxn id="12" idx="1"/>
            <a:endCxn id="10" idx="0"/>
          </p:cNvCxnSpPr>
          <p:nvPr/>
        </p:nvCxnSpPr>
        <p:spPr>
          <a:xfrm flipH="1" flipV="1">
            <a:off x="7278130" y="5159542"/>
            <a:ext cx="737286" cy="16137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6044513" y="6502309"/>
            <a:ext cx="757881" cy="32273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[1 -&gt; 2]</a:t>
            </a:r>
            <a:endParaRPr lang="en-US" sz="1400" dirty="0">
              <a:solidFill>
                <a:schemeClr val="tx1"/>
              </a:solidFill>
            </a:endParaRPr>
          </a:p>
        </p:txBody>
      </p:sp>
      <p:cxnSp>
        <p:nvCxnSpPr>
          <p:cNvPr id="17" name="Straight Arrow Connector 16"/>
          <p:cNvCxnSpPr>
            <a:stCxn id="16" idx="0"/>
            <a:endCxn id="11" idx="3"/>
          </p:cNvCxnSpPr>
          <p:nvPr/>
        </p:nvCxnSpPr>
        <p:spPr>
          <a:xfrm flipV="1">
            <a:off x="6423454" y="6213984"/>
            <a:ext cx="0" cy="2883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377505" y="1157680"/>
            <a:ext cx="3055615" cy="228180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0000"/>
                </a:solidFill>
              </a:rPr>
              <a:t>Be careful</a:t>
            </a:r>
            <a:r>
              <a:rPr lang="en-US" sz="1600" dirty="0" smtClean="0">
                <a:solidFill>
                  <a:schemeClr val="tx1"/>
                </a:solidFill>
              </a:rPr>
              <a:t>: some hardware modifications (other than jumpers) need to be performed on the board in order to use it connected on the FRDM-SENSORS-LF board for the TPMS reference projects.</a:t>
            </a:r>
          </a:p>
          <a:p>
            <a:pPr algn="ctr"/>
            <a:endParaRPr lang="en-US" sz="1600" dirty="0">
              <a:solidFill>
                <a:schemeClr val="tx1"/>
              </a:solidFill>
            </a:endParaRPr>
          </a:p>
          <a:p>
            <a:pPr algn="ctr"/>
            <a:r>
              <a:rPr lang="en-US" sz="1600" dirty="0" smtClean="0">
                <a:solidFill>
                  <a:schemeClr val="tx1"/>
                </a:solidFill>
              </a:rPr>
              <a:t>Refer to previous slide.</a:t>
            </a:r>
            <a:endParaRPr lang="en-US" sz="1600" dirty="0">
              <a:solidFill>
                <a:schemeClr val="tx1"/>
              </a:solidFill>
            </a:endParaRPr>
          </a:p>
        </p:txBody>
      </p:sp>
    </p:spTree>
    <p:extLst>
      <p:ext uri="{BB962C8B-B14F-4D97-AF65-F5344CB8AC3E}">
        <p14:creationId xmlns:p14="http://schemas.microsoft.com/office/powerpoint/2010/main" val="144110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398ACD-02FF-4292-A8FE-FE4A4F24F6D2}" type="slidenum">
              <a:rPr lang="en-US" smtClean="0"/>
              <a:t>13</a:t>
            </a:fld>
            <a:endParaRPr lang="en-US"/>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1204" t="7156" r="3335" b="12244"/>
          <a:stretch/>
        </p:blipFill>
        <p:spPr>
          <a:xfrm>
            <a:off x="4011827" y="642551"/>
            <a:ext cx="3690552" cy="5527589"/>
          </a:xfrm>
          <a:prstGeom prst="rect">
            <a:avLst/>
          </a:prstGeom>
        </p:spPr>
      </p:pic>
    </p:spTree>
    <p:extLst>
      <p:ext uri="{BB962C8B-B14F-4D97-AF65-F5344CB8AC3E}">
        <p14:creationId xmlns:p14="http://schemas.microsoft.com/office/powerpoint/2010/main" val="2370044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FRDM-KW019032 P&amp;E Multilink connection</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14</a:t>
            </a:fld>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6730" t="1561" r="25555" b="4864"/>
          <a:stretch/>
        </p:blipFill>
        <p:spPr>
          <a:xfrm>
            <a:off x="838200" y="2743200"/>
            <a:ext cx="3743509" cy="2916194"/>
          </a:xfrm>
          <a:prstGeom prst="roundRect">
            <a:avLst>
              <a:gd name="adj" fmla="val 8594"/>
            </a:avLst>
          </a:prstGeom>
          <a:solidFill>
            <a:srgbClr val="FFFFFF">
              <a:shade val="85000"/>
            </a:srgbClr>
          </a:solidFill>
          <a:ln>
            <a:noFill/>
          </a:ln>
          <a:effec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4565" t="5286" r="12281" b="6066"/>
          <a:stretch/>
        </p:blipFill>
        <p:spPr>
          <a:xfrm>
            <a:off x="5247502" y="2636108"/>
            <a:ext cx="5524083" cy="3319848"/>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845292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541" y="8038"/>
            <a:ext cx="10515600" cy="813327"/>
          </a:xfrm>
        </p:spPr>
        <p:txBody>
          <a:bodyPr>
            <a:normAutofit/>
          </a:bodyPr>
          <a:lstStyle/>
          <a:p>
            <a:r>
              <a:rPr lang="en-US" sz="4000" dirty="0" smtClean="0"/>
              <a:t>About RF setup</a:t>
            </a:r>
            <a:endParaRPr lang="en-US" sz="4000" dirty="0"/>
          </a:p>
        </p:txBody>
      </p:sp>
      <p:sp>
        <p:nvSpPr>
          <p:cNvPr id="3" name="Content Placeholder 2"/>
          <p:cNvSpPr>
            <a:spLocks noGrp="1"/>
          </p:cNvSpPr>
          <p:nvPr>
            <p:ph idx="1"/>
          </p:nvPr>
        </p:nvSpPr>
        <p:spPr>
          <a:xfrm>
            <a:off x="607541" y="695530"/>
            <a:ext cx="10515600" cy="2634899"/>
          </a:xfrm>
        </p:spPr>
        <p:txBody>
          <a:bodyPr>
            <a:normAutofit/>
          </a:bodyPr>
          <a:lstStyle/>
          <a:p>
            <a:r>
              <a:rPr lang="en-US" sz="1800" dirty="0" smtClean="0"/>
              <a:t>The matching network on the FXTH SKT board is not optimized so make sure you are in good conditions when using the board: distance emitter/receiver around 35cm with no obstacle in-between</a:t>
            </a:r>
            <a:r>
              <a:rPr lang="en-US" sz="1600" dirty="0" smtClean="0"/>
              <a:t>.</a:t>
            </a:r>
          </a:p>
          <a:p>
            <a:r>
              <a:rPr lang="en-US" sz="1800" dirty="0" smtClean="0"/>
              <a:t>If the RF performance is not good i.e. there is a high rate of data loss or data corruption (CRC check fails – this can be seen in the GUI), then try to change the distance and/or the orientation between the FXTH and the MKW01</a:t>
            </a:r>
            <a:r>
              <a:rPr lang="en-US" sz="1600" dirty="0" smtClean="0"/>
              <a:t>:</a:t>
            </a:r>
          </a:p>
          <a:p>
            <a:pPr lvl="1">
              <a:buFont typeface="Wingdings" panose="05000000000000000000" pitchFamily="2" charset="2"/>
              <a:buChar char="§"/>
            </a:pPr>
            <a:r>
              <a:rPr lang="en-US" sz="1400" dirty="0" smtClean="0"/>
              <a:t>Decrease or increase the distance, even by a few cm: change the distance and check the result real-time by looking at the MKW01 CRC window in the GUI.</a:t>
            </a:r>
          </a:p>
          <a:p>
            <a:pPr lvl="1">
              <a:buFont typeface="Wingdings" panose="05000000000000000000" pitchFamily="2" charset="2"/>
              <a:buChar char="§"/>
            </a:pPr>
            <a:r>
              <a:rPr lang="en-US" sz="1400" dirty="0" smtClean="0"/>
              <a:t>Change the orientation of the FXTH socket: place it parallel or perpendicular to the KW01 board, rotate it by 90°, 180°, and check the result real-time by looking at the MKW01 CRC window in the GUI.</a:t>
            </a:r>
          </a:p>
        </p:txBody>
      </p:sp>
      <p:sp>
        <p:nvSpPr>
          <p:cNvPr id="4" name="Slide Number Placeholder 3"/>
          <p:cNvSpPr>
            <a:spLocks noGrp="1"/>
          </p:cNvSpPr>
          <p:nvPr>
            <p:ph type="sldNum" sz="quarter" idx="12"/>
          </p:nvPr>
        </p:nvSpPr>
        <p:spPr/>
        <p:txBody>
          <a:bodyPr/>
          <a:lstStyle/>
          <a:p>
            <a:fld id="{B8398ACD-02FF-4292-A8FE-FE4A4F24F6D2}" type="slidenum">
              <a:rPr lang="en-US" smtClean="0"/>
              <a:t>15</a:t>
            </a:fld>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1623" y="0"/>
            <a:ext cx="1410377" cy="674918"/>
          </a:xfrm>
          <a:prstGeom prst="rect">
            <a:avLst/>
          </a:prstGeom>
        </p:spPr>
      </p:pic>
      <p:sp>
        <p:nvSpPr>
          <p:cNvPr id="6" name="TextBox 5"/>
          <p:cNvSpPr txBox="1"/>
          <p:nvPr/>
        </p:nvSpPr>
        <p:spPr>
          <a:xfrm>
            <a:off x="607541" y="3929774"/>
            <a:ext cx="8200899" cy="369332"/>
          </a:xfrm>
          <a:prstGeom prst="rect">
            <a:avLst/>
          </a:prstGeom>
          <a:noFill/>
        </p:spPr>
        <p:txBody>
          <a:bodyPr wrap="square" rtlCol="0">
            <a:spAutoFit/>
          </a:bodyPr>
          <a:lstStyle/>
          <a:p>
            <a:r>
              <a:rPr lang="en-US" dirty="0" smtClean="0">
                <a:solidFill>
                  <a:srgbClr val="C00000"/>
                </a:solidFill>
              </a:rPr>
              <a:t>Example: a few cm can make a significant difference on the data corruption rate</a:t>
            </a:r>
            <a:endParaRPr lang="en-US" dirty="0">
              <a:solidFill>
                <a:srgbClr val="C00000"/>
              </a:solidFill>
            </a:endParaRPr>
          </a:p>
        </p:txBody>
      </p:sp>
      <p:pic>
        <p:nvPicPr>
          <p:cNvPr id="7" name="Picture 6"/>
          <p:cNvPicPr>
            <a:picLocks noChangeAspect="1"/>
          </p:cNvPicPr>
          <p:nvPr/>
        </p:nvPicPr>
        <p:blipFill>
          <a:blip r:embed="rId3"/>
          <a:stretch>
            <a:fillRect/>
          </a:stretch>
        </p:blipFill>
        <p:spPr>
          <a:xfrm>
            <a:off x="1682387" y="4395111"/>
            <a:ext cx="2862456" cy="2059497"/>
          </a:xfrm>
          <a:prstGeom prst="rect">
            <a:avLst/>
          </a:prstGeom>
        </p:spPr>
      </p:pic>
      <p:pic>
        <p:nvPicPr>
          <p:cNvPr id="8" name="Picture 7"/>
          <p:cNvPicPr>
            <a:picLocks noChangeAspect="1"/>
          </p:cNvPicPr>
          <p:nvPr/>
        </p:nvPicPr>
        <p:blipFill>
          <a:blip r:embed="rId4"/>
          <a:stretch>
            <a:fillRect/>
          </a:stretch>
        </p:blipFill>
        <p:spPr>
          <a:xfrm>
            <a:off x="6596063" y="4395111"/>
            <a:ext cx="2766052" cy="2019301"/>
          </a:xfrm>
          <a:prstGeom prst="rect">
            <a:avLst/>
          </a:prstGeom>
        </p:spPr>
      </p:pic>
      <p:sp>
        <p:nvSpPr>
          <p:cNvPr id="9" name="TextBox 8"/>
          <p:cNvSpPr txBox="1"/>
          <p:nvPr/>
        </p:nvSpPr>
        <p:spPr>
          <a:xfrm>
            <a:off x="1710925" y="6474416"/>
            <a:ext cx="2805380" cy="307777"/>
          </a:xfrm>
          <a:prstGeom prst="rect">
            <a:avLst/>
          </a:prstGeom>
          <a:noFill/>
        </p:spPr>
        <p:txBody>
          <a:bodyPr wrap="square" rtlCol="0">
            <a:spAutoFit/>
          </a:bodyPr>
          <a:lstStyle/>
          <a:p>
            <a:r>
              <a:rPr lang="en-US" sz="1400" dirty="0" smtClean="0"/>
              <a:t>Distance FXTH/MKW01 of 30cm</a:t>
            </a:r>
            <a:endParaRPr lang="en-US" sz="1400" dirty="0"/>
          </a:p>
        </p:txBody>
      </p:sp>
      <p:sp>
        <p:nvSpPr>
          <p:cNvPr id="10" name="TextBox 9"/>
          <p:cNvSpPr txBox="1"/>
          <p:nvPr/>
        </p:nvSpPr>
        <p:spPr>
          <a:xfrm>
            <a:off x="6770885" y="6474415"/>
            <a:ext cx="2805380" cy="307777"/>
          </a:xfrm>
          <a:prstGeom prst="rect">
            <a:avLst/>
          </a:prstGeom>
          <a:noFill/>
        </p:spPr>
        <p:txBody>
          <a:bodyPr wrap="square" rtlCol="0">
            <a:spAutoFit/>
          </a:bodyPr>
          <a:lstStyle/>
          <a:p>
            <a:r>
              <a:rPr lang="en-US" sz="1400" dirty="0" smtClean="0"/>
              <a:t>Distance FXTH/MKW01 of 35cm</a:t>
            </a:r>
            <a:endParaRPr lang="en-US" sz="1400" dirty="0"/>
          </a:p>
        </p:txBody>
      </p:sp>
      <p:sp>
        <p:nvSpPr>
          <p:cNvPr id="16" name="TextBox 15"/>
          <p:cNvSpPr txBox="1"/>
          <p:nvPr/>
        </p:nvSpPr>
        <p:spPr>
          <a:xfrm>
            <a:off x="607540" y="3021923"/>
            <a:ext cx="10818266" cy="861774"/>
          </a:xfrm>
          <a:prstGeom prst="rect">
            <a:avLst/>
          </a:prstGeom>
          <a:noFill/>
        </p:spPr>
        <p:txBody>
          <a:bodyPr wrap="square" rtlCol="0">
            <a:spAutoFit/>
          </a:bodyPr>
          <a:lstStyle/>
          <a:p>
            <a:r>
              <a:rPr lang="en-US" dirty="0" smtClean="0">
                <a:solidFill>
                  <a:srgbClr val="C00000"/>
                </a:solidFill>
              </a:rPr>
              <a:t>Note: </a:t>
            </a:r>
            <a:r>
              <a:rPr lang="en-US" sz="1600" dirty="0" smtClean="0"/>
              <a:t>in order to display the frames with corrupted data (</a:t>
            </a:r>
            <a:r>
              <a:rPr lang="en-US" sz="1600" smtClean="0"/>
              <a:t>when CRC check </a:t>
            </a:r>
            <a:r>
              <a:rPr lang="en-US" sz="1600" dirty="0" smtClean="0"/>
              <a:t>is 1 in the GUI), make sure that RF_DATA_CORRUPTED is defined as RECEIVE_DATA in the MKW01 project (</a:t>
            </a:r>
            <a:r>
              <a:rPr lang="en-US" sz="1600" dirty="0" err="1" smtClean="0"/>
              <a:t>RF_Rx_Apli.h</a:t>
            </a:r>
            <a:r>
              <a:rPr lang="en-US" sz="1600" dirty="0" smtClean="0"/>
              <a:t>).</a:t>
            </a:r>
          </a:p>
          <a:p>
            <a:endParaRPr lang="en-US" sz="1600" dirty="0"/>
          </a:p>
        </p:txBody>
      </p:sp>
      <p:pic>
        <p:nvPicPr>
          <p:cNvPr id="17" name="Picture 16"/>
          <p:cNvPicPr>
            <a:picLocks noChangeAspect="1"/>
          </p:cNvPicPr>
          <p:nvPr/>
        </p:nvPicPr>
        <p:blipFill>
          <a:blip r:embed="rId5"/>
          <a:stretch>
            <a:fillRect/>
          </a:stretch>
        </p:blipFill>
        <p:spPr>
          <a:xfrm>
            <a:off x="6596063" y="3362298"/>
            <a:ext cx="3267075" cy="447675"/>
          </a:xfrm>
          <a:prstGeom prst="rect">
            <a:avLst/>
          </a:prstGeom>
        </p:spPr>
      </p:pic>
    </p:spTree>
    <p:extLst>
      <p:ext uri="{BB962C8B-B14F-4D97-AF65-F5344CB8AC3E}">
        <p14:creationId xmlns:p14="http://schemas.microsoft.com/office/powerpoint/2010/main" val="671562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7842" y="2698465"/>
            <a:ext cx="2701498" cy="1292768"/>
          </a:xfrm>
          <a:prstGeom prst="rect">
            <a:avLst/>
          </a:prstGeom>
        </p:spPr>
      </p:pic>
      <p:sp>
        <p:nvSpPr>
          <p:cNvPr id="3" name="Slide Number Placeholder 2"/>
          <p:cNvSpPr>
            <a:spLocks noGrp="1"/>
          </p:cNvSpPr>
          <p:nvPr>
            <p:ph type="sldNum" sz="quarter" idx="12"/>
          </p:nvPr>
        </p:nvSpPr>
        <p:spPr/>
        <p:txBody>
          <a:bodyPr/>
          <a:lstStyle/>
          <a:p>
            <a:fld id="{B8398ACD-02FF-4292-A8FE-FE4A4F24F6D2}" type="slidenum">
              <a:rPr lang="en-US" smtClean="0"/>
              <a:t>16</a:t>
            </a:fld>
            <a:endParaRPr lang="en-US"/>
          </a:p>
        </p:txBody>
      </p:sp>
    </p:spTree>
    <p:extLst>
      <p:ext uri="{BB962C8B-B14F-4D97-AF65-F5344CB8AC3E}">
        <p14:creationId xmlns:p14="http://schemas.microsoft.com/office/powerpoint/2010/main" val="1389343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398ACD-02FF-4292-A8FE-FE4A4F24F6D2}" type="slidenum">
              <a:rPr lang="en-US" smtClean="0"/>
              <a:t>2</a:t>
            </a:fld>
            <a:endParaRPr lang="en-US"/>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33268" y="-399504"/>
            <a:ext cx="5002619" cy="8874212"/>
          </a:xfrm>
          <a:prstGeom prst="rect">
            <a:avLst/>
          </a:prstGeom>
        </p:spPr>
      </p:pic>
      <p:sp>
        <p:nvSpPr>
          <p:cNvPr id="4" name="Title 1"/>
          <p:cNvSpPr txBox="1">
            <a:spLocks/>
          </p:cNvSpPr>
          <p:nvPr/>
        </p:nvSpPr>
        <p:spPr>
          <a:xfrm>
            <a:off x="320837" y="1"/>
            <a:ext cx="10087419" cy="85079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FRDM-SENSORS-LF 29153 </a:t>
            </a:r>
            <a:r>
              <a:rPr lang="en-US" dirty="0" err="1" smtClean="0"/>
              <a:t>revB</a:t>
            </a:r>
            <a:r>
              <a:rPr lang="en-US" dirty="0" smtClean="0"/>
              <a:t> </a:t>
            </a:r>
          </a:p>
          <a:p>
            <a:r>
              <a:rPr lang="en-US" dirty="0" smtClean="0"/>
              <a:t>+ MRB-KW019032 </a:t>
            </a:r>
            <a:r>
              <a:rPr lang="en-US" dirty="0" smtClean="0"/>
              <a:t>rev C or D</a:t>
            </a:r>
            <a:endParaRPr lang="en-US" dirty="0" smtClean="0"/>
          </a:p>
        </p:txBody>
      </p:sp>
      <p:sp>
        <p:nvSpPr>
          <p:cNvPr id="6" name="Rectangle 5"/>
          <p:cNvSpPr/>
          <p:nvPr/>
        </p:nvSpPr>
        <p:spPr>
          <a:xfrm rot="16200000">
            <a:off x="1725126" y="3977998"/>
            <a:ext cx="332415" cy="841147"/>
          </a:xfrm>
          <a:prstGeom prst="rect">
            <a:avLst/>
          </a:prstGeom>
          <a:solidFill>
            <a:srgbClr val="8C2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003871" y="2108887"/>
            <a:ext cx="1746422" cy="56017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LED16 (PTC2)</a:t>
            </a:r>
          </a:p>
          <a:p>
            <a:pPr algn="ctr"/>
            <a:r>
              <a:rPr lang="en-US" sz="1200" dirty="0" smtClean="0">
                <a:solidFill>
                  <a:schemeClr val="tx1"/>
                </a:solidFill>
              </a:rPr>
              <a:t>ON while an RF frame is received and displayed</a:t>
            </a:r>
            <a:endParaRPr lang="en-US" sz="1200" dirty="0">
              <a:solidFill>
                <a:schemeClr val="tx1"/>
              </a:solidFill>
            </a:endParaRPr>
          </a:p>
        </p:txBody>
      </p:sp>
      <p:sp>
        <p:nvSpPr>
          <p:cNvPr id="7" name="Rounded Rectangle 6"/>
          <p:cNvSpPr/>
          <p:nvPr/>
        </p:nvSpPr>
        <p:spPr>
          <a:xfrm>
            <a:off x="7940591" y="2108886"/>
            <a:ext cx="1226610" cy="56017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LED10 (PTE1)</a:t>
            </a:r>
          </a:p>
          <a:p>
            <a:pPr algn="ctr"/>
            <a:r>
              <a:rPr lang="en-US" sz="1200" dirty="0" smtClean="0">
                <a:solidFill>
                  <a:schemeClr val="tx1"/>
                </a:solidFill>
              </a:rPr>
              <a:t>ON while an LF frame is sent</a:t>
            </a:r>
            <a:endParaRPr lang="en-US" sz="1200" dirty="0">
              <a:solidFill>
                <a:schemeClr val="tx1"/>
              </a:solidFill>
            </a:endParaRPr>
          </a:p>
        </p:txBody>
      </p:sp>
      <p:cxnSp>
        <p:nvCxnSpPr>
          <p:cNvPr id="9" name="Straight Arrow Connector 8"/>
          <p:cNvCxnSpPr/>
          <p:nvPr/>
        </p:nvCxnSpPr>
        <p:spPr>
          <a:xfrm>
            <a:off x="6877082" y="2669060"/>
            <a:ext cx="477795" cy="502508"/>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a:off x="7857385" y="2669060"/>
            <a:ext cx="696512" cy="502508"/>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6408280" y="5957538"/>
            <a:ext cx="3064621" cy="5478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LED15 (PTE16)</a:t>
            </a:r>
          </a:p>
          <a:p>
            <a:pPr algn="ctr"/>
            <a:r>
              <a:rPr lang="en-US" sz="1200" dirty="0" smtClean="0">
                <a:solidFill>
                  <a:schemeClr val="tx1"/>
                </a:solidFill>
              </a:rPr>
              <a:t>ON during 200ms when an unknown command is received from the Sensor GUI</a:t>
            </a:r>
            <a:endParaRPr lang="en-US" sz="1200" dirty="0">
              <a:solidFill>
                <a:schemeClr val="tx1"/>
              </a:solidFill>
            </a:endParaRPr>
          </a:p>
        </p:txBody>
      </p:sp>
      <p:cxnSp>
        <p:nvCxnSpPr>
          <p:cNvPr id="14" name="Straight Arrow Connector 13"/>
          <p:cNvCxnSpPr>
            <a:stCxn id="13" idx="0"/>
          </p:cNvCxnSpPr>
          <p:nvPr/>
        </p:nvCxnSpPr>
        <p:spPr>
          <a:xfrm flipV="1">
            <a:off x="7940591" y="5612235"/>
            <a:ext cx="188341" cy="345303"/>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167201" y="4737055"/>
            <a:ext cx="2778738" cy="680718"/>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LED4 (PTA4) and LED5 (PTE0)</a:t>
            </a:r>
          </a:p>
          <a:p>
            <a:pPr algn="ctr"/>
            <a:r>
              <a:rPr lang="en-US" sz="1200" dirty="0" smtClean="0">
                <a:solidFill>
                  <a:schemeClr val="tx1"/>
                </a:solidFill>
              </a:rPr>
              <a:t>They can be turned ON and OFF with commands from the Sensor GUI</a:t>
            </a:r>
            <a:endParaRPr lang="en-US" sz="1200" dirty="0">
              <a:solidFill>
                <a:schemeClr val="tx1"/>
              </a:solidFill>
            </a:endParaRPr>
          </a:p>
        </p:txBody>
      </p:sp>
      <p:cxnSp>
        <p:nvCxnSpPr>
          <p:cNvPr id="22" name="Straight Arrow Connector 21"/>
          <p:cNvCxnSpPr>
            <a:stCxn id="19" idx="1"/>
          </p:cNvCxnSpPr>
          <p:nvPr/>
        </p:nvCxnSpPr>
        <p:spPr>
          <a:xfrm flipH="1" flipV="1">
            <a:off x="8347046" y="4798503"/>
            <a:ext cx="820155" cy="278911"/>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9" idx="1"/>
          </p:cNvCxnSpPr>
          <p:nvPr/>
        </p:nvCxnSpPr>
        <p:spPr>
          <a:xfrm flipH="1" flipV="1">
            <a:off x="8610600" y="4781725"/>
            <a:ext cx="556601" cy="295689"/>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7998941" y="182317"/>
            <a:ext cx="3946998" cy="1210534"/>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Note</a:t>
            </a:r>
            <a:r>
              <a:rPr lang="en-US" sz="1200" dirty="0" smtClean="0">
                <a:solidFill>
                  <a:schemeClr val="tx1"/>
                </a:solidFill>
              </a:rPr>
              <a:t>: both MRB-KW019032 </a:t>
            </a:r>
            <a:r>
              <a:rPr lang="en-US" sz="1200" dirty="0" err="1" smtClean="0">
                <a:solidFill>
                  <a:schemeClr val="tx1"/>
                </a:solidFill>
              </a:rPr>
              <a:t>revC</a:t>
            </a:r>
            <a:r>
              <a:rPr lang="en-US" sz="1200" dirty="0" smtClean="0">
                <a:solidFill>
                  <a:schemeClr val="tx1"/>
                </a:solidFill>
              </a:rPr>
              <a:t> and D can be used for the demo (jumpers and connections are the same). </a:t>
            </a:r>
          </a:p>
          <a:p>
            <a:pPr algn="ctr"/>
            <a:r>
              <a:rPr lang="en-US" sz="1200" dirty="0" smtClean="0">
                <a:solidFill>
                  <a:schemeClr val="tx1"/>
                </a:solidFill>
              </a:rPr>
              <a:t>The only difference between the two revisions is that UART RTS/CTS flow control can be implemented with </a:t>
            </a:r>
            <a:r>
              <a:rPr lang="en-US" sz="1200" dirty="0" err="1" smtClean="0">
                <a:solidFill>
                  <a:schemeClr val="tx1"/>
                </a:solidFill>
              </a:rPr>
              <a:t>revD</a:t>
            </a:r>
            <a:r>
              <a:rPr lang="en-US" sz="1200" dirty="0" smtClean="0">
                <a:solidFill>
                  <a:schemeClr val="tx1"/>
                </a:solidFill>
              </a:rPr>
              <a:t> (and not with </a:t>
            </a:r>
            <a:r>
              <a:rPr lang="en-US" sz="1200" dirty="0" err="1" smtClean="0">
                <a:solidFill>
                  <a:schemeClr val="tx1"/>
                </a:solidFill>
              </a:rPr>
              <a:t>revC</a:t>
            </a:r>
            <a:r>
              <a:rPr lang="en-US" sz="1200" dirty="0" smtClean="0">
                <a:solidFill>
                  <a:schemeClr val="tx1"/>
                </a:solidFill>
              </a:rPr>
              <a:t>), but this is not used in the demo.</a:t>
            </a:r>
            <a:endParaRPr lang="en-US" sz="1200" dirty="0">
              <a:solidFill>
                <a:schemeClr val="tx1"/>
              </a:solidFill>
            </a:endParaRPr>
          </a:p>
        </p:txBody>
      </p:sp>
    </p:spTree>
    <p:extLst>
      <p:ext uri="{BB962C8B-B14F-4D97-AF65-F5344CB8AC3E}">
        <p14:creationId xmlns:p14="http://schemas.microsoft.com/office/powerpoint/2010/main" val="2031737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l="14397" t="3965" r="14685" b="2943"/>
          <a:stretch/>
        </p:blipFill>
        <p:spPr>
          <a:xfrm>
            <a:off x="2707010" y="1228215"/>
            <a:ext cx="6913661" cy="5445211"/>
          </a:xfrm>
          <a:prstGeom prst="roundRect">
            <a:avLst>
              <a:gd name="adj" fmla="val 8594"/>
            </a:avLst>
          </a:prstGeom>
          <a:solidFill>
            <a:srgbClr val="FFFFFF">
              <a:shade val="85000"/>
            </a:srgbClr>
          </a:solidFill>
          <a:ln>
            <a:noFill/>
          </a:ln>
          <a:effectLst/>
        </p:spPr>
      </p:pic>
      <p:sp>
        <p:nvSpPr>
          <p:cNvPr id="2" name="Title 1"/>
          <p:cNvSpPr>
            <a:spLocks noGrp="1"/>
          </p:cNvSpPr>
          <p:nvPr>
            <p:ph type="title"/>
          </p:nvPr>
        </p:nvSpPr>
        <p:spPr>
          <a:xfrm>
            <a:off x="320838" y="1"/>
            <a:ext cx="4836048" cy="674918"/>
          </a:xfrm>
        </p:spPr>
        <p:txBody>
          <a:bodyPr>
            <a:normAutofit fontScale="90000"/>
          </a:bodyPr>
          <a:lstStyle/>
          <a:p>
            <a:r>
              <a:rPr lang="en-US" dirty="0" smtClean="0"/>
              <a:t>MRB-KW019032 rev C</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3</a:t>
            </a:fld>
            <a:endParaRPr lang="en-US"/>
          </a:p>
        </p:txBody>
      </p:sp>
      <p:sp>
        <p:nvSpPr>
          <p:cNvPr id="5" name="Rounded Rectangle 4"/>
          <p:cNvSpPr/>
          <p:nvPr/>
        </p:nvSpPr>
        <p:spPr>
          <a:xfrm>
            <a:off x="7318940" y="1101981"/>
            <a:ext cx="2424345" cy="858623"/>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J3</a:t>
            </a:r>
          </a:p>
          <a:p>
            <a:pPr algn="ctr"/>
            <a:r>
              <a:rPr lang="en-US" sz="1200" dirty="0" smtClean="0">
                <a:solidFill>
                  <a:schemeClr val="tx1"/>
                </a:solidFill>
              </a:rPr>
              <a:t>DIO4 connected to PTD4 (this is not used in the demo project so it can be disconnected if needed)</a:t>
            </a:r>
            <a:endParaRPr lang="en-US" sz="1200" dirty="0">
              <a:solidFill>
                <a:schemeClr val="tx1"/>
              </a:solidFill>
            </a:endParaRPr>
          </a:p>
        </p:txBody>
      </p:sp>
      <p:cxnSp>
        <p:nvCxnSpPr>
          <p:cNvPr id="7" name="Straight Arrow Connector 6"/>
          <p:cNvCxnSpPr>
            <a:stCxn id="5" idx="2"/>
          </p:cNvCxnSpPr>
          <p:nvPr/>
        </p:nvCxnSpPr>
        <p:spPr>
          <a:xfrm flipH="1">
            <a:off x="8468497" y="1960604"/>
            <a:ext cx="62616" cy="527223"/>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9156735" y="4484914"/>
            <a:ext cx="927872" cy="335536"/>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RF antenna</a:t>
            </a:r>
            <a:endParaRPr lang="en-US" sz="1200" dirty="0">
              <a:solidFill>
                <a:schemeClr val="tx1"/>
              </a:solidFill>
            </a:endParaRPr>
          </a:p>
        </p:txBody>
      </p:sp>
      <p:cxnSp>
        <p:nvCxnSpPr>
          <p:cNvPr id="16" name="Straight Arrow Connector 15"/>
          <p:cNvCxnSpPr>
            <a:stCxn id="15" idx="2"/>
          </p:cNvCxnSpPr>
          <p:nvPr/>
        </p:nvCxnSpPr>
        <p:spPr>
          <a:xfrm flipH="1">
            <a:off x="9361286" y="4820450"/>
            <a:ext cx="259385" cy="57886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5326207" y="6038850"/>
            <a:ext cx="2461547" cy="682625"/>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J8 [1-&gt;2]</a:t>
            </a:r>
          </a:p>
          <a:p>
            <a:pPr algn="ctr"/>
            <a:r>
              <a:rPr lang="en-US" sz="1200" dirty="0" smtClean="0">
                <a:solidFill>
                  <a:schemeClr val="tx1"/>
                </a:solidFill>
              </a:rPr>
              <a:t>DIO5/CLKOUT connected to PTA18 for clock source. Do not disconnect.</a:t>
            </a:r>
            <a:endParaRPr lang="en-US" sz="1200" dirty="0">
              <a:solidFill>
                <a:schemeClr val="tx1"/>
              </a:solidFill>
            </a:endParaRPr>
          </a:p>
        </p:txBody>
      </p:sp>
      <p:cxnSp>
        <p:nvCxnSpPr>
          <p:cNvPr id="22" name="Straight Arrow Connector 21"/>
          <p:cNvCxnSpPr>
            <a:stCxn id="19" idx="0"/>
          </p:cNvCxnSpPr>
          <p:nvPr/>
        </p:nvCxnSpPr>
        <p:spPr>
          <a:xfrm flipV="1">
            <a:off x="6556981" y="4484914"/>
            <a:ext cx="206284" cy="155393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4463716" y="818069"/>
            <a:ext cx="2717860" cy="820292"/>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J7</a:t>
            </a:r>
          </a:p>
          <a:p>
            <a:pPr algn="ctr"/>
            <a:r>
              <a:rPr lang="en-US" sz="1200" dirty="0" smtClean="0">
                <a:solidFill>
                  <a:schemeClr val="tx1"/>
                </a:solidFill>
              </a:rPr>
              <a:t>PTE30 connected to radio reset.</a:t>
            </a:r>
          </a:p>
          <a:p>
            <a:pPr algn="ctr"/>
            <a:r>
              <a:rPr lang="en-US" sz="1200" dirty="0" smtClean="0">
                <a:solidFill>
                  <a:schemeClr val="tx1"/>
                </a:solidFill>
              </a:rPr>
              <a:t>Used in the project, do not disconnect.</a:t>
            </a:r>
            <a:endParaRPr lang="en-US" sz="1200" dirty="0">
              <a:solidFill>
                <a:schemeClr val="tx1"/>
              </a:solidFill>
            </a:endParaRPr>
          </a:p>
        </p:txBody>
      </p:sp>
      <p:cxnSp>
        <p:nvCxnSpPr>
          <p:cNvPr id="31" name="Straight Arrow Connector 30"/>
          <p:cNvCxnSpPr/>
          <p:nvPr/>
        </p:nvCxnSpPr>
        <p:spPr>
          <a:xfrm>
            <a:off x="6096000" y="1638361"/>
            <a:ext cx="1161535" cy="100858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1623" y="0"/>
            <a:ext cx="1410377" cy="674918"/>
          </a:xfrm>
          <a:prstGeom prst="rect">
            <a:avLst/>
          </a:prstGeom>
        </p:spPr>
      </p:pic>
    </p:spTree>
    <p:extLst>
      <p:ext uri="{BB962C8B-B14F-4D97-AF65-F5344CB8AC3E}">
        <p14:creationId xmlns:p14="http://schemas.microsoft.com/office/powerpoint/2010/main" val="2698052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838" y="1"/>
            <a:ext cx="4836048" cy="674918"/>
          </a:xfrm>
        </p:spPr>
        <p:txBody>
          <a:bodyPr>
            <a:normAutofit fontScale="90000"/>
          </a:bodyPr>
          <a:lstStyle/>
          <a:p>
            <a:r>
              <a:rPr lang="en-US" dirty="0" smtClean="0"/>
              <a:t>MRB-KW019032 rev D</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4</a:t>
            </a:fld>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5445" t="4378" r="5532" b="1449"/>
          <a:stretch/>
        </p:blipFill>
        <p:spPr>
          <a:xfrm>
            <a:off x="2448714" y="1638361"/>
            <a:ext cx="7294572" cy="4900551"/>
          </a:xfrm>
          <a:prstGeom prst="roundRect">
            <a:avLst>
              <a:gd name="adj" fmla="val 8594"/>
            </a:avLst>
          </a:prstGeom>
          <a:solidFill>
            <a:srgbClr val="FFFFFF">
              <a:shade val="85000"/>
            </a:srgbClr>
          </a:solidFill>
          <a:ln>
            <a:noFill/>
          </a:ln>
          <a:effectLst/>
        </p:spPr>
      </p:pic>
      <p:sp>
        <p:nvSpPr>
          <p:cNvPr id="5" name="Rounded Rectangle 4"/>
          <p:cNvSpPr/>
          <p:nvPr/>
        </p:nvSpPr>
        <p:spPr>
          <a:xfrm>
            <a:off x="7318940" y="1101981"/>
            <a:ext cx="2424345" cy="858623"/>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J3</a:t>
            </a:r>
          </a:p>
          <a:p>
            <a:pPr algn="ctr"/>
            <a:r>
              <a:rPr lang="en-US" sz="1200" dirty="0" smtClean="0">
                <a:solidFill>
                  <a:schemeClr val="tx1"/>
                </a:solidFill>
              </a:rPr>
              <a:t>DIO4 connected to PTD4 (this is not used in the demo project so it can be disconnected if needed)</a:t>
            </a:r>
            <a:endParaRPr lang="en-US" sz="1200" dirty="0">
              <a:solidFill>
                <a:schemeClr val="tx1"/>
              </a:solidFill>
            </a:endParaRPr>
          </a:p>
        </p:txBody>
      </p:sp>
      <p:cxnSp>
        <p:nvCxnSpPr>
          <p:cNvPr id="7" name="Straight Arrow Connector 6"/>
          <p:cNvCxnSpPr>
            <a:stCxn id="5" idx="2"/>
          </p:cNvCxnSpPr>
          <p:nvPr/>
        </p:nvCxnSpPr>
        <p:spPr>
          <a:xfrm flipH="1">
            <a:off x="8349917" y="1960604"/>
            <a:ext cx="181196" cy="686343"/>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167639" y="5305168"/>
            <a:ext cx="2810692" cy="963827"/>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J17 (different from rev C)</a:t>
            </a:r>
            <a:endParaRPr lang="en-US" sz="1200" b="1" dirty="0" smtClean="0">
              <a:solidFill>
                <a:schemeClr val="tx1"/>
              </a:solidFill>
            </a:endParaRPr>
          </a:p>
          <a:p>
            <a:pPr algn="ctr"/>
            <a:r>
              <a:rPr lang="en-US" sz="1200" dirty="0" smtClean="0">
                <a:solidFill>
                  <a:schemeClr val="tx1"/>
                </a:solidFill>
              </a:rPr>
              <a:t>Access to PTB2 and PTB17 </a:t>
            </a:r>
            <a:r>
              <a:rPr lang="en-US" sz="1200" dirty="0" smtClean="0">
                <a:solidFill>
                  <a:schemeClr val="tx1"/>
                </a:solidFill>
              </a:rPr>
              <a:t> (instead of UART RTS/CTS). They </a:t>
            </a:r>
            <a:r>
              <a:rPr lang="en-US" sz="1200" dirty="0" smtClean="0">
                <a:solidFill>
                  <a:schemeClr val="tx1"/>
                </a:solidFill>
              </a:rPr>
              <a:t>are not currently used in the project so jumper configuration can be modified if </a:t>
            </a:r>
            <a:r>
              <a:rPr lang="en-US" sz="1200" dirty="0" smtClean="0">
                <a:solidFill>
                  <a:schemeClr val="tx1"/>
                </a:solidFill>
              </a:rPr>
              <a:t>needed.</a:t>
            </a:r>
            <a:endParaRPr lang="en-US" sz="1200" dirty="0">
              <a:solidFill>
                <a:schemeClr val="tx1"/>
              </a:solidFill>
            </a:endParaRPr>
          </a:p>
        </p:txBody>
      </p:sp>
      <p:sp>
        <p:nvSpPr>
          <p:cNvPr id="10" name="Rounded Rectangle 9"/>
          <p:cNvSpPr/>
          <p:nvPr/>
        </p:nvSpPr>
        <p:spPr>
          <a:xfrm>
            <a:off x="3204752" y="5573482"/>
            <a:ext cx="1071154" cy="609600"/>
          </a:xfrm>
          <a:prstGeom prst="roundRect">
            <a:avLst/>
          </a:prstGeom>
          <a:noFill/>
          <a:ln w="285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a:stCxn id="9" idx="3"/>
            <a:endCxn id="10" idx="1"/>
          </p:cNvCxnSpPr>
          <p:nvPr/>
        </p:nvCxnSpPr>
        <p:spPr>
          <a:xfrm>
            <a:off x="2978331" y="5787082"/>
            <a:ext cx="226421" cy="9120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9156735" y="4484914"/>
            <a:ext cx="927872" cy="335536"/>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RF antenna</a:t>
            </a:r>
            <a:endParaRPr lang="en-US" sz="1200" dirty="0">
              <a:solidFill>
                <a:schemeClr val="tx1"/>
              </a:solidFill>
            </a:endParaRPr>
          </a:p>
        </p:txBody>
      </p:sp>
      <p:cxnSp>
        <p:nvCxnSpPr>
          <p:cNvPr id="16" name="Straight Arrow Connector 15"/>
          <p:cNvCxnSpPr>
            <a:stCxn id="15" idx="2"/>
          </p:cNvCxnSpPr>
          <p:nvPr/>
        </p:nvCxnSpPr>
        <p:spPr>
          <a:xfrm flipH="1">
            <a:off x="9361286" y="4820450"/>
            <a:ext cx="259385" cy="57886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5326207" y="6038850"/>
            <a:ext cx="2461547" cy="682625"/>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J8 [1-&gt;2]</a:t>
            </a:r>
          </a:p>
          <a:p>
            <a:pPr algn="ctr"/>
            <a:r>
              <a:rPr lang="en-US" sz="1200" dirty="0" smtClean="0">
                <a:solidFill>
                  <a:schemeClr val="tx1"/>
                </a:solidFill>
              </a:rPr>
              <a:t>DIO5/CLKOUT connected to PTA18 for clock source. Do not disconnect.</a:t>
            </a:r>
            <a:endParaRPr lang="en-US" sz="1200" dirty="0">
              <a:solidFill>
                <a:schemeClr val="tx1"/>
              </a:solidFill>
            </a:endParaRPr>
          </a:p>
        </p:txBody>
      </p:sp>
      <p:cxnSp>
        <p:nvCxnSpPr>
          <p:cNvPr id="22" name="Straight Arrow Connector 21"/>
          <p:cNvCxnSpPr>
            <a:stCxn id="19" idx="0"/>
          </p:cNvCxnSpPr>
          <p:nvPr/>
        </p:nvCxnSpPr>
        <p:spPr>
          <a:xfrm flipV="1">
            <a:off x="6556981" y="4620126"/>
            <a:ext cx="66801" cy="141872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4463716" y="818069"/>
            <a:ext cx="2717860" cy="820292"/>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J7</a:t>
            </a:r>
          </a:p>
          <a:p>
            <a:pPr algn="ctr"/>
            <a:r>
              <a:rPr lang="en-US" sz="1200" dirty="0" smtClean="0">
                <a:solidFill>
                  <a:schemeClr val="tx1"/>
                </a:solidFill>
              </a:rPr>
              <a:t>PTE30 connected to radio reset.</a:t>
            </a:r>
          </a:p>
          <a:p>
            <a:pPr algn="ctr"/>
            <a:r>
              <a:rPr lang="en-US" sz="1200" dirty="0" smtClean="0">
                <a:solidFill>
                  <a:schemeClr val="tx1"/>
                </a:solidFill>
              </a:rPr>
              <a:t>Used in the project, do not disconnect.</a:t>
            </a:r>
            <a:endParaRPr lang="en-US" sz="1200" dirty="0">
              <a:solidFill>
                <a:schemeClr val="tx1"/>
              </a:solidFill>
            </a:endParaRPr>
          </a:p>
        </p:txBody>
      </p:sp>
      <p:cxnSp>
        <p:nvCxnSpPr>
          <p:cNvPr id="31" name="Straight Arrow Connector 30"/>
          <p:cNvCxnSpPr>
            <a:stCxn id="4" idx="0"/>
          </p:cNvCxnSpPr>
          <p:nvPr/>
        </p:nvCxnSpPr>
        <p:spPr>
          <a:xfrm>
            <a:off x="6096000" y="1638361"/>
            <a:ext cx="1085576" cy="118906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8" name="Pictur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1623" y="0"/>
            <a:ext cx="1410377" cy="674918"/>
          </a:xfrm>
          <a:prstGeom prst="rect">
            <a:avLst/>
          </a:prstGeom>
        </p:spPr>
      </p:pic>
    </p:spTree>
    <p:extLst>
      <p:ext uri="{BB962C8B-B14F-4D97-AF65-F5344CB8AC3E}">
        <p14:creationId xmlns:p14="http://schemas.microsoft.com/office/powerpoint/2010/main" val="266492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t="21862" b="11232"/>
          <a:stretch/>
        </p:blipFill>
        <p:spPr>
          <a:xfrm rot="5400000">
            <a:off x="3355678" y="1729282"/>
            <a:ext cx="3866029" cy="4588476"/>
          </a:xfrm>
          <a:prstGeom prst="rect">
            <a:avLst/>
          </a:prstGeom>
        </p:spPr>
      </p:pic>
      <p:sp>
        <p:nvSpPr>
          <p:cNvPr id="2" name="Title 1"/>
          <p:cNvSpPr>
            <a:spLocks noGrp="1"/>
          </p:cNvSpPr>
          <p:nvPr>
            <p:ph type="title"/>
          </p:nvPr>
        </p:nvSpPr>
        <p:spPr/>
        <p:txBody>
          <a:bodyPr/>
          <a:lstStyle/>
          <a:p>
            <a:r>
              <a:rPr lang="en-US" dirty="0" smtClean="0"/>
              <a:t>MRB-KW019032 rev C or</a:t>
            </a:r>
            <a:r>
              <a:rPr lang="en-US" dirty="0" smtClean="0"/>
              <a:t> </a:t>
            </a:r>
            <a:r>
              <a:rPr lang="en-US" dirty="0" smtClean="0"/>
              <a:t>D</a:t>
            </a:r>
            <a:r>
              <a:rPr lang="en-US" dirty="0" smtClean="0"/>
              <a:t/>
            </a:r>
            <a:br>
              <a:rPr lang="en-US" dirty="0" smtClean="0"/>
            </a:br>
            <a:r>
              <a:rPr lang="en-US" dirty="0" smtClean="0"/>
              <a:t>P&amp;E Multilink connection</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5</a:t>
            </a:fld>
            <a:endParaRPr lang="en-US"/>
          </a:p>
        </p:txBody>
      </p:sp>
      <p:sp>
        <p:nvSpPr>
          <p:cNvPr id="5" name="Rectangle 4"/>
          <p:cNvSpPr/>
          <p:nvPr/>
        </p:nvSpPr>
        <p:spPr>
          <a:xfrm>
            <a:off x="5873577" y="3542272"/>
            <a:ext cx="453081" cy="2471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7978724" y="5514644"/>
            <a:ext cx="2046726" cy="44189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Connected to the computer to supply the board</a:t>
            </a:r>
            <a:endParaRPr lang="en-US" sz="1200" dirty="0">
              <a:solidFill>
                <a:schemeClr val="tx1"/>
              </a:solidFill>
            </a:endParaRPr>
          </a:p>
        </p:txBody>
      </p:sp>
      <p:cxnSp>
        <p:nvCxnSpPr>
          <p:cNvPr id="8" name="Straight Arrow Connector 7"/>
          <p:cNvCxnSpPr>
            <a:stCxn id="7" idx="1"/>
          </p:cNvCxnSpPr>
          <p:nvPr/>
        </p:nvCxnSpPr>
        <p:spPr>
          <a:xfrm flipH="1" flipV="1">
            <a:off x="7512910" y="5514644"/>
            <a:ext cx="465814" cy="22094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6401178" y="6135404"/>
            <a:ext cx="1729568" cy="446628"/>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Multilink connected to the computer</a:t>
            </a:r>
            <a:endParaRPr lang="en-US" sz="1200" dirty="0">
              <a:solidFill>
                <a:schemeClr val="tx1"/>
              </a:solidFill>
            </a:endParaRPr>
          </a:p>
        </p:txBody>
      </p:sp>
      <p:cxnSp>
        <p:nvCxnSpPr>
          <p:cNvPr id="15" name="Straight Arrow Connector 14"/>
          <p:cNvCxnSpPr>
            <a:stCxn id="13" idx="0"/>
          </p:cNvCxnSpPr>
          <p:nvPr/>
        </p:nvCxnSpPr>
        <p:spPr>
          <a:xfrm flipH="1" flipV="1">
            <a:off x="7249297" y="5890054"/>
            <a:ext cx="16665" cy="2453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3926086" y="5692031"/>
            <a:ext cx="1729568" cy="223314"/>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Both LEDs must be ON</a:t>
            </a:r>
            <a:endParaRPr lang="en-US" sz="1200" dirty="0">
              <a:solidFill>
                <a:schemeClr val="tx1"/>
              </a:solidFill>
            </a:endParaRPr>
          </a:p>
        </p:txBody>
      </p:sp>
      <p:cxnSp>
        <p:nvCxnSpPr>
          <p:cNvPr id="19" name="Straight Arrow Connector 18"/>
          <p:cNvCxnSpPr>
            <a:stCxn id="18" idx="0"/>
          </p:cNvCxnSpPr>
          <p:nvPr/>
        </p:nvCxnSpPr>
        <p:spPr>
          <a:xfrm flipV="1">
            <a:off x="4790870" y="4333103"/>
            <a:ext cx="588438" cy="13589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8" idx="0"/>
          </p:cNvCxnSpPr>
          <p:nvPr/>
        </p:nvCxnSpPr>
        <p:spPr>
          <a:xfrm flipV="1">
            <a:off x="4790870" y="5468717"/>
            <a:ext cx="456633" cy="22331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252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398ACD-02FF-4292-A8FE-FE4A4F24F6D2}" type="slidenum">
              <a:rPr lang="en-US" smtClean="0"/>
              <a:t>6</a:t>
            </a:fld>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4622" r="3933" b="12570"/>
          <a:stretch/>
        </p:blipFill>
        <p:spPr>
          <a:xfrm>
            <a:off x="4626430" y="99962"/>
            <a:ext cx="4211052" cy="6438950"/>
          </a:xfrm>
          <a:prstGeom prst="rect">
            <a:avLst/>
          </a:prstGeom>
        </p:spPr>
      </p:pic>
      <p:sp>
        <p:nvSpPr>
          <p:cNvPr id="5" name="Rectangle 4"/>
          <p:cNvSpPr/>
          <p:nvPr/>
        </p:nvSpPr>
        <p:spPr>
          <a:xfrm>
            <a:off x="6519096" y="661737"/>
            <a:ext cx="505326" cy="1082842"/>
          </a:xfrm>
          <a:prstGeom prst="rect">
            <a:avLst/>
          </a:prstGeom>
          <a:solidFill>
            <a:srgbClr val="B653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8837482" y="3813931"/>
            <a:ext cx="2550694" cy="63775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J140</a:t>
            </a:r>
          </a:p>
          <a:p>
            <a:pPr algn="ctr"/>
            <a:r>
              <a:rPr lang="en-US" sz="1200" dirty="0" smtClean="0">
                <a:solidFill>
                  <a:schemeClr val="tx1"/>
                </a:solidFill>
              </a:rPr>
              <a:t>Power supply, do not disconnect.</a:t>
            </a:r>
            <a:endParaRPr lang="en-US" sz="1200" dirty="0">
              <a:solidFill>
                <a:schemeClr val="tx1"/>
              </a:solidFill>
            </a:endParaRPr>
          </a:p>
        </p:txBody>
      </p:sp>
      <p:cxnSp>
        <p:nvCxnSpPr>
          <p:cNvPr id="8" name="Straight Arrow Connector 7"/>
          <p:cNvCxnSpPr>
            <a:stCxn id="7" idx="1"/>
          </p:cNvCxnSpPr>
          <p:nvPr/>
        </p:nvCxnSpPr>
        <p:spPr>
          <a:xfrm flipH="1">
            <a:off x="7886987" y="4132808"/>
            <a:ext cx="950495" cy="76404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7634324" y="4800600"/>
            <a:ext cx="252663" cy="1804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9214201" y="5313035"/>
            <a:ext cx="1776933" cy="726817"/>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Spare jumpers, they are not connected</a:t>
            </a:r>
            <a:endParaRPr lang="en-US" sz="1200" dirty="0">
              <a:solidFill>
                <a:schemeClr val="tx1"/>
              </a:solidFill>
            </a:endParaRPr>
          </a:p>
        </p:txBody>
      </p:sp>
      <p:cxnSp>
        <p:nvCxnSpPr>
          <p:cNvPr id="15" name="Straight Arrow Connector 14"/>
          <p:cNvCxnSpPr>
            <a:stCxn id="14" idx="1"/>
            <a:endCxn id="19" idx="3"/>
          </p:cNvCxnSpPr>
          <p:nvPr/>
        </p:nvCxnSpPr>
        <p:spPr>
          <a:xfrm flipH="1" flipV="1">
            <a:off x="7886987" y="5631325"/>
            <a:ext cx="1327214" cy="45119"/>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521894" y="5222797"/>
            <a:ext cx="365093" cy="817055"/>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2497657" y="5046969"/>
            <a:ext cx="1776933" cy="726817"/>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Spare jumpers, they are not connected</a:t>
            </a:r>
            <a:endParaRPr lang="en-US" sz="1200" dirty="0">
              <a:solidFill>
                <a:schemeClr val="tx1"/>
              </a:solidFill>
            </a:endParaRPr>
          </a:p>
        </p:txBody>
      </p:sp>
      <p:cxnSp>
        <p:nvCxnSpPr>
          <p:cNvPr id="23" name="Straight Arrow Connector 22"/>
          <p:cNvCxnSpPr>
            <a:stCxn id="22" idx="3"/>
            <a:endCxn id="24" idx="2"/>
          </p:cNvCxnSpPr>
          <p:nvPr/>
        </p:nvCxnSpPr>
        <p:spPr>
          <a:xfrm flipV="1">
            <a:off x="4274590" y="5065295"/>
            <a:ext cx="1152754" cy="345083"/>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4833855" y="4319337"/>
            <a:ext cx="1186978" cy="745958"/>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5877083" y="6158978"/>
            <a:ext cx="252663" cy="1804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rot="5400000">
            <a:off x="6280008" y="5534698"/>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6099753" y="4350565"/>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040920" y="3986840"/>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5251761" y="3977251"/>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810122" y="3528760"/>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5269736" y="3581963"/>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rot="5400000">
            <a:off x="4576853" y="4587385"/>
            <a:ext cx="313911" cy="1642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flipV="1">
            <a:off x="298219" y="6413713"/>
            <a:ext cx="199043" cy="12328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44"/>
          <p:cNvSpPr/>
          <p:nvPr/>
        </p:nvSpPr>
        <p:spPr>
          <a:xfrm>
            <a:off x="636385" y="6275744"/>
            <a:ext cx="1611293" cy="41467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Connected jumpers</a:t>
            </a:r>
            <a:endParaRPr lang="en-US" sz="1200" dirty="0">
              <a:solidFill>
                <a:schemeClr val="tx1"/>
              </a:solidFill>
            </a:endParaRPr>
          </a:p>
        </p:txBody>
      </p:sp>
      <p:sp>
        <p:nvSpPr>
          <p:cNvPr id="46" name="Rounded Rectangle 45"/>
          <p:cNvSpPr/>
          <p:nvPr/>
        </p:nvSpPr>
        <p:spPr>
          <a:xfrm>
            <a:off x="157083" y="1113724"/>
            <a:ext cx="3994099" cy="320561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LF antenna power supply.</a:t>
            </a:r>
          </a:p>
          <a:p>
            <a:pPr algn="ctr"/>
            <a:r>
              <a:rPr lang="en-US" sz="1200" dirty="0" smtClean="0">
                <a:solidFill>
                  <a:schemeClr val="tx1"/>
                </a:solidFill>
              </a:rPr>
              <a:t>2 possibilities:</a:t>
            </a:r>
          </a:p>
          <a:p>
            <a:pPr marL="171450" indent="-171450" algn="ctr">
              <a:buFontTx/>
              <a:buChar char="-"/>
            </a:pPr>
            <a:r>
              <a:rPr lang="en-US" sz="1200" dirty="0" smtClean="0">
                <a:solidFill>
                  <a:schemeClr val="tx1"/>
                </a:solidFill>
              </a:rPr>
              <a:t>Connect the external power supply with wires as shown in the photo;</a:t>
            </a:r>
          </a:p>
          <a:p>
            <a:pPr marL="171450" indent="-171450" algn="ctr">
              <a:buFontTx/>
              <a:buChar char="-"/>
            </a:pPr>
            <a:r>
              <a:rPr lang="en-US" sz="1200" dirty="0" smtClean="0">
                <a:solidFill>
                  <a:schemeClr val="tx1"/>
                </a:solidFill>
              </a:rPr>
              <a:t>Place a battery in the battery holder on the other side of the board.</a:t>
            </a:r>
          </a:p>
          <a:p>
            <a:pPr algn="ctr"/>
            <a:endParaRPr lang="en-US" sz="1200" b="1" dirty="0" smtClean="0">
              <a:solidFill>
                <a:schemeClr val="tx1"/>
              </a:solidFill>
            </a:endParaRPr>
          </a:p>
          <a:p>
            <a:pPr algn="ctr"/>
            <a:r>
              <a:rPr lang="en-US" sz="1200" dirty="0" smtClean="0">
                <a:solidFill>
                  <a:schemeClr val="tx1"/>
                </a:solidFill>
              </a:rPr>
              <a:t>The antenna can be supplied between 5V and 18V maximum. </a:t>
            </a:r>
          </a:p>
          <a:p>
            <a:pPr algn="ctr"/>
            <a:r>
              <a:rPr lang="en-US" sz="1200" dirty="0" smtClean="0">
                <a:solidFill>
                  <a:schemeClr val="tx1"/>
                </a:solidFill>
              </a:rPr>
              <a:t>Typical power supply: </a:t>
            </a:r>
            <a:r>
              <a:rPr lang="en-US" sz="1200" dirty="0">
                <a:solidFill>
                  <a:schemeClr val="tx1"/>
                </a:solidFill>
              </a:rPr>
              <a:t>9</a:t>
            </a:r>
            <a:r>
              <a:rPr lang="en-US" sz="1200" dirty="0" smtClean="0">
                <a:solidFill>
                  <a:schemeClr val="tx1"/>
                </a:solidFill>
              </a:rPr>
              <a:t>V for a distance emitter/receiver of 35cm free air. </a:t>
            </a:r>
          </a:p>
          <a:p>
            <a:pPr marL="171450" indent="-171450" algn="ctr">
              <a:buFont typeface="Wingdings" panose="05000000000000000000" pitchFamily="2" charset="2"/>
              <a:buChar char="Ø"/>
            </a:pPr>
            <a:r>
              <a:rPr lang="en-US" sz="1200" dirty="0" smtClean="0">
                <a:solidFill>
                  <a:schemeClr val="tx1"/>
                </a:solidFill>
              </a:rPr>
              <a:t>If the LF signal is received but the data not decoded (result is unknown command), the LF coil is probably saturating (signal too strong). In this case try to increase the emitter/receiver distance.</a:t>
            </a:r>
          </a:p>
          <a:p>
            <a:pPr marL="171450" indent="-171450" algn="ctr">
              <a:buFont typeface="Wingdings" panose="05000000000000000000" pitchFamily="2" charset="2"/>
              <a:buChar char="Ø"/>
            </a:pPr>
            <a:r>
              <a:rPr lang="en-US" sz="1200" dirty="0" smtClean="0">
                <a:solidFill>
                  <a:schemeClr val="tx1"/>
                </a:solidFill>
              </a:rPr>
              <a:t>If the LF signal is not strong enough (not received by the FXTH), increase the power supply.</a:t>
            </a:r>
            <a:endParaRPr lang="en-US" sz="1200" dirty="0">
              <a:solidFill>
                <a:schemeClr val="tx1"/>
              </a:solidFill>
            </a:endParaRPr>
          </a:p>
        </p:txBody>
      </p:sp>
      <p:cxnSp>
        <p:nvCxnSpPr>
          <p:cNvPr id="47" name="Straight Arrow Connector 46"/>
          <p:cNvCxnSpPr>
            <a:stCxn id="46" idx="3"/>
          </p:cNvCxnSpPr>
          <p:nvPr/>
        </p:nvCxnSpPr>
        <p:spPr>
          <a:xfrm>
            <a:off x="4151182" y="2716531"/>
            <a:ext cx="1725901" cy="1255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6" idx="3"/>
          </p:cNvCxnSpPr>
          <p:nvPr/>
        </p:nvCxnSpPr>
        <p:spPr>
          <a:xfrm>
            <a:off x="4151182" y="2716531"/>
            <a:ext cx="1100579" cy="1255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342" y="6047968"/>
            <a:ext cx="2405636"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2410503" y="6047968"/>
            <a:ext cx="0" cy="81663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pic>
        <p:nvPicPr>
          <p:cNvPr id="58" name="Picture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1623" y="0"/>
            <a:ext cx="1410377" cy="674918"/>
          </a:xfrm>
          <a:prstGeom prst="rect">
            <a:avLst/>
          </a:prstGeom>
        </p:spPr>
      </p:pic>
      <p:sp>
        <p:nvSpPr>
          <p:cNvPr id="48" name="Title 1"/>
          <p:cNvSpPr txBox="1">
            <a:spLocks/>
          </p:cNvSpPr>
          <p:nvPr/>
        </p:nvSpPr>
        <p:spPr>
          <a:xfrm>
            <a:off x="320837" y="0"/>
            <a:ext cx="10087419" cy="15387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t>FRDM-SENSORS-LF </a:t>
            </a:r>
            <a:endParaRPr lang="en-US" sz="4000" dirty="0" smtClean="0"/>
          </a:p>
          <a:p>
            <a:r>
              <a:rPr lang="en-US" sz="4000" dirty="0" smtClean="0"/>
              <a:t>29153 </a:t>
            </a:r>
            <a:r>
              <a:rPr lang="en-US" sz="4000" dirty="0" err="1" smtClean="0"/>
              <a:t>revB</a:t>
            </a:r>
            <a:r>
              <a:rPr lang="en-US" sz="4000" dirty="0" smtClean="0"/>
              <a:t> </a:t>
            </a:r>
          </a:p>
        </p:txBody>
      </p:sp>
    </p:spTree>
    <p:extLst>
      <p:ext uri="{BB962C8B-B14F-4D97-AF65-F5344CB8AC3E}">
        <p14:creationId xmlns:p14="http://schemas.microsoft.com/office/powerpoint/2010/main" val="1634057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398ACD-02FF-4292-A8FE-FE4A4F24F6D2}" type="slidenum">
              <a:rPr lang="en-US" smtClean="0"/>
              <a:t>7</a:t>
            </a:fld>
            <a:endParaRPr lang="en-US"/>
          </a:p>
        </p:txBody>
      </p:sp>
      <p:pic>
        <p:nvPicPr>
          <p:cNvPr id="4" name="Picture 3"/>
          <p:cNvPicPr>
            <a:picLocks noChangeAspect="1"/>
          </p:cNvPicPr>
          <p:nvPr/>
        </p:nvPicPr>
        <p:blipFill>
          <a:blip r:embed="rId2"/>
          <a:stretch>
            <a:fillRect/>
          </a:stretch>
        </p:blipFill>
        <p:spPr>
          <a:xfrm>
            <a:off x="3154030" y="199662"/>
            <a:ext cx="7113785" cy="634918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1623" y="0"/>
            <a:ext cx="1410377" cy="674918"/>
          </a:xfrm>
          <a:prstGeom prst="rect">
            <a:avLst/>
          </a:prstGeom>
        </p:spPr>
      </p:pic>
      <p:sp>
        <p:nvSpPr>
          <p:cNvPr id="6" name="Rectangle 5"/>
          <p:cNvSpPr/>
          <p:nvPr/>
        </p:nvSpPr>
        <p:spPr>
          <a:xfrm flipV="1">
            <a:off x="332177" y="365758"/>
            <a:ext cx="199043" cy="12328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70343" y="227789"/>
            <a:ext cx="1611293" cy="414670"/>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Connected jumpers</a:t>
            </a:r>
            <a:endParaRPr lang="en-US" sz="1200" dirty="0">
              <a:solidFill>
                <a:schemeClr val="tx1"/>
              </a:solidFill>
            </a:endParaRPr>
          </a:p>
        </p:txBody>
      </p:sp>
      <p:cxnSp>
        <p:nvCxnSpPr>
          <p:cNvPr id="8" name="Straight Connector 7"/>
          <p:cNvCxnSpPr/>
          <p:nvPr/>
        </p:nvCxnSpPr>
        <p:spPr>
          <a:xfrm>
            <a:off x="0" y="816633"/>
            <a:ext cx="2542896" cy="0"/>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2553797" y="0"/>
            <a:ext cx="0" cy="816633"/>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7127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8398ACD-02FF-4292-A8FE-FE4A4F24F6D2}" type="slidenum">
              <a:rPr lang="en-US" smtClean="0"/>
              <a:t>8</a:t>
            </a:fld>
            <a:endParaRPr lang="en-US"/>
          </a:p>
        </p:txBody>
      </p:sp>
      <p:pic>
        <p:nvPicPr>
          <p:cNvPr id="3" name="Picture 2"/>
          <p:cNvPicPr>
            <a:picLocks noChangeAspect="1"/>
          </p:cNvPicPr>
          <p:nvPr/>
        </p:nvPicPr>
        <p:blipFill>
          <a:blip r:embed="rId2"/>
          <a:stretch>
            <a:fillRect/>
          </a:stretch>
        </p:blipFill>
        <p:spPr>
          <a:xfrm>
            <a:off x="1208899" y="0"/>
            <a:ext cx="8773301" cy="6770264"/>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81623" y="0"/>
            <a:ext cx="1410377" cy="674918"/>
          </a:xfrm>
          <a:prstGeom prst="rect">
            <a:avLst/>
          </a:prstGeom>
        </p:spPr>
      </p:pic>
    </p:spTree>
    <p:extLst>
      <p:ext uri="{BB962C8B-B14F-4D97-AF65-F5344CB8AC3E}">
        <p14:creationId xmlns:p14="http://schemas.microsoft.com/office/powerpoint/2010/main" val="3558485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151" y="118055"/>
            <a:ext cx="10515600" cy="1325563"/>
          </a:xfrm>
        </p:spPr>
        <p:txBody>
          <a:bodyPr/>
          <a:lstStyle/>
          <a:p>
            <a:r>
              <a:rPr lang="en-US" dirty="0"/>
              <a:t>FRDM-SENSORS-LF 29153 </a:t>
            </a:r>
            <a:r>
              <a:rPr lang="en-US" dirty="0" err="1"/>
              <a:t>revB</a:t>
            </a:r>
            <a:r>
              <a:rPr lang="en-US" dirty="0"/>
              <a:t> </a:t>
            </a:r>
            <a:br>
              <a:rPr lang="en-US" dirty="0"/>
            </a:br>
            <a:r>
              <a:rPr lang="en-US" dirty="0" smtClean="0"/>
              <a:t>+ FRDM-KW019032 </a:t>
            </a:r>
            <a:r>
              <a:rPr lang="en-US" dirty="0" err="1" smtClean="0"/>
              <a:t>revA</a:t>
            </a:r>
            <a:endParaRPr lang="en-US" dirty="0"/>
          </a:p>
        </p:txBody>
      </p:sp>
      <p:sp>
        <p:nvSpPr>
          <p:cNvPr id="3" name="Slide Number Placeholder 2"/>
          <p:cNvSpPr>
            <a:spLocks noGrp="1"/>
          </p:cNvSpPr>
          <p:nvPr>
            <p:ph type="sldNum" sz="quarter" idx="12"/>
          </p:nvPr>
        </p:nvSpPr>
        <p:spPr/>
        <p:txBody>
          <a:bodyPr/>
          <a:lstStyle/>
          <a:p>
            <a:fld id="{B8398ACD-02FF-4292-A8FE-FE4A4F24F6D2}" type="slidenum">
              <a:rPr lang="en-US" smtClean="0"/>
              <a:t>9</a:t>
            </a:fld>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7069" t="20180" r="3683" b="19760"/>
          <a:stretch/>
        </p:blipFill>
        <p:spPr>
          <a:xfrm rot="10800000">
            <a:off x="496330" y="2678583"/>
            <a:ext cx="10857470" cy="4118920"/>
          </a:xfrm>
          <a:prstGeom prst="rect">
            <a:avLst/>
          </a:prstGeom>
        </p:spPr>
      </p:pic>
      <p:sp>
        <p:nvSpPr>
          <p:cNvPr id="5" name="Rectangle 4"/>
          <p:cNvSpPr/>
          <p:nvPr/>
        </p:nvSpPr>
        <p:spPr>
          <a:xfrm>
            <a:off x="10198443" y="3205804"/>
            <a:ext cx="807308" cy="2924433"/>
          </a:xfrm>
          <a:prstGeom prst="rect">
            <a:avLst/>
          </a:prstGeom>
          <a:noFill/>
          <a:ln w="38100">
            <a:solidFill>
              <a:schemeClr val="bg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31898" y="1443085"/>
            <a:ext cx="10786334" cy="105550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FF0000"/>
                </a:solidFill>
              </a:rPr>
              <a:t>Please note</a:t>
            </a:r>
            <a:r>
              <a:rPr lang="en-US" sz="1600" dirty="0" smtClean="0">
                <a:solidFill>
                  <a:schemeClr val="tx1"/>
                </a:solidFill>
              </a:rPr>
              <a:t>: when using the FRDM-KW019032 </a:t>
            </a:r>
            <a:r>
              <a:rPr lang="en-US" sz="1600" dirty="0" err="1" smtClean="0">
                <a:solidFill>
                  <a:schemeClr val="tx1"/>
                </a:solidFill>
              </a:rPr>
              <a:t>revA</a:t>
            </a:r>
            <a:r>
              <a:rPr lang="en-US" sz="1600" dirty="0" smtClean="0">
                <a:solidFill>
                  <a:schemeClr val="tx1"/>
                </a:solidFill>
              </a:rPr>
              <a:t>, some LEDs on the FRDM-SENSORS-LF will not be turned ON with full luminosity (like LED5, LED10, LED16). This is due to the level shifters on the FRDM boards that cannot provide enough current.</a:t>
            </a:r>
          </a:p>
          <a:p>
            <a:pPr algn="ctr"/>
            <a:r>
              <a:rPr lang="en-US" sz="1600" dirty="0" smtClean="0">
                <a:solidFill>
                  <a:schemeClr val="tx1"/>
                </a:solidFill>
              </a:rPr>
              <a:t>If needed, change the LED configuration in the KW01 project to select LEDs connected to GPIOs that do not go through level shifters on the FRDM board.</a:t>
            </a:r>
            <a:endParaRPr lang="en-US" sz="1600" dirty="0">
              <a:solidFill>
                <a:schemeClr val="tx1"/>
              </a:solidFill>
            </a:endParaRPr>
          </a:p>
        </p:txBody>
      </p:sp>
    </p:spTree>
    <p:extLst>
      <p:ext uri="{BB962C8B-B14F-4D97-AF65-F5344CB8AC3E}">
        <p14:creationId xmlns:p14="http://schemas.microsoft.com/office/powerpoint/2010/main" val="4146013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TotalTime>
  <Words>960</Words>
  <Application>Microsoft Office PowerPoint</Application>
  <PresentationFormat>Widescreen</PresentationFormat>
  <Paragraphs>135</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Wingdings</vt:lpstr>
      <vt:lpstr>Office Theme</vt:lpstr>
      <vt:lpstr>FRDM-SENSORS-LF MRB-KW019032 or FRDM-KW019032  Hardware setup</vt:lpstr>
      <vt:lpstr>PowerPoint Presentation</vt:lpstr>
      <vt:lpstr>MRB-KW019032 rev C</vt:lpstr>
      <vt:lpstr>MRB-KW019032 rev D</vt:lpstr>
      <vt:lpstr>MRB-KW019032 rev C or D P&amp;E Multilink connection</vt:lpstr>
      <vt:lpstr>PowerPoint Presentation</vt:lpstr>
      <vt:lpstr>PowerPoint Presentation</vt:lpstr>
      <vt:lpstr>PowerPoint Presentation</vt:lpstr>
      <vt:lpstr>FRDM-SENSORS-LF 29153 revB  + FRDM-KW019032 revA</vt:lpstr>
      <vt:lpstr>PowerPoint Presentation</vt:lpstr>
      <vt:lpstr>Modifications to operate in order to use the  FRDM-KW019032 revA connected to the FRDM-SENSORS-LF for the TPMS reference projects</vt:lpstr>
      <vt:lpstr>FRDM-KW019032 revA</vt:lpstr>
      <vt:lpstr>PowerPoint Presentation</vt:lpstr>
      <vt:lpstr>FRDM-KW019032 P&amp;E Multilink connection</vt:lpstr>
      <vt:lpstr>About RF setup</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FRDM-SENSORS-LF Hardware setup</dc:title>
  <dc:creator>B50961</dc:creator>
  <cp:lastModifiedBy>Camille Saint-jean</cp:lastModifiedBy>
  <cp:revision>202</cp:revision>
  <dcterms:created xsi:type="dcterms:W3CDTF">2017-01-04T12:46:15Z</dcterms:created>
  <dcterms:modified xsi:type="dcterms:W3CDTF">2017-01-16T14:44:11Z</dcterms:modified>
</cp:coreProperties>
</file>