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673" r:id="rId5"/>
    <p:sldMasterId id="2147483694" r:id="rId6"/>
    <p:sldMasterId id="2147483699" r:id="rId7"/>
  </p:sldMasterIdLst>
  <p:notesMasterIdLst>
    <p:notesMasterId r:id="rId50"/>
  </p:notesMasterIdLst>
  <p:sldIdLst>
    <p:sldId id="277" r:id="rId8"/>
    <p:sldId id="320" r:id="rId9"/>
    <p:sldId id="376" r:id="rId10"/>
    <p:sldId id="377" r:id="rId11"/>
    <p:sldId id="323" r:id="rId12"/>
    <p:sldId id="324" r:id="rId13"/>
    <p:sldId id="378" r:id="rId14"/>
    <p:sldId id="326" r:id="rId15"/>
    <p:sldId id="327" r:id="rId16"/>
    <p:sldId id="328" r:id="rId17"/>
    <p:sldId id="329" r:id="rId18"/>
    <p:sldId id="379" r:id="rId19"/>
    <p:sldId id="331" r:id="rId20"/>
    <p:sldId id="332" r:id="rId21"/>
    <p:sldId id="333" r:id="rId22"/>
    <p:sldId id="334" r:id="rId23"/>
    <p:sldId id="335" r:id="rId24"/>
    <p:sldId id="336" r:id="rId25"/>
    <p:sldId id="341" r:id="rId26"/>
    <p:sldId id="342" r:id="rId27"/>
    <p:sldId id="343" r:id="rId28"/>
    <p:sldId id="344" r:id="rId29"/>
    <p:sldId id="345" r:id="rId30"/>
    <p:sldId id="337" r:id="rId31"/>
    <p:sldId id="388" r:id="rId32"/>
    <p:sldId id="347" r:id="rId33"/>
    <p:sldId id="348" r:id="rId34"/>
    <p:sldId id="349" r:id="rId35"/>
    <p:sldId id="386" r:id="rId36"/>
    <p:sldId id="387" r:id="rId37"/>
    <p:sldId id="385" r:id="rId38"/>
    <p:sldId id="362" r:id="rId39"/>
    <p:sldId id="365" r:id="rId40"/>
    <p:sldId id="370" r:id="rId41"/>
    <p:sldId id="380" r:id="rId42"/>
    <p:sldId id="381" r:id="rId43"/>
    <p:sldId id="382" r:id="rId44"/>
    <p:sldId id="373" r:id="rId45"/>
    <p:sldId id="372" r:id="rId46"/>
    <p:sldId id="371" r:id="rId47"/>
    <p:sldId id="383" r:id="rId48"/>
    <p:sldId id="38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A50CC0-4DA5-B6C8-BB34-9801644BCA82}" name="JANUARY CUMMINGS" initials="JC" userId="S::january.cummings@nxp.com::81e08314-5612-4896-a5a8-06a2ef0b9bc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7DE"/>
    <a:srgbClr val="01B2D7"/>
    <a:srgbClr val="00A602"/>
    <a:srgbClr val="FBBD80"/>
    <a:srgbClr val="FE7300"/>
    <a:srgbClr val="BAFFBB"/>
    <a:srgbClr val="31FF33"/>
    <a:srgbClr val="4FE0FE"/>
    <a:srgbClr val="C4F5FF"/>
    <a:srgbClr val="FFE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BB9667-76F8-47A0-B6F6-346BF2163B91}" v="102" dt="2024-10-08T21:31:31.363"/>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649" autoAdjust="0"/>
  </p:normalViewPr>
  <p:slideViewPr>
    <p:cSldViewPr snapToGrid="0">
      <p:cViewPr varScale="1">
        <p:scale>
          <a:sx n="81" d="100"/>
          <a:sy n="81" d="100"/>
        </p:scale>
        <p:origin x="17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8/10/relationships/authors" Target="authors.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1C47AF-DC39-4D3C-8ED0-D144775A54EB}"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EF49D9-BB42-4B3D-ABE8-3EDDF01DA79C}" type="slidenum">
              <a:rPr lang="en-US" smtClean="0"/>
              <a:t>‹#›</a:t>
            </a:fld>
            <a:endParaRPr lang="en-US"/>
          </a:p>
        </p:txBody>
      </p:sp>
    </p:spTree>
    <p:extLst>
      <p:ext uri="{BB962C8B-B14F-4D97-AF65-F5344CB8AC3E}">
        <p14:creationId xmlns:p14="http://schemas.microsoft.com/office/powerpoint/2010/main" val="3059633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xp.com/company/about-nxp/nxp-u-s-benefits/retirement-and-financial/life-and-add-insurance:LIFE-AND-AD"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nxp.com/docs/en/company-information/benefits/METLIFE-STATEMENT-OF-HEALTH-FORM.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ur01.safelinks.protection.outlook.com/?url=http%3A%2F%2Fnxp.com%2Fbenefits&amp;data=05%7C02%7Cmitchell.patterson%40nxp.com%7C6a2dffaeccb841839d8808dce70283d7%7C686ea1d3bc2b4c6fa92cd99c5c301635%7C0%7C0%7C638639245189969875%7CUnknown%7CTWFpbGZsb3d8eyJWIjoiMC4wLjAwMDAiLCJQIjoiV2luMzIiLCJBTiI6Ik1haWwiLCJXVCI6Mn0%3D%7C0%7C%7C%7C&amp;sdata=xhm5FdwV88dJ7G5JjGeVu89CKW8jd5vognuzHCGoyG0%3D&amp;reserved=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We’re pleased to showcase all the benefits NXP offers to support you and your family’s well-being year-round. </a:t>
            </a:r>
          </a:p>
          <a:p>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1</a:t>
            </a:fld>
            <a:endParaRPr lang="en-US"/>
          </a:p>
        </p:txBody>
      </p:sp>
    </p:spTree>
    <p:extLst>
      <p:ext uri="{BB962C8B-B14F-4D97-AF65-F5344CB8AC3E}">
        <p14:creationId xmlns:p14="http://schemas.microsoft.com/office/powerpoint/2010/main" val="180864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Prescription drug benefits under the UnitedHealthcare medical plans are administered by CVS Caremark. You can fill prescriptions at any participating pharmacy (not just CVS). Kaiser plan participants must fill prescriptions at Kaiser pharmacies.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members of Medical Plans 1, 2 and 3, </a:t>
            </a:r>
            <a:r>
              <a:rPr lang="en-US" sz="1200" b="0" i="0">
                <a:solidFill>
                  <a:srgbClr val="000000"/>
                </a:solidFill>
                <a:effectLst/>
                <a:latin typeface="Poppins" panose="00000500000000000000" pitchFamily="2" charset="0"/>
              </a:rPr>
              <a:t>CVS offers a </a:t>
            </a:r>
            <a:r>
              <a:rPr lang="en-US" sz="1200" b="0" i="0" err="1">
                <a:solidFill>
                  <a:srgbClr val="000000"/>
                </a:solidFill>
                <a:effectLst/>
                <a:latin typeface="Poppins" panose="00000500000000000000" pitchFamily="2" charset="0"/>
              </a:rPr>
              <a:t>PrudentRx</a:t>
            </a:r>
            <a:r>
              <a:rPr lang="en-US" sz="1200" b="0" i="0">
                <a:solidFill>
                  <a:srgbClr val="000000"/>
                </a:solidFill>
                <a:effectLst/>
                <a:latin typeface="Poppins" panose="00000500000000000000" pitchFamily="2" charset="0"/>
              </a:rPr>
              <a:t> Copay Program, which allows you to get select specialty medications at no cost to you. Because certain specialty medications do not qualify as “essential health benefits” under the Affordable Care Act, member cost share payments for these medications, whether made by you or a manufacturer copayment assistance program, do not count towards the Plan’s Medical Out Of Pocket maximum. A list of specialty medications that are not considered to be EHB can be found </a:t>
            </a:r>
            <a:r>
              <a:rPr lang="en-US" sz="1200" b="0" i="0" u="none" strike="noStrike">
                <a:solidFill>
                  <a:srgbClr val="215BD6"/>
                </a:solidFill>
                <a:effectLst/>
                <a:latin typeface="Poppins" panose="00000500000000000000" pitchFamily="2" charset="0"/>
              </a:rPr>
              <a:t>online at nxp.com/benefits.</a:t>
            </a:r>
            <a:endParaRPr lang="en-US" sz="1200" b="0" i="0">
              <a:solidFill>
                <a:srgbClr val="000000"/>
              </a:solidFill>
              <a:effectLst/>
              <a:latin typeface="Poppins" panose="00000500000000000000" pitchFamily="2" charset="0"/>
            </a:endParaRPr>
          </a:p>
          <a:p>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10</a:t>
            </a:fld>
            <a:endParaRPr lang="en-US"/>
          </a:p>
        </p:txBody>
      </p:sp>
    </p:spTree>
    <p:extLst>
      <p:ext uri="{BB962C8B-B14F-4D97-AF65-F5344CB8AC3E}">
        <p14:creationId xmlns:p14="http://schemas.microsoft.com/office/powerpoint/2010/main" val="47136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Arial" charset="0"/>
                <a:ea typeface="+mn-ea"/>
                <a:cs typeface="+mn-cs"/>
              </a:rPr>
              <a:t>The NXP dental plan offers you and your family preventive, restorative, and orthodontic services. Although you can see any dentist you want, you’ll pay less when you receive dental care from a Delta Dental PPO and Premier network dentist. You’ll note that we have increased the orthodontia lifetime maximum to $2,500 beginning in 2025.</a:t>
            </a:r>
          </a:p>
          <a:p>
            <a:endParaRPr lang="en-US" sz="1200" kern="1200">
              <a:solidFill>
                <a:schemeClr val="tx1"/>
              </a:solidFill>
              <a:effectLst/>
              <a:latin typeface="Arial" charset="0"/>
              <a:ea typeface="+mn-ea"/>
              <a:cs typeface="+mn-cs"/>
            </a:endParaRPr>
          </a:p>
          <a:p>
            <a:r>
              <a:rPr lang="en-US" sz="1200" kern="1200">
                <a:solidFill>
                  <a:schemeClr val="tx1"/>
                </a:solidFill>
                <a:effectLst/>
                <a:latin typeface="Arial" charset="0"/>
                <a:ea typeface="+mn-ea"/>
                <a:cs typeface="+mn-cs"/>
              </a:rPr>
              <a:t>The vision plan provides coverage for a vision exam and prescription glasses or contacts once every year. </a:t>
            </a:r>
            <a:endParaRPr lang="en-US"/>
          </a:p>
          <a:p>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11</a:t>
            </a:fld>
            <a:endParaRPr lang="en-US"/>
          </a:p>
        </p:txBody>
      </p:sp>
    </p:spTree>
    <p:extLst>
      <p:ext uri="{BB962C8B-B14F-4D97-AF65-F5344CB8AC3E}">
        <p14:creationId xmlns:p14="http://schemas.microsoft.com/office/powerpoint/2010/main" val="2376561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 the rates for 2025. NXP is contributing more this year, and employee contributions are also increasing for medical, dental and vision plans. The amount in parentheses represents the amount of the increases from 2024 to 2025.</a:t>
            </a:r>
          </a:p>
          <a:p>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12</a:t>
            </a:fld>
            <a:endParaRPr lang="en-US"/>
          </a:p>
        </p:txBody>
      </p:sp>
    </p:spTree>
    <p:extLst>
      <p:ext uri="{BB962C8B-B14F-4D97-AF65-F5344CB8AC3E}">
        <p14:creationId xmlns:p14="http://schemas.microsoft.com/office/powerpoint/2010/main" val="3682568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 look at the tax-advantaged spending accounts that can help you save on current—and future—expenses. </a:t>
            </a:r>
          </a:p>
          <a:p>
            <a:r>
              <a:rPr lang="en-US"/>
              <a:t>To contribute to a Health Savings Account, Health Care Flexible Spending Account, or Dependent Care Flexible Spending Account in 2025, you will need to elect your contribution during Annual Enrollment. Your current elections </a:t>
            </a:r>
            <a:r>
              <a:rPr lang="en-US" b="1"/>
              <a:t>will not</a:t>
            </a:r>
            <a:r>
              <a:rPr lang="en-US" b="0"/>
              <a:t> roll over to 2025.</a:t>
            </a:r>
            <a:endParaRPr lang="en-US"/>
          </a:p>
          <a:p>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13</a:t>
            </a:fld>
            <a:endParaRPr lang="en-US"/>
          </a:p>
        </p:txBody>
      </p:sp>
    </p:spTree>
    <p:extLst>
      <p:ext uri="{BB962C8B-B14F-4D97-AF65-F5344CB8AC3E}">
        <p14:creationId xmlns:p14="http://schemas.microsoft.com/office/powerpoint/2010/main" val="1004759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If you are enrolled in Medical Plan 1, you are eligible to contribute to a Health Savings Account, also known as an HSA. If you enroll in this account, you will receive free money from NXP as a contribution into this account that’s earmarked for you and your dependents current and future medical, dental or vision expenses. You must enroll in this account in order to receive the free money from NXP. This enrollment is separate from your medical plan enrollment.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You cannot have an HSA if your spouse is enrolled in a separate plan and is contributing to a Health Care Flexible Spending Account or if you enrolled in Medicare. You own your HSA, and your account balance will continue to grow year over year.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Remember, you must log in and make an election to contribute to an HSA in 2025.</a:t>
            </a:r>
          </a:p>
          <a:p>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14</a:t>
            </a:fld>
            <a:endParaRPr lang="en-US"/>
          </a:p>
        </p:txBody>
      </p:sp>
    </p:spTree>
    <p:extLst>
      <p:ext uri="{BB962C8B-B14F-4D97-AF65-F5344CB8AC3E}">
        <p14:creationId xmlns:p14="http://schemas.microsoft.com/office/powerpoint/2010/main" val="1031468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Annual contribution limits are set by the IRS and include the contributions made by NXP. </a:t>
            </a:r>
            <a:r>
              <a:rPr lang="en-US" sz="1200" b="0" kern="1200">
                <a:solidFill>
                  <a:schemeClr val="tx1"/>
                </a:solidFill>
                <a:latin typeface="Arial" charset="0"/>
                <a:ea typeface="+mn-ea"/>
                <a:cs typeface="+mn-cs"/>
              </a:rPr>
              <a:t>NXP will contribute </a:t>
            </a:r>
            <a:r>
              <a:rPr lang="en-US" sz="1200" kern="1200">
                <a:solidFill>
                  <a:schemeClr val="tx1"/>
                </a:solidFill>
                <a:latin typeface="Arial" charset="0"/>
                <a:ea typeface="+mn-ea"/>
                <a:cs typeface="+mn-cs"/>
              </a:rPr>
              <a:t>$500 if you have employee-only coverage and $1,000 if you have family coverage. </a:t>
            </a:r>
            <a:r>
              <a:rPr lang="en-US"/>
              <a:t>For 2025, the maximum you can contribute is </a:t>
            </a:r>
            <a:r>
              <a:rPr lang="en-US" sz="1200" b="1" kern="1200">
                <a:solidFill>
                  <a:schemeClr val="tx1"/>
                </a:solidFill>
                <a:latin typeface="Arial" charset="0"/>
                <a:ea typeface="+mn-ea"/>
                <a:cs typeface="+mn-cs"/>
              </a:rPr>
              <a:t>$3,800 </a:t>
            </a:r>
            <a:r>
              <a:rPr lang="en-US" sz="1200" b="0" kern="1200">
                <a:solidFill>
                  <a:schemeClr val="tx1"/>
                </a:solidFill>
                <a:latin typeface="Arial" charset="0"/>
                <a:ea typeface="+mn-ea"/>
                <a:cs typeface="+mn-cs"/>
              </a:rPr>
              <a:t>if you have </a:t>
            </a:r>
            <a:r>
              <a:rPr lang="en-US" sz="1200" kern="1200">
                <a:solidFill>
                  <a:schemeClr val="tx1"/>
                </a:solidFill>
                <a:latin typeface="Arial" charset="0"/>
                <a:ea typeface="+mn-ea"/>
                <a:cs typeface="+mn-cs"/>
              </a:rPr>
              <a:t>employee-only coverage or </a:t>
            </a:r>
            <a:r>
              <a:rPr lang="en-US" sz="1200" b="1" kern="1200">
                <a:solidFill>
                  <a:schemeClr val="tx1"/>
                </a:solidFill>
                <a:latin typeface="Arial" charset="0"/>
                <a:ea typeface="+mn-ea"/>
                <a:cs typeface="+mn-cs"/>
              </a:rPr>
              <a:t>$7,550 </a:t>
            </a:r>
            <a:r>
              <a:rPr lang="en-US" sz="1200" b="0" kern="1200">
                <a:solidFill>
                  <a:schemeClr val="tx1"/>
                </a:solidFill>
                <a:latin typeface="Arial" charset="0"/>
                <a:ea typeface="+mn-ea"/>
                <a:cs typeface="+mn-cs"/>
              </a:rPr>
              <a:t>if you have </a:t>
            </a:r>
            <a:r>
              <a:rPr lang="en-US" sz="1200" kern="1200">
                <a:solidFill>
                  <a:schemeClr val="tx1"/>
                </a:solidFill>
                <a:latin typeface="Arial" charset="0"/>
                <a:ea typeface="+mn-ea"/>
                <a:cs typeface="+mn-cs"/>
              </a:rPr>
              <a:t>family coverage. If you are 55 or older, you can contribute an additional </a:t>
            </a:r>
            <a:r>
              <a:rPr lang="en-US" sz="1200" b="1" kern="1200">
                <a:solidFill>
                  <a:schemeClr val="tx1"/>
                </a:solidFill>
                <a:latin typeface="Arial" charset="0"/>
                <a:ea typeface="+mn-ea"/>
                <a:cs typeface="+mn-cs"/>
              </a:rPr>
              <a:t>$1,000. </a:t>
            </a:r>
            <a:endParaRPr lang="en-US"/>
          </a:p>
          <a:p>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15</a:t>
            </a:fld>
            <a:endParaRPr lang="en-US"/>
          </a:p>
        </p:txBody>
      </p:sp>
    </p:spTree>
    <p:extLst>
      <p:ext uri="{BB962C8B-B14F-4D97-AF65-F5344CB8AC3E}">
        <p14:creationId xmlns:p14="http://schemas.microsoft.com/office/powerpoint/2010/main" val="1969538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Unlike the HSA, the Health Care Flexible Spending Account (FSA) doesn’t roll over from year to year. This is a use-it-or-lose-it account. You can contribute up to </a:t>
            </a:r>
            <a:r>
              <a:rPr lang="en-US" b="1"/>
              <a:t>$3,200 </a:t>
            </a:r>
            <a:r>
              <a:rPr lang="en-US"/>
              <a:t>pretax to pay for eligible health care expenses. You’ll forfeit any unused funds at the end of the year. And you must use your full contribution for 2025 by December 31, 2025.</a:t>
            </a:r>
          </a:p>
          <a:p>
            <a:pPr marL="0" indent="0">
              <a:buFont typeface="Arial" panose="020B0604020202020204" pitchFamily="34" charset="0"/>
              <a:buNone/>
            </a:pPr>
            <a:endParaRPr lang="en-US"/>
          </a:p>
          <a:p>
            <a:pPr marL="0" indent="0">
              <a:buFont typeface="Arial" panose="020B0604020202020204" pitchFamily="34" charset="0"/>
              <a:buNone/>
            </a:pPr>
            <a:r>
              <a:rPr lang="en-US"/>
              <a:t>If you’re enrolled in Medical Plan 1 and are contributing to an HSA, you can’t have a Health Care FSA, but you can contribute to the Limited Use FSA for dental and vision expenses only. The contribution limit for the Limited Use FSA is also </a:t>
            </a:r>
            <a:r>
              <a:rPr lang="en-US" b="1"/>
              <a:t>$3,200</a:t>
            </a:r>
            <a:r>
              <a:rPr lang="en-US"/>
              <a:t>.</a:t>
            </a:r>
          </a:p>
        </p:txBody>
      </p:sp>
      <p:sp>
        <p:nvSpPr>
          <p:cNvPr id="4" name="Slide Number Placeholder 3"/>
          <p:cNvSpPr>
            <a:spLocks noGrp="1"/>
          </p:cNvSpPr>
          <p:nvPr>
            <p:ph type="sldNum" sz="quarter" idx="5"/>
          </p:nvPr>
        </p:nvSpPr>
        <p:spPr/>
        <p:txBody>
          <a:bodyPr/>
          <a:lstStyle/>
          <a:p>
            <a:fld id="{28EF49D9-BB42-4B3D-ABE8-3EDDF01DA79C}" type="slidenum">
              <a:rPr lang="en-US" smtClean="0"/>
              <a:t>16</a:t>
            </a:fld>
            <a:endParaRPr lang="en-US"/>
          </a:p>
        </p:txBody>
      </p:sp>
    </p:spTree>
    <p:extLst>
      <p:ext uri="{BB962C8B-B14F-4D97-AF65-F5344CB8AC3E}">
        <p14:creationId xmlns:p14="http://schemas.microsoft.com/office/powerpoint/2010/main" val="1687955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a:solidFill>
                  <a:schemeClr val="tx1"/>
                </a:solidFill>
                <a:effectLst/>
                <a:latin typeface="Arial" charset="0"/>
                <a:ea typeface="+mn-ea"/>
                <a:cs typeface="+mn-cs"/>
              </a:rPr>
              <a:t>A Dependent Care FSA lets you use pre-tax dollars to pay for eligible expenses related to care for your child, disabled spouse, elderly parent, or other dependent who is physically or mentally incapable of self-care, so that you can work. </a:t>
            </a:r>
            <a:r>
              <a:rPr lang="en-US" sz="1200" kern="1200">
                <a:solidFill>
                  <a:schemeClr val="tx1"/>
                </a:solidFill>
                <a:latin typeface="Arial" charset="0"/>
                <a:ea typeface="+mn-ea"/>
                <a:cs typeface="+mn-cs"/>
              </a:rPr>
              <a:t>You can contribute up to </a:t>
            </a:r>
            <a:r>
              <a:rPr lang="en-US" sz="1200" b="1" kern="1200">
                <a:solidFill>
                  <a:srgbClr val="FF0000"/>
                </a:solidFill>
                <a:latin typeface="Arial" charset="0"/>
                <a:ea typeface="+mn-ea"/>
                <a:cs typeface="+mn-cs"/>
              </a:rPr>
              <a:t>$5,000 </a:t>
            </a:r>
            <a:r>
              <a:rPr lang="en-US" sz="1200" kern="1200">
                <a:solidFill>
                  <a:schemeClr val="tx1"/>
                </a:solidFill>
                <a:latin typeface="Arial" charset="0"/>
                <a:ea typeface="+mn-ea"/>
                <a:cs typeface="+mn-cs"/>
              </a:rPr>
              <a:t>per household. Employees earning more than $200,000 can contribute up to </a:t>
            </a:r>
            <a:r>
              <a:rPr lang="en-US" sz="1200" b="1" kern="1200">
                <a:solidFill>
                  <a:srgbClr val="FF0000"/>
                </a:solidFill>
                <a:latin typeface="Arial" charset="0"/>
                <a:ea typeface="+mn-ea"/>
                <a:cs typeface="+mn-cs"/>
              </a:rPr>
              <a:t>$2,500</a:t>
            </a:r>
            <a:r>
              <a:rPr lang="en-US" sz="1200" b="1" kern="1200">
                <a:solidFill>
                  <a:schemeClr val="tx1"/>
                </a:solidFill>
                <a:latin typeface="Arial" charset="0"/>
                <a:ea typeface="+mn-ea"/>
                <a:cs typeface="+mn-cs"/>
              </a:rPr>
              <a:t>.</a:t>
            </a:r>
            <a:r>
              <a:rPr lang="en-US" sz="1200" b="1" kern="1200">
                <a:solidFill>
                  <a:schemeClr val="dk1"/>
                </a:solidFill>
                <a:latin typeface="Arial" charset="0"/>
                <a:ea typeface="+mn-ea"/>
                <a:cs typeface="+mn-cs"/>
              </a:rPr>
              <a:t> </a:t>
            </a:r>
          </a:p>
        </p:txBody>
      </p:sp>
      <p:sp>
        <p:nvSpPr>
          <p:cNvPr id="4" name="Slide Number Placeholder 3"/>
          <p:cNvSpPr>
            <a:spLocks noGrp="1"/>
          </p:cNvSpPr>
          <p:nvPr>
            <p:ph type="sldNum" sz="quarter" idx="5"/>
          </p:nvPr>
        </p:nvSpPr>
        <p:spPr/>
        <p:txBody>
          <a:bodyPr/>
          <a:lstStyle/>
          <a:p>
            <a:fld id="{28EF49D9-BB42-4B3D-ABE8-3EDDF01DA79C}" type="slidenum">
              <a:rPr lang="en-US" smtClean="0"/>
              <a:t>17</a:t>
            </a:fld>
            <a:endParaRPr lang="en-US"/>
          </a:p>
        </p:txBody>
      </p:sp>
    </p:spTree>
    <p:extLst>
      <p:ext uri="{BB962C8B-B14F-4D97-AF65-F5344CB8AC3E}">
        <p14:creationId xmlns:p14="http://schemas.microsoft.com/office/powerpoint/2010/main" val="1808010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everyone’s situation is different, NXP also offers you a suite of optional</a:t>
            </a:r>
            <a:r>
              <a:rPr lang="en-US" baseline="0"/>
              <a:t> benefits tailored to your specific needs. We’ve thought of everything: your kids, your pets, and your occasional purchases.</a:t>
            </a:r>
            <a:endParaRPr lang="en-US"/>
          </a:p>
          <a:p>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18</a:t>
            </a:fld>
            <a:endParaRPr lang="en-US"/>
          </a:p>
        </p:txBody>
      </p:sp>
    </p:spTree>
    <p:extLst>
      <p:ext uri="{BB962C8B-B14F-4D97-AF65-F5344CB8AC3E}">
        <p14:creationId xmlns:p14="http://schemas.microsoft.com/office/powerpoint/2010/main" val="1136194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NXP’s legal</a:t>
            </a:r>
            <a:r>
              <a:rPr lang="en-US" baseline="0"/>
              <a:t> assistance plan through MetLife Legal gives your whole family access to affordable attorneys. As long as you’re enrolled in the plan, you don’t have to stress about legal fees for common issues. Whether you’re buying a house or dealing with a family estate, this plan can simplify the legal process for you. And if you’re enrolled in the buy-up option, your parents and parents-in-law will have access to some legal services too. </a:t>
            </a:r>
          </a:p>
          <a:p>
            <a:endParaRPr lang="en-US" baseline="0"/>
          </a:p>
          <a:p>
            <a:r>
              <a:rPr lang="en-US" baseline="0"/>
              <a:t>Attorneys can advise on any legal issues except for employment disputes.</a:t>
            </a:r>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19</a:t>
            </a:fld>
            <a:endParaRPr lang="en-US"/>
          </a:p>
        </p:txBody>
      </p:sp>
    </p:spTree>
    <p:extLst>
      <p:ext uri="{BB962C8B-B14F-4D97-AF65-F5344CB8AC3E}">
        <p14:creationId xmlns:p14="http://schemas.microsoft.com/office/powerpoint/2010/main" val="3415794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Here’s a preview of what you’ll hear about today.</a:t>
            </a:r>
          </a:p>
          <a:p>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2</a:t>
            </a:fld>
            <a:endParaRPr lang="en-US"/>
          </a:p>
        </p:txBody>
      </p:sp>
    </p:spTree>
    <p:extLst>
      <p:ext uri="{BB962C8B-B14F-4D97-AF65-F5344CB8AC3E}">
        <p14:creationId xmlns:p14="http://schemas.microsoft.com/office/powerpoint/2010/main" val="1007298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maximum benefit for long-term disability is $15,000 per month.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a:solidFill>
                  <a:schemeClr val="tx1"/>
                </a:solidFill>
                <a:effectLst/>
                <a:latin typeface="Arial" charset="0"/>
                <a:ea typeface="+mn-ea"/>
                <a:cs typeface="+mn-cs"/>
              </a:rPr>
              <a:t>You automatically receive basic life insurance coverage from NXP, and it’s equal to </a:t>
            </a:r>
            <a:r>
              <a:rPr lang="en-US" sz="1200" b="1" kern="1200">
                <a:solidFill>
                  <a:schemeClr val="tx1"/>
                </a:solidFill>
                <a:effectLst/>
                <a:latin typeface="Arial" charset="0"/>
                <a:ea typeface="+mn-ea"/>
                <a:cs typeface="+mn-cs"/>
              </a:rPr>
              <a:t>2 times</a:t>
            </a:r>
            <a:r>
              <a:rPr lang="en-US" sz="1200" kern="1200">
                <a:solidFill>
                  <a:schemeClr val="tx1"/>
                </a:solidFill>
                <a:effectLst/>
                <a:latin typeface="Arial" charset="0"/>
                <a:ea typeface="+mn-ea"/>
                <a:cs typeface="+mn-cs"/>
              </a:rPr>
              <a:t> your annual salary. This benefit is taxable, so you’ll see a tax on your paycheck stub. Don’t want to be taxed? When you log in to enroll in your benefits, choose a flat $50,000 in coverage, instead. </a:t>
            </a:r>
          </a:p>
          <a:p>
            <a:r>
              <a:rPr lang="en-US" sz="1200" kern="1200">
                <a:solidFill>
                  <a:schemeClr val="tx1"/>
                </a:solidFill>
                <a:effectLst/>
                <a:latin typeface="Arial" charset="0"/>
                <a:ea typeface="+mn-ea"/>
                <a:cs typeface="+mn-cs"/>
              </a:rPr>
              <a:t>If you’d like to boost your coverage, you can buy </a:t>
            </a:r>
            <a:r>
              <a:rPr lang="en-US" sz="1200" u="sng" kern="1200">
                <a:solidFill>
                  <a:schemeClr val="tx1"/>
                </a:solidFill>
                <a:effectLst/>
                <a:latin typeface="Arial" charset="0"/>
                <a:ea typeface="+mn-ea"/>
                <a:cs typeface="+mn-cs"/>
                <a:hlinkClick r:id="rId3"/>
              </a:rPr>
              <a:t>supplemental life insurance</a:t>
            </a:r>
            <a:r>
              <a:rPr lang="en-US" sz="1200" kern="1200">
                <a:solidFill>
                  <a:schemeClr val="tx1"/>
                </a:solidFill>
                <a:effectLst/>
                <a:latin typeface="Arial" charset="0"/>
                <a:ea typeface="+mn-ea"/>
                <a:cs typeface="+mn-cs"/>
              </a:rPr>
              <a:t> that provides up to 8 times your annual earnings in the event of your death (up to $1.5 million). Depending on the coverage you choose, you may be required to provide evidence of insurability (EOI) (or proof of good health), which includes completing the </a:t>
            </a:r>
            <a:r>
              <a:rPr lang="en-US" sz="1200" u="sng" kern="1200">
                <a:solidFill>
                  <a:schemeClr val="tx1"/>
                </a:solidFill>
                <a:effectLst/>
                <a:latin typeface="Arial" charset="0"/>
                <a:ea typeface="+mn-ea"/>
                <a:cs typeface="+mn-cs"/>
                <a:hlinkClick r:id="rId4"/>
              </a:rPr>
              <a:t>MetLife Statement of Health Form</a:t>
            </a:r>
            <a:r>
              <a:rPr lang="en-US" sz="1200" kern="1200">
                <a:solidFill>
                  <a:schemeClr val="tx1"/>
                </a:solidFill>
                <a:effectLst/>
                <a:latin typeface="Arial" charset="0"/>
                <a:ea typeface="+mn-ea"/>
                <a:cs typeface="+mn-cs"/>
              </a:rPr>
              <a:t> and may also require a physical exam. </a:t>
            </a:r>
          </a:p>
          <a:p>
            <a:endParaRPr lang="en-US" sz="1200" kern="1200">
              <a:solidFill>
                <a:schemeClr val="tx1"/>
              </a:solidFill>
              <a:effectLst/>
              <a:latin typeface="Arial" charset="0"/>
              <a:ea typeface="+mn-ea"/>
              <a:cs typeface="+mn-cs"/>
            </a:endParaRPr>
          </a:p>
          <a:p>
            <a:pPr marL="0" marR="0">
              <a:spcBef>
                <a:spcPts val="300"/>
              </a:spcBef>
              <a:spcAft>
                <a:spcPts val="600"/>
              </a:spcAft>
            </a:pPr>
            <a:r>
              <a:rPr lang="en-US"/>
              <a:t>Any current elections will automatically carry over to 2024. If you enroll in supplemental life insurance for the first time during Annual Enrollment, you’ll be required to provide EOI. However, if you’re already enrolled, you can increase your existing coverage by one times your salary (up to the lesser of three times your basic annual earnings or $500,000) without providing EOI. </a:t>
            </a:r>
            <a:endParaRPr lang="en-US" sz="1200" kern="120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fld id="{28EF49D9-BB42-4B3D-ABE8-3EDDF01DA79C}" type="slidenum">
              <a:rPr lang="en-US" smtClean="0"/>
              <a:t>20</a:t>
            </a:fld>
            <a:endParaRPr lang="en-US"/>
          </a:p>
        </p:txBody>
      </p:sp>
    </p:spTree>
    <p:extLst>
      <p:ext uri="{BB962C8B-B14F-4D97-AF65-F5344CB8AC3E}">
        <p14:creationId xmlns:p14="http://schemas.microsoft.com/office/powerpoint/2010/main" val="4060106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have two ID Watchdog plan options to choose from, and you can cover yourself only or your entire family.</a:t>
            </a:r>
          </a:p>
          <a:p>
            <a:endParaRPr lang="en-US"/>
          </a:p>
          <a:p>
            <a:r>
              <a:rPr lang="en-US"/>
              <a:t>You’re protected from fraud, data breaches, and more with up to $1 million in identity theft protection.</a:t>
            </a:r>
          </a:p>
          <a:p>
            <a:endParaRPr lang="en-US"/>
          </a:p>
          <a:p>
            <a:r>
              <a:rPr lang="en-US"/>
              <a:t>Both options offer credit report monitoring, provide your credit report, give you $1 million in insurance protection, and have a mobile app that you can use to stay on top of your personal data. The Platinum Plus plan provides additional benefits, including safe browsing options for your devices, stolen funds reimbursement, and other features.</a:t>
            </a:r>
          </a:p>
          <a:p>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A mobile app helps you stay on top of your personal data.</a:t>
            </a:r>
          </a:p>
        </p:txBody>
      </p:sp>
      <p:sp>
        <p:nvSpPr>
          <p:cNvPr id="4" name="Slide Number Placeholder 3"/>
          <p:cNvSpPr>
            <a:spLocks noGrp="1"/>
          </p:cNvSpPr>
          <p:nvPr>
            <p:ph type="sldNum" sz="quarter" idx="5"/>
          </p:nvPr>
        </p:nvSpPr>
        <p:spPr/>
        <p:txBody>
          <a:bodyPr/>
          <a:lstStyle/>
          <a:p>
            <a:fld id="{28EF49D9-BB42-4B3D-ABE8-3EDDF01DA79C}" type="slidenum">
              <a:rPr lang="en-US" smtClean="0"/>
              <a:t>21</a:t>
            </a:fld>
            <a:endParaRPr lang="en-US"/>
          </a:p>
        </p:txBody>
      </p:sp>
    </p:spTree>
    <p:extLst>
      <p:ext uri="{BB962C8B-B14F-4D97-AF65-F5344CB8AC3E}">
        <p14:creationId xmlns:p14="http://schemas.microsoft.com/office/powerpoint/2010/main" val="1455721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furry friends</a:t>
            </a:r>
            <a:r>
              <a:rPr lang="en-US" baseline="0"/>
              <a:t> are also covered. Pet insurance gives you the peace of mind to know that your animals’ health care is a lot more affordable and a little less scary. It covers routine checkups, prescriptions, sniffles, surgeries and more. The cost of pet insurance depends on your pet’s age and breed.</a:t>
            </a:r>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22</a:t>
            </a:fld>
            <a:endParaRPr lang="en-US"/>
          </a:p>
        </p:txBody>
      </p:sp>
    </p:spTree>
    <p:extLst>
      <p:ext uri="{BB962C8B-B14F-4D97-AF65-F5344CB8AC3E}">
        <p14:creationId xmlns:p14="http://schemas.microsoft.com/office/powerpoint/2010/main" val="2843126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NXP </a:t>
            </a:r>
            <a:r>
              <a:rPr lang="en-US" err="1"/>
              <a:t>PerkSpot</a:t>
            </a:r>
            <a:r>
              <a:rPr lang="en-US"/>
              <a:t> is an online discount program designed to put</a:t>
            </a:r>
            <a:r>
              <a:rPr lang="en-US" baseline="0"/>
              <a:t> money back in your pocket. This program gives you unique discounts on brands you use every day. You can save on just about anything: groceries, entertainment, home goods, clothes, vehicles, electronics, getaways, and more. Just sign up, and poke around for what you need.</a:t>
            </a:r>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23</a:t>
            </a:fld>
            <a:endParaRPr lang="en-US"/>
          </a:p>
        </p:txBody>
      </p:sp>
    </p:spTree>
    <p:extLst>
      <p:ext uri="{BB962C8B-B14F-4D97-AF65-F5344CB8AC3E}">
        <p14:creationId xmlns:p14="http://schemas.microsoft.com/office/powerpoint/2010/main" val="1729566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a:t>
            </a:r>
            <a:r>
              <a:rPr lang="en-US" baseline="0"/>
              <a:t> benefits also cover big moments, big feelings, and the normalcy in between. We want you to be your best self and to have resources available when you need help figuring out how to do that.</a:t>
            </a:r>
            <a:endParaRPr lang="en-US"/>
          </a:p>
          <a:p>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24</a:t>
            </a:fld>
            <a:endParaRPr lang="en-US"/>
          </a:p>
        </p:txBody>
      </p:sp>
    </p:spTree>
    <p:extLst>
      <p:ext uri="{BB962C8B-B14F-4D97-AF65-F5344CB8AC3E}">
        <p14:creationId xmlns:p14="http://schemas.microsoft.com/office/powerpoint/2010/main" val="2254978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err="1">
                <a:solidFill>
                  <a:srgbClr val="000000"/>
                </a:solidFill>
                <a:effectLst/>
                <a:latin typeface="Calibri" panose="020F0502020204030204" pitchFamily="34" charset="0"/>
              </a:rPr>
              <a:t>Wellbeing@NXP</a:t>
            </a:r>
            <a:r>
              <a:rPr lang="en-US" b="0" i="0" u="none" strike="noStrike">
                <a:solidFill>
                  <a:srgbClr val="000000"/>
                </a:solidFill>
                <a:effectLst/>
                <a:latin typeface="Calibri" panose="020F0502020204030204" pitchFamily="34" charset="0"/>
              </a:rPr>
              <a:t> is our global wellness platform and </a:t>
            </a:r>
            <a:r>
              <a:rPr lang="en-US" sz="1200">
                <a:solidFill>
                  <a:srgbClr val="121A1F"/>
                </a:solidFill>
                <a:effectLst/>
                <a:highlight>
                  <a:srgbClr val="FFFF00"/>
                </a:highlight>
                <a:latin typeface="Arial" panose="020B0604020202020204" pitchFamily="34" charset="0"/>
                <a:ea typeface="Arial" panose="020B0604020202020204" pitchFamily="34" charset="0"/>
                <a:cs typeface="Verdana" panose="020B0604030504040204" pitchFamily="34" charset="0"/>
              </a:rPr>
              <a:t>will help you make small, everyday changes to your wellbeing that are focused on the areas you want to improve the most. When you stick with it, you’ll build healthy habits, have fun with coworkers, and experience the lifelong rewards of better health and wellbeing.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a:solidFill>
                <a:srgbClr val="121A1F"/>
              </a:solidFill>
              <a:effectLst/>
              <a:highlight>
                <a:srgbClr val="FFFF00"/>
              </a:highlight>
              <a:latin typeface="Arial" panose="020B0604020202020204" pitchFamily="34" charset="0"/>
              <a:ea typeface="Arial" panose="020B0604020202020204" pitchFamily="34" charset="0"/>
              <a:cs typeface="Verdana" panose="020B0604030504040204" pitchFamily="34" charset="0"/>
            </a:endParaRPr>
          </a:p>
          <a:p>
            <a:pPr algn="l" rtl="0" fontAlgn="base"/>
            <a:r>
              <a:rPr lang="en-US" b="0" i="0" u="none" strike="noStrike">
                <a:solidFill>
                  <a:srgbClr val="000000"/>
                </a:solidFill>
                <a:effectLst/>
                <a:latin typeface="Calibri" panose="020F0502020204030204" pitchFamily="34" charset="0"/>
              </a:rPr>
              <a:t>This platform is powered by Virgin Pulse. Effective January 1, 2025, Virgin Pulse will be rebranding to Personify Health. </a:t>
            </a: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There will be no impact to you if you are currently utilizing the platform. You will continue to use the same app or URL to access the platform and your login credentials will remain valid. Once logged in, the look and feel of the platform itself will remain the same.</a:t>
            </a:r>
          </a:p>
          <a:p>
            <a:pPr algn="l" rtl="0" fontAlgn="base"/>
            <a:endParaRPr lang="en-US" b="0" i="0" u="none" strike="noStrike">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Calibri" panose="020F0502020204030204" pitchFamily="34" charset="0"/>
              </a:rPr>
              <a:t>You will notice that the app will display the new name and logo in January. There will be a new QR code and URL for new team members to register on the platform.</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28EF49D9-BB42-4B3D-ABE8-3EDDF01DA79C}" type="slidenum">
              <a:rPr lang="en-US" smtClean="0"/>
              <a:t>25</a:t>
            </a:fld>
            <a:endParaRPr lang="en-US"/>
          </a:p>
        </p:txBody>
      </p:sp>
    </p:spTree>
    <p:extLst>
      <p:ext uri="{BB962C8B-B14F-4D97-AF65-F5344CB8AC3E}">
        <p14:creationId xmlns:p14="http://schemas.microsoft.com/office/powerpoint/2010/main" val="2408678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UnitedHealthcare</a:t>
            </a:r>
            <a:r>
              <a:rPr lang="en-US" baseline="0"/>
              <a:t> has one of the largest, most comprehensive health networks in the country. It also has top-notch resources to promote your well-being, including:</a:t>
            </a:r>
          </a:p>
          <a:p>
            <a:pPr marL="171450" indent="-171450">
              <a:buFont typeface="Arial" panose="020B0604020202020204" pitchFamily="34" charset="0"/>
              <a:buChar char="•"/>
            </a:pPr>
            <a:r>
              <a:rPr lang="en-US"/>
              <a:t>Lots of resources available online and through the mobile app</a:t>
            </a:r>
          </a:p>
          <a:p>
            <a:pPr marL="171450" indent="-171450">
              <a:buFont typeface="Arial" panose="020B0604020202020204" pitchFamily="34" charset="0"/>
              <a:buChar char="•"/>
            </a:pPr>
            <a:r>
              <a:rPr lang="en-US" baseline="0"/>
              <a:t>Help with kicking the smoking habit with Quit For Life</a:t>
            </a:r>
          </a:p>
          <a:p>
            <a:pPr marL="171450" indent="-171450">
              <a:buFont typeface="Arial" panose="020B0604020202020204" pitchFamily="34" charset="0"/>
              <a:buChar char="•"/>
            </a:pPr>
            <a:r>
              <a:rPr lang="en-US" baseline="0"/>
              <a:t>Virtual doctor visits through Teladoc</a:t>
            </a:r>
          </a:p>
          <a:p>
            <a:pPr marL="171450" indent="-171450">
              <a:buFont typeface="Arial" panose="020B0604020202020204" pitchFamily="34" charset="0"/>
              <a:buChar char="•"/>
            </a:pPr>
            <a:r>
              <a:rPr lang="en-US"/>
              <a:t>Free</a:t>
            </a:r>
            <a:r>
              <a:rPr lang="en-US" baseline="0"/>
              <a:t> counseling sessions through NXP Care Connect (more on this in a few minutes)</a:t>
            </a:r>
            <a:endParaRPr lang="en-US"/>
          </a:p>
          <a:p>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26</a:t>
            </a:fld>
            <a:endParaRPr lang="en-US"/>
          </a:p>
        </p:txBody>
      </p:sp>
    </p:spTree>
    <p:extLst>
      <p:ext uri="{BB962C8B-B14F-4D97-AF65-F5344CB8AC3E}">
        <p14:creationId xmlns:p14="http://schemas.microsoft.com/office/powerpoint/2010/main" val="3386807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or anyone in your family needs emotional support, your behavioral health benefits offer different options, including convenient apps, one-on-one counseling, and DIY tools and therapies. </a:t>
            </a:r>
          </a:p>
          <a:p>
            <a:endParaRPr lang="en-US"/>
          </a:p>
          <a:p>
            <a:r>
              <a:rPr lang="en-US" err="1"/>
              <a:t>Talkspace</a:t>
            </a:r>
            <a:r>
              <a:rPr lang="en-US"/>
              <a:t>, for instance, offers access to therapists via text, voice,</a:t>
            </a:r>
            <a:r>
              <a:rPr lang="en-US" baseline="0"/>
              <a:t> and video chat. This is a low-stress introduction to therapy if you haven’t done it before or are feeling uneasy about it.</a:t>
            </a:r>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27</a:t>
            </a:fld>
            <a:endParaRPr lang="en-US"/>
          </a:p>
        </p:txBody>
      </p:sp>
    </p:spTree>
    <p:extLst>
      <p:ext uri="{BB962C8B-B14F-4D97-AF65-F5344CB8AC3E}">
        <p14:creationId xmlns:p14="http://schemas.microsoft.com/office/powerpoint/2010/main" val="3281585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t>
            </a:r>
            <a:r>
              <a:rPr lang="en-US" baseline="0"/>
              <a:t> have two other valuable behavioral health resources. The </a:t>
            </a:r>
            <a:r>
              <a:rPr lang="en-US" baseline="0" err="1"/>
              <a:t>SelfCare</a:t>
            </a:r>
            <a:r>
              <a:rPr lang="en-US" baseline="0"/>
              <a:t> app by </a:t>
            </a:r>
            <a:r>
              <a:rPr lang="en-US" baseline="0" err="1"/>
              <a:t>AbleTo</a:t>
            </a:r>
            <a:r>
              <a:rPr lang="en-US" baseline="0"/>
              <a:t> (formerly called </a:t>
            </a:r>
            <a:r>
              <a:rPr lang="en-US" baseline="0" err="1"/>
              <a:t>Sanvello</a:t>
            </a:r>
            <a:r>
              <a:rPr lang="en-US" baseline="0"/>
              <a:t>) helps you relax, manage depression and anxiety, track your mood, and more.</a:t>
            </a:r>
          </a:p>
          <a:p>
            <a:endParaRPr lang="en-US" baseline="0"/>
          </a:p>
          <a:p>
            <a:r>
              <a:rPr lang="en-US"/>
              <a:t>And NXP Care Connect is a free</a:t>
            </a:r>
            <a:r>
              <a:rPr lang="en-US" baseline="0"/>
              <a:t> resource to address any issue you’re facing in your life: financial difficulties, marital or family conflict, mental health, substance abuse, life changes, and more. You get five free sessions, per issue, per person, per year. You never have to face what’s bothering you by yourself.</a:t>
            </a:r>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28</a:t>
            </a:fld>
            <a:endParaRPr lang="en-US"/>
          </a:p>
        </p:txBody>
      </p:sp>
    </p:spTree>
    <p:extLst>
      <p:ext uri="{BB962C8B-B14F-4D97-AF65-F5344CB8AC3E}">
        <p14:creationId xmlns:p14="http://schemas.microsoft.com/office/powerpoint/2010/main" val="4119406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a:solidFill>
                  <a:schemeClr val="tx1">
                    <a:lumMod val="85000"/>
                    <a:lumOff val="15000"/>
                  </a:schemeClr>
                </a:solidFill>
                <a:latin typeface="Arial" charset="0"/>
                <a:ea typeface="+mn-ea"/>
                <a:cs typeface="Arial" panose="020B0604020202020204" pitchFamily="34" charset="0"/>
              </a:rPr>
              <a:t>In addition to wellbeing benefits, we offer many benefits to support our team members and their families. </a:t>
            </a:r>
          </a:p>
        </p:txBody>
      </p:sp>
      <p:sp>
        <p:nvSpPr>
          <p:cNvPr id="4" name="Slide Number Placeholder 3"/>
          <p:cNvSpPr>
            <a:spLocks noGrp="1"/>
          </p:cNvSpPr>
          <p:nvPr>
            <p:ph type="sldNum" sz="quarter" idx="5"/>
          </p:nvPr>
        </p:nvSpPr>
        <p:spPr/>
        <p:txBody>
          <a:bodyPr/>
          <a:lstStyle/>
          <a:p>
            <a:fld id="{28EF49D9-BB42-4B3D-ABE8-3EDDF01DA79C}" type="slidenum">
              <a:rPr lang="en-US" smtClean="0"/>
              <a:t>29</a:t>
            </a:fld>
            <a:endParaRPr lang="en-US"/>
          </a:p>
        </p:txBody>
      </p:sp>
    </p:spTree>
    <p:extLst>
      <p:ext uri="{BB962C8B-B14F-4D97-AF65-F5344CB8AC3E}">
        <p14:creationId xmlns:p14="http://schemas.microsoft.com/office/powerpoint/2010/main" val="3396233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what to expect in 2025</a:t>
            </a:r>
          </a:p>
        </p:txBody>
      </p:sp>
      <p:sp>
        <p:nvSpPr>
          <p:cNvPr id="4" name="Slide Number Placeholder 3"/>
          <p:cNvSpPr>
            <a:spLocks noGrp="1"/>
          </p:cNvSpPr>
          <p:nvPr>
            <p:ph type="sldNum" sz="quarter" idx="5"/>
          </p:nvPr>
        </p:nvSpPr>
        <p:spPr/>
        <p:txBody>
          <a:bodyPr/>
          <a:lstStyle/>
          <a:p>
            <a:fld id="{28EF49D9-BB42-4B3D-ABE8-3EDDF01DA79C}" type="slidenum">
              <a:rPr lang="en-US" smtClean="0"/>
              <a:t>3</a:t>
            </a:fld>
            <a:endParaRPr lang="en-US"/>
          </a:p>
        </p:txBody>
      </p:sp>
    </p:spTree>
    <p:extLst>
      <p:ext uri="{BB962C8B-B14F-4D97-AF65-F5344CB8AC3E}">
        <p14:creationId xmlns:p14="http://schemas.microsoft.com/office/powerpoint/2010/main" val="24508810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a:solidFill>
                  <a:schemeClr val="tx1">
                    <a:lumMod val="85000"/>
                    <a:lumOff val="15000"/>
                  </a:schemeClr>
                </a:solidFill>
                <a:latin typeface="Arial" charset="0"/>
                <a:ea typeface="+mn-ea"/>
                <a:cs typeface="Arial" panose="020B0604020202020204" pitchFamily="34" charset="0"/>
              </a:rPr>
              <a:t>We offer 12 weeks of </a:t>
            </a:r>
            <a:r>
              <a:rPr lang="en-US" sz="1200" b="1" kern="1200">
                <a:solidFill>
                  <a:schemeClr val="tx1">
                    <a:lumMod val="85000"/>
                    <a:lumOff val="15000"/>
                  </a:schemeClr>
                </a:solidFill>
                <a:latin typeface="Arial" charset="0"/>
                <a:ea typeface="+mn-ea"/>
                <a:cs typeface="Arial" panose="020B0604020202020204" pitchFamily="34" charset="0"/>
              </a:rPr>
              <a:t>Paid Maternity leave </a:t>
            </a:r>
            <a:r>
              <a:rPr lang="en-US" sz="1200" b="0" kern="1200">
                <a:solidFill>
                  <a:schemeClr val="tx1">
                    <a:lumMod val="85000"/>
                    <a:lumOff val="15000"/>
                  </a:schemeClr>
                </a:solidFill>
                <a:latin typeface="Arial" charset="0"/>
                <a:ea typeface="+mn-ea"/>
                <a:cs typeface="Arial" panose="020B0604020202020204" pitchFamily="34" charset="0"/>
              </a:rPr>
              <a:t>and 6 weeks of </a:t>
            </a:r>
            <a:r>
              <a:rPr lang="en-US" sz="1200" b="1" kern="1200">
                <a:solidFill>
                  <a:schemeClr val="tx1">
                    <a:lumMod val="85000"/>
                    <a:lumOff val="15000"/>
                  </a:schemeClr>
                </a:solidFill>
                <a:latin typeface="Arial" charset="0"/>
                <a:ea typeface="+mn-ea"/>
                <a:cs typeface="Arial" panose="020B0604020202020204" pitchFamily="34" charset="0"/>
              </a:rPr>
              <a:t>paid parental leave </a:t>
            </a:r>
            <a:r>
              <a:rPr lang="en-US" sz="1200" b="0" kern="1200">
                <a:solidFill>
                  <a:schemeClr val="tx1">
                    <a:lumMod val="85000"/>
                    <a:lumOff val="15000"/>
                  </a:schemeClr>
                </a:solidFill>
                <a:latin typeface="Arial" charset="0"/>
                <a:ea typeface="+mn-ea"/>
                <a:cs typeface="Arial" panose="020B0604020202020204" pitchFamily="34" charset="0"/>
              </a:rPr>
              <a:t>at 100% pay.</a:t>
            </a:r>
          </a:p>
          <a:p>
            <a:pPr marL="548640" marR="0" lvl="0" indent="0" algn="l" defTabSz="914400" rtl="0" eaLnBrk="1" fontAlgn="base" latinLnBrk="0" hangingPunct="1">
              <a:lnSpc>
                <a:spcPct val="100000"/>
              </a:lnSpc>
              <a:spcBef>
                <a:spcPct val="30000"/>
              </a:spcBef>
              <a:spcAft>
                <a:spcPct val="0"/>
              </a:spcAft>
              <a:buClrTx/>
              <a:buSzTx/>
              <a:buFontTx/>
              <a:buNone/>
              <a:tabLst/>
              <a:defRPr/>
            </a:pPr>
            <a:r>
              <a:rPr lang="en-US" sz="1200">
                <a:solidFill>
                  <a:schemeClr val="tx1">
                    <a:lumMod val="85000"/>
                    <a:lumOff val="15000"/>
                  </a:schemeClr>
                </a:solidFill>
                <a:latin typeface="Arial" panose="020B0604020202020204" pitchFamily="34" charset="0"/>
                <a:cs typeface="Arial" panose="020B0604020202020204" pitchFamily="34" charset="0"/>
              </a:rPr>
              <a:t>NXP offers a </a:t>
            </a:r>
            <a:r>
              <a:rPr lang="en-US" sz="1200" b="1">
                <a:solidFill>
                  <a:schemeClr val="tx1">
                    <a:lumMod val="85000"/>
                    <a:lumOff val="15000"/>
                  </a:schemeClr>
                </a:solidFill>
                <a:latin typeface="Arial" panose="020B0604020202020204" pitchFamily="34" charset="0"/>
                <a:cs typeface="Arial" panose="020B0604020202020204" pitchFamily="34" charset="0"/>
              </a:rPr>
              <a:t>fertility benefit </a:t>
            </a:r>
            <a:r>
              <a:rPr lang="en-US" sz="1200">
                <a:solidFill>
                  <a:schemeClr val="tx1">
                    <a:lumMod val="85000"/>
                    <a:lumOff val="15000"/>
                  </a:schemeClr>
                </a:solidFill>
                <a:latin typeface="Arial" panose="020B0604020202020204" pitchFamily="34" charset="0"/>
                <a:cs typeface="Arial" panose="020B0604020202020204" pitchFamily="34" charset="0"/>
              </a:rPr>
              <a:t>up to a $40,000 lifetime maximum for UnitedHealthcare members. </a:t>
            </a:r>
          </a:p>
          <a:p>
            <a:pPr marL="548640" marR="0" lvl="0" indent="0" algn="l" defTabSz="914400" rtl="0" eaLnBrk="1" fontAlgn="base" latinLnBrk="0" hangingPunct="1">
              <a:lnSpc>
                <a:spcPct val="100000"/>
              </a:lnSpc>
              <a:spcBef>
                <a:spcPct val="30000"/>
              </a:spcBef>
              <a:spcAft>
                <a:spcPct val="0"/>
              </a:spcAft>
              <a:buClrTx/>
              <a:buSzTx/>
              <a:buFontTx/>
              <a:buNone/>
              <a:tabLst/>
              <a:defRPr/>
            </a:pPr>
            <a:r>
              <a:rPr lang="en-US" sz="1200" kern="1200">
                <a:solidFill>
                  <a:srgbClr val="000000"/>
                </a:solidFill>
                <a:latin typeface="Arial" charset="0"/>
                <a:ea typeface="+mn-ea"/>
                <a:cs typeface="+mn-cs"/>
              </a:rPr>
              <a:t>NXP also offers up to $10,000 towards </a:t>
            </a:r>
            <a:r>
              <a:rPr lang="en-US" sz="1200" b="1" kern="1200">
                <a:solidFill>
                  <a:srgbClr val="000000"/>
                </a:solidFill>
                <a:latin typeface="Arial" charset="0"/>
                <a:ea typeface="+mn-ea"/>
                <a:cs typeface="+mn-cs"/>
              </a:rPr>
              <a:t>adoption assistance</a:t>
            </a:r>
            <a:endParaRPr lang="en-US" sz="1200">
              <a:solidFill>
                <a:schemeClr val="tx1">
                  <a:lumMod val="85000"/>
                  <a:lumOff val="15000"/>
                </a:schemeClr>
              </a:solidFill>
              <a:latin typeface="Arial" panose="020B0604020202020204" pitchFamily="34" charset="0"/>
              <a:cs typeface="Arial" panose="020B0604020202020204" pitchFamily="34" charset="0"/>
            </a:endParaRPr>
          </a:p>
          <a:p>
            <a:pPr marL="548640"/>
            <a:r>
              <a:rPr lang="en-US" sz="1200" b="1">
                <a:solidFill>
                  <a:schemeClr val="tx1">
                    <a:lumMod val="85000"/>
                    <a:lumOff val="15000"/>
                  </a:schemeClr>
                </a:solidFill>
                <a:latin typeface="Arial" panose="020B0604020202020204" pitchFamily="34" charset="0"/>
                <a:cs typeface="Arial" panose="020B0604020202020204" pitchFamily="34" charset="0"/>
              </a:rPr>
              <a:t>Transgender benefits </a:t>
            </a:r>
            <a:r>
              <a:rPr lang="en-US" sz="1200">
                <a:solidFill>
                  <a:schemeClr val="tx1">
                    <a:lumMod val="85000"/>
                    <a:lumOff val="15000"/>
                  </a:schemeClr>
                </a:solidFill>
                <a:latin typeface="Arial" panose="020B0604020202020204" pitchFamily="34" charset="0"/>
                <a:cs typeface="Arial" panose="020B0604020202020204" pitchFamily="34" charset="0"/>
              </a:rPr>
              <a:t>are covered under the medical UHC and Kaiser policies.</a:t>
            </a:r>
          </a:p>
          <a:p>
            <a:pPr marL="548640" marR="0" lvl="0" indent="0" algn="l" defTabSz="914400" rtl="0" eaLnBrk="1" fontAlgn="base" latinLnBrk="0" hangingPunct="1">
              <a:lnSpc>
                <a:spcPct val="100000"/>
              </a:lnSpc>
              <a:spcBef>
                <a:spcPct val="30000"/>
              </a:spcBef>
              <a:spcAft>
                <a:spcPct val="0"/>
              </a:spcAft>
              <a:buClrTx/>
              <a:buSzTx/>
              <a:buFontTx/>
              <a:buNone/>
              <a:tabLst/>
              <a:defRPr/>
            </a:pPr>
            <a:r>
              <a:rPr lang="en-US" sz="1200">
                <a:solidFill>
                  <a:schemeClr val="tx1">
                    <a:lumMod val="85000"/>
                    <a:lumOff val="15000"/>
                  </a:schemeClr>
                </a:solidFill>
              </a:rPr>
              <a:t>NXP partners with </a:t>
            </a:r>
            <a:r>
              <a:rPr lang="en-US" sz="1200" b="1">
                <a:solidFill>
                  <a:schemeClr val="tx1">
                    <a:lumMod val="85000"/>
                    <a:lumOff val="15000"/>
                  </a:schemeClr>
                </a:solidFill>
              </a:rPr>
              <a:t>Bright Horizons </a:t>
            </a:r>
            <a:r>
              <a:rPr lang="en-US" sz="1200">
                <a:solidFill>
                  <a:schemeClr val="tx1">
                    <a:lumMod val="85000"/>
                    <a:lumOff val="15000"/>
                  </a:schemeClr>
                </a:solidFill>
              </a:rPr>
              <a:t>to help full-time U.S. team members find and pay for temporary childcare, self care or senior care when your regular care plans are disrupted. </a:t>
            </a:r>
          </a:p>
          <a:p>
            <a:pPr marL="548640" marR="0" lvl="0" indent="0" algn="l" defTabSz="914400" rtl="0" eaLnBrk="1" fontAlgn="base" latinLnBrk="0" hangingPunct="1">
              <a:lnSpc>
                <a:spcPct val="100000"/>
              </a:lnSpc>
              <a:spcBef>
                <a:spcPct val="30000"/>
              </a:spcBef>
              <a:spcAft>
                <a:spcPct val="0"/>
              </a:spcAft>
              <a:buClrTx/>
              <a:buSzTx/>
              <a:buFontTx/>
              <a:buNone/>
              <a:tabLst/>
              <a:defRPr/>
            </a:pPr>
            <a:r>
              <a:rPr lang="en-US" sz="1200">
                <a:solidFill>
                  <a:schemeClr val="tx1">
                    <a:lumMod val="85000"/>
                    <a:lumOff val="15000"/>
                  </a:schemeClr>
                </a:solidFill>
              </a:rPr>
              <a:t>NXP also covers the cost of </a:t>
            </a:r>
            <a:r>
              <a:rPr lang="en-US" sz="1200" b="1">
                <a:solidFill>
                  <a:schemeClr val="tx1">
                    <a:lumMod val="85000"/>
                    <a:lumOff val="15000"/>
                  </a:schemeClr>
                </a:solidFill>
              </a:rPr>
              <a:t>tutoring services </a:t>
            </a:r>
            <a:r>
              <a:rPr lang="en-US" sz="1200">
                <a:solidFill>
                  <a:schemeClr val="tx1">
                    <a:lumMod val="85000"/>
                    <a:lumOff val="15000"/>
                  </a:schemeClr>
                </a:solidFill>
              </a:rPr>
              <a:t>offered through Bright Horizons.</a:t>
            </a:r>
          </a:p>
          <a:p>
            <a:pPr marL="548640" marR="0" lvl="0" indent="0" algn="l" defTabSz="914400" rtl="0" eaLnBrk="1" fontAlgn="base" latinLnBrk="0" hangingPunct="1">
              <a:lnSpc>
                <a:spcPct val="100000"/>
              </a:lnSpc>
              <a:spcBef>
                <a:spcPct val="30000"/>
              </a:spcBef>
              <a:spcAft>
                <a:spcPct val="0"/>
              </a:spcAft>
              <a:buClrTx/>
              <a:buSzTx/>
              <a:buFontTx/>
              <a:buNone/>
              <a:tabLst/>
              <a:defRPr/>
            </a:pPr>
            <a:r>
              <a:rPr lang="en-US" sz="1200">
                <a:solidFill>
                  <a:schemeClr val="tx1">
                    <a:lumMod val="85000"/>
                    <a:lumOff val="15000"/>
                  </a:schemeClr>
                </a:solidFill>
              </a:rPr>
              <a:t>UHC members have access to </a:t>
            </a:r>
            <a:r>
              <a:rPr lang="en-US" sz="1200" b="1">
                <a:solidFill>
                  <a:schemeClr val="tx1">
                    <a:lumMod val="85000"/>
                    <a:lumOff val="15000"/>
                  </a:schemeClr>
                </a:solidFill>
              </a:rPr>
              <a:t>UnitedHealthcare’s Maternity Support Program, </a:t>
            </a:r>
            <a:r>
              <a:rPr lang="en-US" sz="1200">
                <a:solidFill>
                  <a:schemeClr val="tx1">
                    <a:lumMod val="85000"/>
                    <a:lumOff val="15000"/>
                  </a:schemeClr>
                </a:solidFill>
              </a:rPr>
              <a:t>which provides personalized support and guidance at every step of your pregnancy.</a:t>
            </a:r>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30</a:t>
            </a:fld>
            <a:endParaRPr lang="en-US"/>
          </a:p>
        </p:txBody>
      </p:sp>
    </p:spTree>
    <p:extLst>
      <p:ext uri="{BB962C8B-B14F-4D97-AF65-F5344CB8AC3E}">
        <p14:creationId xmlns:p14="http://schemas.microsoft.com/office/powerpoint/2010/main" val="4106629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NXP also offers financial wellness benefits that are here to help you save and grow your money.</a:t>
            </a:r>
          </a:p>
        </p:txBody>
      </p:sp>
      <p:sp>
        <p:nvSpPr>
          <p:cNvPr id="4" name="Slide Number Placeholder 3"/>
          <p:cNvSpPr>
            <a:spLocks noGrp="1"/>
          </p:cNvSpPr>
          <p:nvPr>
            <p:ph type="sldNum" sz="quarter" idx="5"/>
          </p:nvPr>
        </p:nvSpPr>
        <p:spPr/>
        <p:txBody>
          <a:bodyPr/>
          <a:lstStyle/>
          <a:p>
            <a:fld id="{28EF49D9-BB42-4B3D-ABE8-3EDDF01DA79C}" type="slidenum">
              <a:rPr lang="en-US" smtClean="0"/>
              <a:t>31</a:t>
            </a:fld>
            <a:endParaRPr lang="en-US"/>
          </a:p>
        </p:txBody>
      </p:sp>
    </p:spTree>
    <p:extLst>
      <p:ext uri="{BB962C8B-B14F-4D97-AF65-F5344CB8AC3E}">
        <p14:creationId xmlns:p14="http://schemas.microsoft.com/office/powerpoint/2010/main" val="2481967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Although there are no required actions on your 401(k) during annual enrollment, it’s a great time to review your account.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Times New Roman" panose="02020603050405020304" pitchFamily="18" charset="0"/>
              </a:rPr>
              <a:t>When saving for retirement, how and when you pay taxes on your 401(k) matters. You can choose between pretax, Roth, and after-tax contributions.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Times New Roman" panose="02020603050405020304" pitchFamily="18" charset="0"/>
              </a:rPr>
              <a:t>Pretax contributions lower your taxable income today but are taxed at withdrawal. Roth contributions are taxed now, so withdrawals, including earnings, are tax-free if you’re 59½ and it’s been at least five years since your first contribution. You can also make after-tax contributions which allow you to contribute more than the annual pretax/Roth limits. However, NXP does not match after-tax contributions.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Calibri" panose="020F0502020204030204" pitchFamily="34" charset="0"/>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Times New Roman" panose="02020603050405020304" pitchFamily="18" charset="0"/>
              </a:rPr>
              <a:t>If you’re 50 or older by year-end, you’re eligible for catch-up contributions. If you’re age 60 to 63, additional catch-up contributions are available.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Times New Roman" panose="02020603050405020304" pitchFamily="18" charset="0"/>
              </a:rPr>
              <a:t>NXP matches 100% of the first 5% of eligible earnings you contribute to your 401(k) as pretax or Roth, including catch-up contributions.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Calibri" panose="020F0502020204030204" pitchFamily="34" charset="0"/>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Times New Roman" panose="02020603050405020304" pitchFamily="18" charset="0"/>
              </a:rPr>
              <a:t>Contribution limits are expected to increase in 2025, and the new limits will be posted on </a:t>
            </a:r>
            <a:r>
              <a:rPr lang="en-US" sz="1800" u="sng" dirty="0">
                <a:solidFill>
                  <a:srgbClr val="0000FF"/>
                </a:solidFill>
                <a:effectLst/>
                <a:latin typeface="Calibri" panose="020F0502020204030204" pitchFamily="34" charset="0"/>
                <a:ea typeface="Times New Roman" panose="02020603050405020304" pitchFamily="18" charset="0"/>
                <a:hlinkClick r:id="rId3"/>
              </a:rPr>
              <a:t>nxp.com/benefits</a:t>
            </a:r>
            <a:r>
              <a:rPr lang="en-US" sz="1800" dirty="0">
                <a:effectLst/>
                <a:latin typeface="Calibri" panose="020F0502020204030204" pitchFamily="34" charset="0"/>
                <a:ea typeface="Times New Roman" panose="02020603050405020304" pitchFamily="18" charset="0"/>
              </a:rPr>
              <a:t> once released by the IRS.</a:t>
            </a:r>
            <a:endParaRPr lang="en-US" sz="1800" dirty="0">
              <a:effectLst/>
              <a:latin typeface="Calibri" panose="020F0502020204030204" pitchFamily="34" charset="0"/>
              <a:ea typeface="DengXia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28EF49D9-BB42-4B3D-ABE8-3EDDF01DA79C}" type="slidenum">
              <a:rPr lang="en-US" smtClean="0"/>
              <a:t>32</a:t>
            </a:fld>
            <a:endParaRPr lang="en-US"/>
          </a:p>
        </p:txBody>
      </p:sp>
    </p:spTree>
    <p:extLst>
      <p:ext uri="{BB962C8B-B14F-4D97-AF65-F5344CB8AC3E}">
        <p14:creationId xmlns:p14="http://schemas.microsoft.com/office/powerpoint/2010/main" val="1043436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 reminder NXP offers an Employee Stock Purchase Plan that allows you to purchase NXP stock at a 15% discount.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Contribute up to 10% of your base pay during a six-month Offering Period.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maximum amount you can contribute is $25,000 or $21,250 with the 15% discount.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next Enrollment Period opens in January 2025. </a:t>
            </a:r>
          </a:p>
        </p:txBody>
      </p:sp>
      <p:sp>
        <p:nvSpPr>
          <p:cNvPr id="4" name="Slide Number Placeholder 3"/>
          <p:cNvSpPr>
            <a:spLocks noGrp="1"/>
          </p:cNvSpPr>
          <p:nvPr>
            <p:ph type="sldNum" sz="quarter" idx="5"/>
          </p:nvPr>
        </p:nvSpPr>
        <p:spPr/>
        <p:txBody>
          <a:bodyPr/>
          <a:lstStyle/>
          <a:p>
            <a:fld id="{28EF49D9-BB42-4B3D-ABE8-3EDDF01DA79C}" type="slidenum">
              <a:rPr lang="en-US" smtClean="0"/>
              <a:t>33</a:t>
            </a:fld>
            <a:endParaRPr lang="en-US"/>
          </a:p>
        </p:txBody>
      </p:sp>
    </p:spTree>
    <p:extLst>
      <p:ext uri="{BB962C8B-B14F-4D97-AF65-F5344CB8AC3E}">
        <p14:creationId xmlns:p14="http://schemas.microsoft.com/office/powerpoint/2010/main" val="661869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a few of the tools and resources we offer to help make it easier for our team members to access and utilize their benefits.</a:t>
            </a:r>
          </a:p>
          <a:p>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34</a:t>
            </a:fld>
            <a:endParaRPr lang="en-US"/>
          </a:p>
        </p:txBody>
      </p:sp>
    </p:spTree>
    <p:extLst>
      <p:ext uri="{BB962C8B-B14F-4D97-AF65-F5344CB8AC3E}">
        <p14:creationId xmlns:p14="http://schemas.microsoft.com/office/powerpoint/2010/main" val="19601524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beginning of the year, it is a good time to review your 401(k) balance, contributions, and investments at NetBenefits.com to ensure you are on track to meet your retirement savings goals. </a:t>
            </a:r>
          </a:p>
          <a:p>
            <a:endParaRPr lang="en-US" dirty="0"/>
          </a:p>
          <a:p>
            <a:r>
              <a:rPr lang="en-US" dirty="0"/>
              <a:t>With the </a:t>
            </a:r>
            <a:r>
              <a:rPr lang="en-US" dirty="0" err="1"/>
              <a:t>NetBenefits</a:t>
            </a:r>
            <a:r>
              <a:rPr lang="en-US" dirty="0"/>
              <a:t> app you can manage your retirement account anytime, anywhere. Track your balance and make updates right from your phone. It’s quick, easy, and secure. </a:t>
            </a:r>
          </a:p>
        </p:txBody>
      </p:sp>
      <p:sp>
        <p:nvSpPr>
          <p:cNvPr id="4" name="Slide Number Placeholder 3"/>
          <p:cNvSpPr>
            <a:spLocks noGrp="1"/>
          </p:cNvSpPr>
          <p:nvPr>
            <p:ph type="sldNum" sz="quarter" idx="5"/>
          </p:nvPr>
        </p:nvSpPr>
        <p:spPr/>
        <p:txBody>
          <a:bodyPr/>
          <a:lstStyle/>
          <a:p>
            <a:fld id="{28EF49D9-BB42-4B3D-ABE8-3EDDF01DA79C}" type="slidenum">
              <a:rPr lang="en-US" smtClean="0"/>
              <a:t>35</a:t>
            </a:fld>
            <a:endParaRPr lang="en-US"/>
          </a:p>
        </p:txBody>
      </p:sp>
    </p:spTree>
    <p:extLst>
      <p:ext uri="{BB962C8B-B14F-4D97-AF65-F5344CB8AC3E}">
        <p14:creationId xmlns:p14="http://schemas.microsoft.com/office/powerpoint/2010/main" val="284356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out the Plan &amp; Learn tab in </a:t>
            </a:r>
            <a:r>
              <a:rPr lang="en-US" dirty="0" err="1"/>
              <a:t>NetBenefits</a:t>
            </a:r>
            <a:r>
              <a:rPr lang="en-US" dirty="0"/>
              <a:t> for a variety of educational resources to help you along your journey. </a:t>
            </a:r>
          </a:p>
          <a:p>
            <a:endParaRPr lang="en-US" dirty="0"/>
          </a:p>
          <a:p>
            <a:r>
              <a:rPr lang="en-US" dirty="0"/>
              <a:t>Visit the Planning &amp; Guidance Center to create your financial plan.</a:t>
            </a:r>
          </a:p>
          <a:p>
            <a:endParaRPr lang="en-US" dirty="0"/>
          </a:p>
          <a:p>
            <a:r>
              <a:rPr lang="en-US" dirty="0"/>
              <a:t>Take a moment to review your beneficiary designations and give yourself peace of mind. Updating is quick and easy – don’t wait!</a:t>
            </a:r>
          </a:p>
        </p:txBody>
      </p:sp>
      <p:sp>
        <p:nvSpPr>
          <p:cNvPr id="4" name="Slide Number Placeholder 3"/>
          <p:cNvSpPr>
            <a:spLocks noGrp="1"/>
          </p:cNvSpPr>
          <p:nvPr>
            <p:ph type="sldNum" sz="quarter" idx="5"/>
          </p:nvPr>
        </p:nvSpPr>
        <p:spPr/>
        <p:txBody>
          <a:bodyPr/>
          <a:lstStyle/>
          <a:p>
            <a:fld id="{28EF49D9-BB42-4B3D-ABE8-3EDDF01DA79C}" type="slidenum">
              <a:rPr lang="en-US" smtClean="0"/>
              <a:t>36</a:t>
            </a:fld>
            <a:endParaRPr lang="en-US"/>
          </a:p>
        </p:txBody>
      </p:sp>
    </p:spTree>
    <p:extLst>
      <p:ext uri="{BB962C8B-B14F-4D97-AF65-F5344CB8AC3E}">
        <p14:creationId xmlns:p14="http://schemas.microsoft.com/office/powerpoint/2010/main" val="38038300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the transition to our new enrollment platform, we have access to a new tool - Sofia. She provides our employees with 24/7 chat support in multiple languages.</a:t>
            </a:r>
          </a:p>
        </p:txBody>
      </p:sp>
      <p:sp>
        <p:nvSpPr>
          <p:cNvPr id="4" name="Slide Number Placeholder 3"/>
          <p:cNvSpPr>
            <a:spLocks noGrp="1"/>
          </p:cNvSpPr>
          <p:nvPr>
            <p:ph type="sldNum" sz="quarter" idx="5"/>
          </p:nvPr>
        </p:nvSpPr>
        <p:spPr/>
        <p:txBody>
          <a:bodyPr/>
          <a:lstStyle/>
          <a:p>
            <a:fld id="{28EF49D9-BB42-4B3D-ABE8-3EDDF01DA79C}" type="slidenum">
              <a:rPr lang="en-US" smtClean="0"/>
              <a:t>37</a:t>
            </a:fld>
            <a:endParaRPr lang="en-US"/>
          </a:p>
        </p:txBody>
      </p:sp>
    </p:spTree>
    <p:extLst>
      <p:ext uri="{BB962C8B-B14F-4D97-AF65-F5344CB8AC3E}">
        <p14:creationId xmlns:p14="http://schemas.microsoft.com/office/powerpoint/2010/main" val="3283443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of you are familiar with Ask Emma. Emma will be replaced with Businessolver’s Decision Support Tool. This tool will ask you a series of questions to help guide you to the best plan options for you and your family. All answers will be kept confidential and are never stored or shared.</a:t>
            </a:r>
          </a:p>
        </p:txBody>
      </p:sp>
      <p:sp>
        <p:nvSpPr>
          <p:cNvPr id="4" name="Slide Number Placeholder 3"/>
          <p:cNvSpPr>
            <a:spLocks noGrp="1"/>
          </p:cNvSpPr>
          <p:nvPr>
            <p:ph type="sldNum" sz="quarter" idx="5"/>
          </p:nvPr>
        </p:nvSpPr>
        <p:spPr/>
        <p:txBody>
          <a:bodyPr/>
          <a:lstStyle/>
          <a:p>
            <a:fld id="{28EF49D9-BB42-4B3D-ABE8-3EDDF01DA79C}" type="slidenum">
              <a:rPr lang="en-US" smtClean="0"/>
              <a:t>38</a:t>
            </a:fld>
            <a:endParaRPr lang="en-US"/>
          </a:p>
        </p:txBody>
      </p:sp>
    </p:spTree>
    <p:extLst>
      <p:ext uri="{BB962C8B-B14F-4D97-AF65-F5344CB8AC3E}">
        <p14:creationId xmlns:p14="http://schemas.microsoft.com/office/powerpoint/2010/main" val="1833995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sure to download the new app for Businessolver, which can be found in the app store under “</a:t>
            </a:r>
            <a:r>
              <a:rPr lang="en-US" err="1"/>
              <a:t>MyChoice</a:t>
            </a:r>
            <a:r>
              <a:rPr lang="en-US"/>
              <a:t> Benefits”</a:t>
            </a:r>
          </a:p>
        </p:txBody>
      </p:sp>
      <p:sp>
        <p:nvSpPr>
          <p:cNvPr id="4" name="Slide Number Placeholder 3"/>
          <p:cNvSpPr>
            <a:spLocks noGrp="1"/>
          </p:cNvSpPr>
          <p:nvPr>
            <p:ph type="sldNum" sz="quarter" idx="5"/>
          </p:nvPr>
        </p:nvSpPr>
        <p:spPr/>
        <p:txBody>
          <a:bodyPr/>
          <a:lstStyle/>
          <a:p>
            <a:fld id="{28EF49D9-BB42-4B3D-ABE8-3EDDF01DA79C}" type="slidenum">
              <a:rPr lang="en-US" smtClean="0"/>
              <a:t>39</a:t>
            </a:fld>
            <a:endParaRPr lang="en-US"/>
          </a:p>
        </p:txBody>
      </p:sp>
    </p:spTree>
    <p:extLst>
      <p:ext uri="{BB962C8B-B14F-4D97-AF65-F5344CB8AC3E}">
        <p14:creationId xmlns:p14="http://schemas.microsoft.com/office/powerpoint/2010/main" val="2464503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We are excited to offer the following benefit enhancements in 2025:</a:t>
            </a:r>
          </a:p>
          <a:p>
            <a:pPr marL="171450" indent="-171450">
              <a:buFont typeface="Arial" panose="020B0604020202020204" pitchFamily="34" charset="0"/>
              <a:buChar char="•"/>
            </a:pPr>
            <a:r>
              <a:rPr lang="en-US" b="0"/>
              <a:t>Our orthodontia lifetime maximum will be increased to $2,500 per person. </a:t>
            </a:r>
          </a:p>
          <a:p>
            <a:pPr marL="171450" indent="-171450">
              <a:buFont typeface="Arial" panose="020B0604020202020204" pitchFamily="34" charset="0"/>
              <a:buChar char="•"/>
            </a:pPr>
            <a:r>
              <a:rPr lang="en-US" b="0"/>
              <a:t>You will be able to contribute more to your Health Savings Account in 2025.</a:t>
            </a:r>
          </a:p>
          <a:p>
            <a:pPr marL="171450" indent="-171450">
              <a:buFont typeface="Arial" panose="020B0604020202020204" pitchFamily="34" charset="0"/>
              <a:buChar char="•"/>
            </a:pPr>
            <a:r>
              <a:rPr lang="en-US" b="0"/>
              <a:t>You will also be able to contribute more to your Health Care or Limited Flexible Spending Accounts in 2025.</a:t>
            </a:r>
          </a:p>
          <a:p>
            <a:pPr marL="171450" indent="-171450">
              <a:buFont typeface="Arial" panose="020B0604020202020204" pitchFamily="34" charset="0"/>
              <a:buChar char="•"/>
            </a:pPr>
            <a:r>
              <a:rPr lang="en-US" b="0"/>
              <a:t>Through our NXP Care Connect program, you and all members of your household are eligible for free counseling. </a:t>
            </a:r>
          </a:p>
          <a:p>
            <a:pPr marL="171450" indent="-171450">
              <a:buFont typeface="Arial" panose="020B0604020202020204" pitchFamily="34" charset="0"/>
              <a:buChar char="•"/>
            </a:pPr>
            <a:r>
              <a:rPr lang="en-US" b="0"/>
              <a:t>Also included in this program is free access to the Calm app. </a:t>
            </a:r>
          </a:p>
        </p:txBody>
      </p:sp>
      <p:sp>
        <p:nvSpPr>
          <p:cNvPr id="4" name="Slide Number Placeholder 3"/>
          <p:cNvSpPr>
            <a:spLocks noGrp="1"/>
          </p:cNvSpPr>
          <p:nvPr>
            <p:ph type="sldNum" sz="quarter" idx="5"/>
          </p:nvPr>
        </p:nvSpPr>
        <p:spPr/>
        <p:txBody>
          <a:bodyPr/>
          <a:lstStyle/>
          <a:p>
            <a:fld id="{28EF49D9-BB42-4B3D-ABE8-3EDDF01DA79C}" type="slidenum">
              <a:rPr lang="en-US" smtClean="0"/>
              <a:t>4</a:t>
            </a:fld>
            <a:endParaRPr lang="en-US"/>
          </a:p>
        </p:txBody>
      </p:sp>
    </p:spTree>
    <p:extLst>
      <p:ext uri="{BB962C8B-B14F-4D97-AF65-F5344CB8AC3E}">
        <p14:creationId xmlns:p14="http://schemas.microsoft.com/office/powerpoint/2010/main" val="9555588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reaching the end of our presentation and want to leave you with some important enrollment reminders.</a:t>
            </a:r>
          </a:p>
        </p:txBody>
      </p:sp>
      <p:sp>
        <p:nvSpPr>
          <p:cNvPr id="4" name="Slide Number Placeholder 3"/>
          <p:cNvSpPr>
            <a:spLocks noGrp="1"/>
          </p:cNvSpPr>
          <p:nvPr>
            <p:ph type="sldNum" sz="quarter" idx="5"/>
          </p:nvPr>
        </p:nvSpPr>
        <p:spPr/>
        <p:txBody>
          <a:bodyPr/>
          <a:lstStyle/>
          <a:p>
            <a:fld id="{28EF49D9-BB42-4B3D-ABE8-3EDDF01DA79C}" type="slidenum">
              <a:rPr lang="en-US" smtClean="0"/>
              <a:t>40</a:t>
            </a:fld>
            <a:endParaRPr lang="en-US"/>
          </a:p>
        </p:txBody>
      </p:sp>
    </p:spTree>
    <p:extLst>
      <p:ext uri="{BB962C8B-B14F-4D97-AF65-F5344CB8AC3E}">
        <p14:creationId xmlns:p14="http://schemas.microsoft.com/office/powerpoint/2010/main" val="4179276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You’ll notice that we are giving you more time to enroll this year – closer to 3 weeks versus our standard 2 week enrollment timeline. We hope you appreciate the extra time to log in, get familiar with the new enrollment site, confirm your beneficiaries and review and make changes to your elections.</a:t>
            </a:r>
          </a:p>
          <a:p>
            <a:endParaRPr lang="en-US" baseline="0"/>
          </a:p>
          <a:p>
            <a:r>
              <a:rPr lang="en-US" baseline="0"/>
              <a:t>Our benefits team members will be on site during our Annual Enrollment vendor fair, if you have questions. </a:t>
            </a:r>
          </a:p>
          <a:p>
            <a:endParaRPr lang="en-US" baseline="0"/>
          </a:p>
          <a:p>
            <a:r>
              <a:rPr lang="en-US" baseline="0"/>
              <a:t>We encourage you to utilize the Decision Support Tool to help guide you in making some key benefit decisions.</a:t>
            </a:r>
          </a:p>
          <a:p>
            <a:endParaRPr lang="en-US" baseline="0"/>
          </a:p>
          <a:p>
            <a:r>
              <a:rPr lang="en-US" baseline="0"/>
              <a:t>As a reminder, you can ask Sofia, our virtual benefits advisor, many questions about our plans. </a:t>
            </a:r>
          </a:p>
        </p:txBody>
      </p:sp>
      <p:sp>
        <p:nvSpPr>
          <p:cNvPr id="4" name="Slide Number Placeholder 3"/>
          <p:cNvSpPr>
            <a:spLocks noGrp="1"/>
          </p:cNvSpPr>
          <p:nvPr>
            <p:ph type="sldNum" sz="quarter" idx="5"/>
          </p:nvPr>
        </p:nvSpPr>
        <p:spPr/>
        <p:txBody>
          <a:bodyPr/>
          <a:lstStyle/>
          <a:p>
            <a:fld id="{28EF49D9-BB42-4B3D-ABE8-3EDDF01DA79C}" type="slidenum">
              <a:rPr lang="en-US" smtClean="0"/>
              <a:t>41</a:t>
            </a:fld>
            <a:endParaRPr lang="en-US"/>
          </a:p>
        </p:txBody>
      </p:sp>
    </p:spTree>
    <p:extLst>
      <p:ext uri="{BB962C8B-B14F-4D97-AF65-F5344CB8AC3E}">
        <p14:creationId xmlns:p14="http://schemas.microsoft.com/office/powerpoint/2010/main" val="27859809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The new enrollment site and support number will be available on October 29. Visit nxp.com/benefits on that date to access the annual enrollment portal.</a:t>
            </a:r>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42</a:t>
            </a:fld>
            <a:endParaRPr lang="en-US"/>
          </a:p>
        </p:txBody>
      </p:sp>
    </p:spTree>
    <p:extLst>
      <p:ext uri="{BB962C8B-B14F-4D97-AF65-F5344CB8AC3E}">
        <p14:creationId xmlns:p14="http://schemas.microsoft.com/office/powerpoint/2010/main" val="587416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2025, you will see a change to the Medical Plan 1 design. The deductibles will be increasing to meet IRS requirements. </a:t>
            </a:r>
          </a:p>
          <a:p>
            <a:pPr marL="171450" indent="-171450">
              <a:buFont typeface="Arial" panose="020B0604020202020204" pitchFamily="34" charset="0"/>
              <a:buChar char="•"/>
            </a:pPr>
            <a:r>
              <a:rPr lang="en-US"/>
              <a:t>There also will be new rates for the medical, dental and vision plans. These are posted on nxp.com/benefits.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Fidelity will be our new Flexible Spending Account vendor beginning in 2025.</a:t>
            </a:r>
          </a:p>
          <a:p>
            <a:pPr marL="171450" indent="-171450">
              <a:buFont typeface="Arial" panose="020B0604020202020204" pitchFamily="34" charset="0"/>
              <a:buChar char="•"/>
            </a:pPr>
            <a:r>
              <a:rPr lang="en-US"/>
              <a:t>As advertised during last year’s Annual Enrollment, the FSA rollover is no longer available. You must use any FSA funds by December 31 and any remaining funds will be forfeited. You will have until March 31 to reimburse yourself for any eligible expenses incurred in 2024.</a:t>
            </a:r>
          </a:p>
        </p:txBody>
      </p:sp>
      <p:sp>
        <p:nvSpPr>
          <p:cNvPr id="4" name="Slide Number Placeholder 3"/>
          <p:cNvSpPr>
            <a:spLocks noGrp="1"/>
          </p:cNvSpPr>
          <p:nvPr>
            <p:ph type="sldNum" sz="quarter" idx="5"/>
          </p:nvPr>
        </p:nvSpPr>
        <p:spPr/>
        <p:txBody>
          <a:bodyPr/>
          <a:lstStyle/>
          <a:p>
            <a:fld id="{28EF49D9-BB42-4B3D-ABE8-3EDDF01DA79C}" type="slidenum">
              <a:rPr lang="en-US" smtClean="0"/>
              <a:t>5</a:t>
            </a:fld>
            <a:endParaRPr lang="en-US"/>
          </a:p>
        </p:txBody>
      </p:sp>
    </p:spTree>
    <p:extLst>
      <p:ext uri="{BB962C8B-B14F-4D97-AF65-F5344CB8AC3E}">
        <p14:creationId xmlns:p14="http://schemas.microsoft.com/office/powerpoint/2010/main" val="2834653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log in to complete your enrollment, you will notice it’s through a new platform. We have partnered with Businessolver as our new health and welfare administrator. They will support this year’s annual enrollment and will be the platform you will use for ongoing benefits support effective January 1, 2025. </a:t>
            </a:r>
          </a:p>
          <a:p>
            <a:endParaRPr lang="en-US"/>
          </a:p>
          <a:p>
            <a:r>
              <a:rPr lang="en-US"/>
              <a:t>As a result of the transition, we will have a new Benefits Service Center number effective January 1, 2025. We are excited to introduce some enhancements for the service center, including 24/7 chat support in multiple languages.</a:t>
            </a:r>
          </a:p>
        </p:txBody>
      </p:sp>
      <p:sp>
        <p:nvSpPr>
          <p:cNvPr id="4" name="Slide Number Placeholder 3"/>
          <p:cNvSpPr>
            <a:spLocks noGrp="1"/>
          </p:cNvSpPr>
          <p:nvPr>
            <p:ph type="sldNum" sz="quarter" idx="5"/>
          </p:nvPr>
        </p:nvSpPr>
        <p:spPr/>
        <p:txBody>
          <a:bodyPr/>
          <a:lstStyle/>
          <a:p>
            <a:fld id="{28EF49D9-BB42-4B3D-ABE8-3EDDF01DA79C}" type="slidenum">
              <a:rPr lang="en-US" smtClean="0"/>
              <a:t>6</a:t>
            </a:fld>
            <a:endParaRPr lang="en-US"/>
          </a:p>
        </p:txBody>
      </p:sp>
    </p:spTree>
    <p:extLst>
      <p:ext uri="{BB962C8B-B14F-4D97-AF65-F5344CB8AC3E}">
        <p14:creationId xmlns:p14="http://schemas.microsoft.com/office/powerpoint/2010/main" val="3922437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It is important to note that beneficiary designations require a confirmation from you and, therefore, beneficiary information was not migrated to Businessolver. Please log into the platform any time after October 29 to re-select your beneficiary elections for 2025 and beyond.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If you do nothing, all of your current elections will automatically carry over to 2025 with the exception of spending accounts. You will need to log in and re-enroll if you wish to contribute to the Health Care FSA, Limited FSA, Dependent Care FSA or Health Savings Account in 2025. </a:t>
            </a:r>
          </a:p>
        </p:txBody>
      </p:sp>
      <p:sp>
        <p:nvSpPr>
          <p:cNvPr id="4" name="Slide Number Placeholder 3"/>
          <p:cNvSpPr>
            <a:spLocks noGrp="1"/>
          </p:cNvSpPr>
          <p:nvPr>
            <p:ph type="sldNum" sz="quarter" idx="5"/>
          </p:nvPr>
        </p:nvSpPr>
        <p:spPr/>
        <p:txBody>
          <a:bodyPr/>
          <a:lstStyle/>
          <a:p>
            <a:fld id="{28EF49D9-BB42-4B3D-ABE8-3EDDF01DA79C}" type="slidenum">
              <a:rPr lang="en-US" smtClean="0"/>
              <a:t>7</a:t>
            </a:fld>
            <a:endParaRPr lang="en-US"/>
          </a:p>
        </p:txBody>
      </p:sp>
    </p:spTree>
    <p:extLst>
      <p:ext uri="{BB962C8B-B14F-4D97-AF65-F5344CB8AC3E}">
        <p14:creationId xmlns:p14="http://schemas.microsoft.com/office/powerpoint/2010/main" val="3326287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review your medical, dental and vision benefits for 2025</a:t>
            </a:r>
          </a:p>
        </p:txBody>
      </p:sp>
      <p:sp>
        <p:nvSpPr>
          <p:cNvPr id="4" name="Slide Number Placeholder 3"/>
          <p:cNvSpPr>
            <a:spLocks noGrp="1"/>
          </p:cNvSpPr>
          <p:nvPr>
            <p:ph type="sldNum" sz="quarter" idx="5"/>
          </p:nvPr>
        </p:nvSpPr>
        <p:spPr/>
        <p:txBody>
          <a:bodyPr/>
          <a:lstStyle/>
          <a:p>
            <a:fld id="{28EF49D9-BB42-4B3D-ABE8-3EDDF01DA79C}" type="slidenum">
              <a:rPr lang="en-US" smtClean="0"/>
              <a:t>8</a:t>
            </a:fld>
            <a:endParaRPr lang="en-US"/>
          </a:p>
        </p:txBody>
      </p:sp>
    </p:spTree>
    <p:extLst>
      <p:ext uri="{BB962C8B-B14F-4D97-AF65-F5344CB8AC3E}">
        <p14:creationId xmlns:p14="http://schemas.microsoft.com/office/powerpoint/2010/main" val="307284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charset="0"/>
                <a:ea typeface="+mn-ea"/>
                <a:cs typeface="+mn-cs"/>
              </a:rPr>
              <a:t>NXP offers you a choice of three UnitedHealthcare medical and corresponding CVS Caremark pharmacy plans, including a Health Savings Account (or HSA)-eligible plan. Please note that Medical Plan 3 does not cover services you receive from out-of-network providers. If you reside in California, you may also have access to the Kaiser HMO Plan. The Kaiser HMO is a network that many find easy and convenient to use—plus, it keeps out-of-pocket costs low. You can opt out of the NXP medical plan if you prefer not to enroll.</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Poppins-Regular"/>
              </a:rPr>
              <a:t>For Medical Plan 1, the deductibles </a:t>
            </a:r>
            <a:r>
              <a:rPr lang="en-US" sz="1200">
                <a:latin typeface="Poppins"/>
                <a:cs typeface="Poppins"/>
              </a:rPr>
              <a:t>will increase to $1,650 Single/$3,300 Family to meet IRS requirements. If you enroll in this plan and </a:t>
            </a:r>
            <a:r>
              <a:rPr lang="en-US" sz="1200" b="0" i="0" u="none" strike="noStrike" baseline="0">
                <a:latin typeface="Poppins-Regular"/>
              </a:rPr>
              <a:t>elect family coverage, the family deductible must be met before the plan begins to apply coinsurance towards in-network claims. The family deductible can be met by one family member or a combination of covered family members.</a:t>
            </a:r>
          </a:p>
          <a:p>
            <a:pPr algn="l"/>
            <a:endParaRPr lang="en-US" sz="1200" b="0" i="0" u="none" strike="noStrike" baseline="0">
              <a:latin typeface="Poppins-Regular"/>
            </a:endParaRPr>
          </a:p>
          <a:p>
            <a:pPr algn="l"/>
            <a:r>
              <a:rPr lang="en-US" sz="1200" b="0" i="0" u="none" strike="noStrike" baseline="0">
                <a:latin typeface="Poppins-Regular"/>
              </a:rPr>
              <a:t>For Medical Plans 2 and 3, if you elect family coverage, the plan begins to apply coinsurance towards in-network claims for an individual once he or she meets their per person deductible. Once those per person deductibles add up to meet the family deductible, the plan begins to apply coinsurance towards in-network claims for everyone in the family.</a:t>
            </a:r>
            <a:endParaRPr lang="en-US"/>
          </a:p>
          <a:p>
            <a:endParaRPr lang="en-US"/>
          </a:p>
          <a:p>
            <a:pPr algn="l"/>
            <a:r>
              <a:rPr lang="en-US"/>
              <a:t>Beginning January 1, 2025, Neurobiological and Autism Disorders </a:t>
            </a:r>
            <a:r>
              <a:rPr lang="en-US" sz="1800" b="0" i="0" u="none" strike="noStrike" baseline="0">
                <a:latin typeface="Poppins-Regular"/>
              </a:rPr>
              <a:t>will be reclassified from office visits to outpatient services for medical plans 2 and 3. Instead of the plan-level copay, you will pay 10% before deductible.</a:t>
            </a:r>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9</a:t>
            </a:fld>
            <a:endParaRPr lang="en-US"/>
          </a:p>
        </p:txBody>
      </p:sp>
    </p:spTree>
    <p:extLst>
      <p:ext uri="{BB962C8B-B14F-4D97-AF65-F5344CB8AC3E}">
        <p14:creationId xmlns:p14="http://schemas.microsoft.com/office/powerpoint/2010/main" val="3031698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nxp.com/"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nxp.com/"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nxp.com/" TargetMode="Externa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nxp.com/" TargetMode="Externa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nxp.com/" TargetMode="External"/><Relationship Id="rId1" Type="http://schemas.openxmlformats.org/officeDocument/2006/relationships/slideMaster" Target="../slideMasters/slideMaster3.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nxp.com/" TargetMode="External"/><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345A99-368B-79E6-434B-BA1C0CA50CB2}"/>
              </a:ext>
            </a:extLst>
          </p:cNvPr>
          <p:cNvSpPr/>
          <p:nvPr/>
        </p:nvSpPr>
        <p:spPr>
          <a:xfrm>
            <a:off x="0" y="0"/>
            <a:ext cx="12192000"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pic>
        <p:nvPicPr>
          <p:cNvPr id="5" name="Picture 4">
            <a:extLst>
              <a:ext uri="{FF2B5EF4-FFF2-40B4-BE49-F238E27FC236}">
                <a16:creationId xmlns:a16="http://schemas.microsoft.com/office/drawing/2014/main" id="{37C10890-84F3-53AF-97F6-1391EB331A7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16624" y="0"/>
            <a:ext cx="5675376" cy="6858000"/>
          </a:xfrm>
          <a:prstGeom prst="rect">
            <a:avLst/>
          </a:prstGeom>
        </p:spPr>
      </p:pic>
      <p:grpSp>
        <p:nvGrpSpPr>
          <p:cNvPr id="18" name="Group 17">
            <a:extLst>
              <a:ext uri="{FF2B5EF4-FFF2-40B4-BE49-F238E27FC236}">
                <a16:creationId xmlns:a16="http://schemas.microsoft.com/office/drawing/2014/main" id="{E0FACD63-E388-B5D1-F0B8-3433B5EC588C}"/>
              </a:ext>
            </a:extLst>
          </p:cNvPr>
          <p:cNvGrpSpPr/>
          <p:nvPr/>
        </p:nvGrpSpPr>
        <p:grpSpPr>
          <a:xfrm>
            <a:off x="532238" y="532263"/>
            <a:ext cx="1522954" cy="515204"/>
            <a:chOff x="532238" y="532263"/>
            <a:chExt cx="1522954" cy="515204"/>
          </a:xfrm>
        </p:grpSpPr>
        <p:sp>
          <p:nvSpPr>
            <p:cNvPr id="14" name="Freeform: Shape 13">
              <a:extLst>
                <a:ext uri="{FF2B5EF4-FFF2-40B4-BE49-F238E27FC236}">
                  <a16:creationId xmlns:a16="http://schemas.microsoft.com/office/drawing/2014/main" id="{F6CDF47C-C325-BB7F-C4C7-3D26C8895BA9}"/>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15" name="Freeform: Shape 14">
              <a:extLst>
                <a:ext uri="{FF2B5EF4-FFF2-40B4-BE49-F238E27FC236}">
                  <a16:creationId xmlns:a16="http://schemas.microsoft.com/office/drawing/2014/main" id="{1A662EDF-F39B-15A1-566D-412FDA49117E}"/>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16" name="Freeform: Shape 15">
              <a:extLst>
                <a:ext uri="{FF2B5EF4-FFF2-40B4-BE49-F238E27FC236}">
                  <a16:creationId xmlns:a16="http://schemas.microsoft.com/office/drawing/2014/main" id="{CD7E18CE-E236-624D-A553-0F4E7177EEC5}"/>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
        <p:nvSpPr>
          <p:cNvPr id="4" name="Text Placeholder 5">
            <a:extLst>
              <a:ext uri="{FF2B5EF4-FFF2-40B4-BE49-F238E27FC236}">
                <a16:creationId xmlns:a16="http://schemas.microsoft.com/office/drawing/2014/main" id="{F4F899F3-4A81-1BED-FC34-96E0CF1E0BA7}"/>
              </a:ext>
            </a:extLst>
          </p:cNvPr>
          <p:cNvSpPr>
            <a:spLocks noGrp="1"/>
          </p:cNvSpPr>
          <p:nvPr>
            <p:ph type="body" sz="quarter" idx="11" hasCustomPrompt="1"/>
          </p:nvPr>
        </p:nvSpPr>
        <p:spPr>
          <a:xfrm>
            <a:off x="1342652" y="5223518"/>
            <a:ext cx="5062912" cy="847619"/>
          </a:xfrm>
          <a:prstGeom prst="rect">
            <a:avLst/>
          </a:prstGeom>
        </p:spPr>
        <p:txBody>
          <a:bodyPr lIns="0" tIns="0" rIns="0" bIns="0" anchor="t"/>
          <a:lstStyle>
            <a:lvl1pPr marL="0" indent="0">
              <a:lnSpc>
                <a:spcPct val="100000"/>
              </a:lnSpc>
              <a:spcBef>
                <a:spcPts val="0"/>
              </a:spcBef>
              <a:buNone/>
              <a:defRPr sz="1500" b="0" i="0">
                <a:solidFill>
                  <a:schemeClr val="tx2"/>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If required goes here | speaker title, date and/or additional information</a:t>
            </a:r>
          </a:p>
        </p:txBody>
      </p:sp>
      <p:sp>
        <p:nvSpPr>
          <p:cNvPr id="8" name="Text Placeholder 7">
            <a:extLst>
              <a:ext uri="{FF2B5EF4-FFF2-40B4-BE49-F238E27FC236}">
                <a16:creationId xmlns:a16="http://schemas.microsoft.com/office/drawing/2014/main" id="{BD07D2A9-EA64-7655-994E-7F1A46D1A87B}"/>
              </a:ext>
            </a:extLst>
          </p:cNvPr>
          <p:cNvSpPr>
            <a:spLocks noGrp="1"/>
          </p:cNvSpPr>
          <p:nvPr>
            <p:ph type="body" sz="quarter" idx="12" hasCustomPrompt="1"/>
          </p:nvPr>
        </p:nvSpPr>
        <p:spPr>
          <a:xfrm>
            <a:off x="1342652" y="4695137"/>
            <a:ext cx="5062912" cy="423152"/>
          </a:xfrm>
          <a:prstGeom prst="rect">
            <a:avLst/>
          </a:prstGeom>
        </p:spPr>
        <p:txBody>
          <a:bodyPr lIns="0" tIns="0" rIns="0" bIns="0" anchor="b"/>
          <a:lstStyle>
            <a:lvl1pPr marL="0" indent="0">
              <a:buNone/>
              <a:defRPr sz="1800">
                <a:latin typeface="Poppins SemiBold" panose="00000700000000000000" pitchFamily="2" charset="0"/>
                <a:cs typeface="Poppins SemiBold" panose="000007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Subheading or speaker name</a:t>
            </a:r>
          </a:p>
        </p:txBody>
      </p:sp>
      <p:sp>
        <p:nvSpPr>
          <p:cNvPr id="2" name="Text Placeholder 5">
            <a:extLst>
              <a:ext uri="{FF2B5EF4-FFF2-40B4-BE49-F238E27FC236}">
                <a16:creationId xmlns:a16="http://schemas.microsoft.com/office/drawing/2014/main" id="{F1F12CB4-23BC-65BB-21C5-8EB7AC7F287C}"/>
              </a:ext>
            </a:extLst>
          </p:cNvPr>
          <p:cNvSpPr txBox="1">
            <a:spLocks/>
          </p:cNvSpPr>
          <p:nvPr/>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75000"/>
                    <a:lumOff val="25000"/>
                  </a:schemeClr>
                </a:solidFill>
                <a:latin typeface="Poppins SemiBold" pitchFamily="2" charset="77"/>
                <a:cs typeface="Poppins SemiBold" pitchFamily="2" charset="77"/>
              </a:rPr>
              <a:t>|  Internal  |  </a:t>
            </a:r>
            <a:r>
              <a:rPr lang="en-US" sz="800" b="0" i="0">
                <a:solidFill>
                  <a:schemeClr val="tx1">
                    <a:lumMod val="75000"/>
                    <a:lumOff val="25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75000"/>
                    <a:lumOff val="25000"/>
                  </a:schemeClr>
                </a:solidFill>
                <a:latin typeface="Poppins" panose="00000500000000000000" pitchFamily="2" charset="0"/>
                <a:cs typeface="Poppins" panose="00000500000000000000" pitchFamily="2" charset="0"/>
              </a:rPr>
            </a:br>
            <a:r>
              <a:rPr lang="en-US" sz="800" b="0" i="0">
                <a:solidFill>
                  <a:schemeClr val="tx1">
                    <a:lumMod val="75000"/>
                    <a:lumOff val="25000"/>
                  </a:schemeClr>
                </a:solidFill>
                <a:latin typeface="Poppins" panose="00000500000000000000" pitchFamily="2" charset="0"/>
                <a:cs typeface="Poppins" panose="00000500000000000000" pitchFamily="2" charset="0"/>
              </a:rPr>
              <a:t>or service names are the property of their respective owners. © 2024 NXP B.V.</a:t>
            </a:r>
          </a:p>
        </p:txBody>
      </p:sp>
      <p:sp>
        <p:nvSpPr>
          <p:cNvPr id="9" name="Title 6">
            <a:extLst>
              <a:ext uri="{FF2B5EF4-FFF2-40B4-BE49-F238E27FC236}">
                <a16:creationId xmlns:a16="http://schemas.microsoft.com/office/drawing/2014/main" id="{8AF1407E-E8DD-506D-ABAE-03BCC68F5A47}"/>
              </a:ext>
            </a:extLst>
          </p:cNvPr>
          <p:cNvSpPr>
            <a:spLocks noGrp="1"/>
          </p:cNvSpPr>
          <p:nvPr>
            <p:ph type="title" hasCustomPrompt="1"/>
          </p:nvPr>
        </p:nvSpPr>
        <p:spPr>
          <a:xfrm>
            <a:off x="1342652" y="1616531"/>
            <a:ext cx="5122863" cy="2610984"/>
          </a:xfrm>
          <a:prstGeom prst="rect">
            <a:avLst/>
          </a:prstGeom>
        </p:spPr>
        <p:txBody>
          <a:bodyPr lIns="0" tIns="0" rIns="0" bIns="0" anchor="b"/>
          <a:lstStyle>
            <a:lvl1pPr>
              <a:lnSpc>
                <a:spcPct val="100000"/>
              </a:lnSpc>
              <a:defRPr lang="en-US" sz="4200" b="1" i="0" kern="1200" dirty="0">
                <a:solidFill>
                  <a:schemeClr val="tx2"/>
                </a:solidFill>
                <a:latin typeface="Poppins SemiBold" pitchFamily="2" charset="77"/>
                <a:ea typeface="+mn-ea"/>
                <a:cs typeface="Poppins SemiBold" pitchFamily="2" charset="77"/>
              </a:defRPr>
            </a:lvl1pPr>
          </a:lstStyle>
          <a:p>
            <a:r>
              <a:rPr lang="en-US"/>
              <a:t>The Presentation Title Goes Here</a:t>
            </a:r>
          </a:p>
        </p:txBody>
      </p:sp>
    </p:spTree>
    <p:extLst>
      <p:ext uri="{BB962C8B-B14F-4D97-AF65-F5344CB8AC3E}">
        <p14:creationId xmlns:p14="http://schemas.microsoft.com/office/powerpoint/2010/main" val="344955786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DA28DB-65F2-4DB0-0C58-B4F4081D094E}"/>
              </a:ext>
            </a:extLst>
          </p:cNvPr>
          <p:cNvSpPr/>
          <p:nvPr userDrawn="1"/>
        </p:nvSpPr>
        <p:spPr>
          <a:xfrm>
            <a:off x="0" y="0"/>
            <a:ext cx="5749636"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E218CD4-45FF-0363-DBBA-8A93B3364196}"/>
              </a:ext>
            </a:extLst>
          </p:cNvPr>
          <p:cNvSpPr/>
          <p:nvPr userDrawn="1"/>
        </p:nvSpPr>
        <p:spPr>
          <a:xfrm>
            <a:off x="5749636" y="0"/>
            <a:ext cx="6442364"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6" name="Text Placeholder 14">
            <a:extLst>
              <a:ext uri="{FF2B5EF4-FFF2-40B4-BE49-F238E27FC236}">
                <a16:creationId xmlns:a16="http://schemas.microsoft.com/office/drawing/2014/main" id="{1B927F5D-4721-0803-59FF-213A55372D5D}"/>
              </a:ext>
            </a:extLst>
          </p:cNvPr>
          <p:cNvSpPr>
            <a:spLocks noGrp="1"/>
          </p:cNvSpPr>
          <p:nvPr>
            <p:ph type="body" sz="quarter" idx="13" hasCustomPrompt="1"/>
          </p:nvPr>
        </p:nvSpPr>
        <p:spPr>
          <a:xfrm>
            <a:off x="379412" y="486750"/>
            <a:ext cx="752219" cy="483826"/>
          </a:xfrm>
          <a:prstGeom prst="rect">
            <a:avLst/>
          </a:prstGeom>
        </p:spPr>
        <p:txBody>
          <a:bodyPr lIns="0" tIns="0" rIns="0" bIns="0" anchor="b"/>
          <a:lstStyle>
            <a:lvl1pPr marL="0" indent="0">
              <a:lnSpc>
                <a:spcPct val="100000"/>
              </a:lnSpc>
              <a:buNone/>
              <a:defRPr sz="24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02</a:t>
            </a:r>
          </a:p>
        </p:txBody>
      </p:sp>
      <p:sp>
        <p:nvSpPr>
          <p:cNvPr id="2" name="Picture Placeholder 14">
            <a:extLst>
              <a:ext uri="{FF2B5EF4-FFF2-40B4-BE49-F238E27FC236}">
                <a16:creationId xmlns:a16="http://schemas.microsoft.com/office/drawing/2014/main" id="{3617F25B-C3B5-1DAC-669D-F0AAE4EADCF4}"/>
              </a:ext>
            </a:extLst>
          </p:cNvPr>
          <p:cNvSpPr>
            <a:spLocks noGrp="1"/>
          </p:cNvSpPr>
          <p:nvPr>
            <p:ph type="pic" sz="quarter" idx="17" hasCustomPrompt="1"/>
          </p:nvPr>
        </p:nvSpPr>
        <p:spPr>
          <a:xfrm>
            <a:off x="5749636" y="0"/>
            <a:ext cx="6442364" cy="6858000"/>
          </a:xfrm>
          <a:prstGeom prst="rect">
            <a:avLst/>
          </a:prstGeom>
          <a:no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7" name="Title 6">
            <a:extLst>
              <a:ext uri="{FF2B5EF4-FFF2-40B4-BE49-F238E27FC236}">
                <a16:creationId xmlns:a16="http://schemas.microsoft.com/office/drawing/2014/main" id="{AF2F2590-8080-7A0A-2EDC-896BD896BDD3}"/>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9" name="Text Placeholder 5">
            <a:extLst>
              <a:ext uri="{FF2B5EF4-FFF2-40B4-BE49-F238E27FC236}">
                <a16:creationId xmlns:a16="http://schemas.microsoft.com/office/drawing/2014/main" id="{0B637A51-3E92-0DE4-3715-E6129025CDB7}"/>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
        <p:nvSpPr>
          <p:cNvPr id="10" name="Text Placeholder 5">
            <a:extLst>
              <a:ext uri="{FF2B5EF4-FFF2-40B4-BE49-F238E27FC236}">
                <a16:creationId xmlns:a16="http://schemas.microsoft.com/office/drawing/2014/main" id="{075AE513-F025-3E23-FBCB-AD34DB5AA7E0}"/>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11" name="Text Placeholder 5">
            <a:extLst>
              <a:ext uri="{FF2B5EF4-FFF2-40B4-BE49-F238E27FC236}">
                <a16:creationId xmlns:a16="http://schemas.microsoft.com/office/drawing/2014/main" id="{F27F9690-CB6B-6CBA-C6A2-7915CE6FEF25}"/>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381948437"/>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9B762FB-EC77-2CB7-44E6-7F109E56AA9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7" name="Footer Placeholder 4">
            <a:extLst>
              <a:ext uri="{FF2B5EF4-FFF2-40B4-BE49-F238E27FC236}">
                <a16:creationId xmlns:a16="http://schemas.microsoft.com/office/drawing/2014/main" id="{ADECCA3C-D0CD-3DAC-72B9-289377CBB6A8}"/>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353664650"/>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150938"/>
            <a:ext cx="11433175" cy="478155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11" name="Footer Placeholder 4">
            <a:extLst>
              <a:ext uri="{FF2B5EF4-FFF2-40B4-BE49-F238E27FC236}">
                <a16:creationId xmlns:a16="http://schemas.microsoft.com/office/drawing/2014/main" id="{26182BEF-2AF4-4343-1BA4-64A2C8E1A617}"/>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13519661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0F1C6B1E-C608-FC8D-A582-DC3E5628342F}"/>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5" name="Title 2">
            <a:extLst>
              <a:ext uri="{FF2B5EF4-FFF2-40B4-BE49-F238E27FC236}">
                <a16:creationId xmlns:a16="http://schemas.microsoft.com/office/drawing/2014/main" id="{0F7DBDFB-B1CE-5E8E-F55C-5F56AF0CE3E2}"/>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First line title of slide goes here</a:t>
            </a:r>
          </a:p>
        </p:txBody>
      </p:sp>
      <p:sp>
        <p:nvSpPr>
          <p:cNvPr id="7" name="Footer Placeholder 4">
            <a:extLst>
              <a:ext uri="{FF2B5EF4-FFF2-40B4-BE49-F238E27FC236}">
                <a16:creationId xmlns:a16="http://schemas.microsoft.com/office/drawing/2014/main" id="{66D04279-28E6-3CA1-3456-666F8629CED3}"/>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294009965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405218"/>
            <a:ext cx="11433175" cy="452727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3" name="Text Placeholder 14">
            <a:extLst>
              <a:ext uri="{FF2B5EF4-FFF2-40B4-BE49-F238E27FC236}">
                <a16:creationId xmlns:a16="http://schemas.microsoft.com/office/drawing/2014/main" id="{CA751461-EDE6-6A69-28E3-7DE3B1F28936}"/>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6" name="Footer Placeholder 4">
            <a:extLst>
              <a:ext uri="{FF2B5EF4-FFF2-40B4-BE49-F238E27FC236}">
                <a16:creationId xmlns:a16="http://schemas.microsoft.com/office/drawing/2014/main" id="{6951A046-90B1-093D-5147-C0959CBAD27F}"/>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3043514853"/>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0">
            <a:extLst>
              <a:ext uri="{FF2B5EF4-FFF2-40B4-BE49-F238E27FC236}">
                <a16:creationId xmlns:a16="http://schemas.microsoft.com/office/drawing/2014/main" id="{9A005E92-D3AC-C136-D88B-4E4CAFF29949}"/>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1312440180"/>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78025A-AB06-6766-72ED-7AB54A2FC637}"/>
              </a:ext>
            </a:extLst>
          </p:cNvPr>
          <p:cNvSpPr/>
          <p:nvPr userDrawn="1"/>
        </p:nvSpPr>
        <p:spPr>
          <a:xfrm>
            <a:off x="1" y="0"/>
            <a:ext cx="6096000"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2"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1" y="0"/>
            <a:ext cx="6095999" cy="6858000"/>
          </a:xfrm>
          <a:prstGeom prst="rect">
            <a:avLst/>
          </a:prstGeom>
          <a:solidFill>
            <a:srgbClr val="E9E9E9"/>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 name="Text Placeholder 14">
            <a:extLst>
              <a:ext uri="{FF2B5EF4-FFF2-40B4-BE49-F238E27FC236}">
                <a16:creationId xmlns:a16="http://schemas.microsoft.com/office/drawing/2014/main" id="{4195DF01-9D0D-7532-1195-7E763F0CDE57}"/>
              </a:ext>
            </a:extLst>
          </p:cNvPr>
          <p:cNvSpPr>
            <a:spLocks noGrp="1"/>
          </p:cNvSpPr>
          <p:nvPr>
            <p:ph type="body" sz="quarter" idx="13" hasCustomPrompt="1"/>
          </p:nvPr>
        </p:nvSpPr>
        <p:spPr>
          <a:xfrm>
            <a:off x="671734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itle 4">
            <a:extLst>
              <a:ext uri="{FF2B5EF4-FFF2-40B4-BE49-F238E27FC236}">
                <a16:creationId xmlns:a16="http://schemas.microsoft.com/office/drawing/2014/main" id="{A2CF2C2A-6861-B755-0D80-9B629CD0F7EA}"/>
              </a:ext>
            </a:extLst>
          </p:cNvPr>
          <p:cNvSpPr>
            <a:spLocks noGrp="1"/>
          </p:cNvSpPr>
          <p:nvPr>
            <p:ph type="title" hasCustomPrompt="1"/>
          </p:nvPr>
        </p:nvSpPr>
        <p:spPr>
          <a:xfrm>
            <a:off x="6703204" y="1786952"/>
            <a:ext cx="5040860" cy="483934"/>
          </a:xfrm>
          <a:prstGeom prst="rect">
            <a:avLst/>
          </a:prstGeom>
        </p:spPr>
        <p:txBody>
          <a:bodyPr lIns="0" tIns="0" rIns="0" bIns="0" anchor="b"/>
          <a:lstStyle>
            <a:lvl1pPr>
              <a:lnSpc>
                <a:spcPct val="100000"/>
              </a:lnSpc>
              <a:defRPr sz="2800"/>
            </a:lvl1pPr>
          </a:lstStyle>
          <a:p>
            <a:r>
              <a:rPr lang="en-US"/>
              <a:t>Agenda</a:t>
            </a:r>
          </a:p>
        </p:txBody>
      </p:sp>
      <p:sp>
        <p:nvSpPr>
          <p:cNvPr id="10" name="Text Placeholder 7">
            <a:extLst>
              <a:ext uri="{FF2B5EF4-FFF2-40B4-BE49-F238E27FC236}">
                <a16:creationId xmlns:a16="http://schemas.microsoft.com/office/drawing/2014/main" id="{CA3FDDD5-8639-18E9-8B3B-8437AADE25EE}"/>
              </a:ext>
            </a:extLst>
          </p:cNvPr>
          <p:cNvSpPr>
            <a:spLocks noGrp="1"/>
          </p:cNvSpPr>
          <p:nvPr>
            <p:ph type="body" sz="quarter" idx="14" hasCustomPrompt="1"/>
          </p:nvPr>
        </p:nvSpPr>
        <p:spPr>
          <a:xfrm>
            <a:off x="6696543" y="2667156"/>
            <a:ext cx="5066587" cy="3038213"/>
          </a:xfrm>
          <a:prstGeom prst="rect">
            <a:avLst/>
          </a:prstGeom>
        </p:spPr>
        <p:txBody>
          <a:bodyPr lIns="0" tIns="0" rIns="0" bIns="0">
            <a:normAutofit/>
          </a:bodyPr>
          <a:lstStyle>
            <a:lvl1pPr marL="0" indent="0">
              <a:lnSpc>
                <a:spcPct val="110000"/>
              </a:lnSpc>
              <a:spcBef>
                <a:spcPts val="1200"/>
              </a:spcBef>
              <a:buFontTx/>
              <a:buNone/>
              <a:defRPr sz="1800">
                <a:latin typeface="Poppins" panose="00000500000000000000" pitchFamily="2" charset="0"/>
                <a:cs typeface="Poppins" panose="00000500000000000000" pitchFamily="2" charset="0"/>
              </a:defRPr>
            </a:lvl1pPr>
            <a:lvl2pPr marL="171450" indent="0">
              <a:lnSpc>
                <a:spcPct val="110000"/>
              </a:lnSpc>
              <a:spcBef>
                <a:spcPts val="1200"/>
              </a:spcBef>
              <a:buFontTx/>
              <a:buNone/>
              <a:defRPr sz="1600">
                <a:latin typeface="Poppins" panose="00000500000000000000" pitchFamily="2" charset="0"/>
                <a:cs typeface="Poppins" panose="00000500000000000000" pitchFamily="2" charset="0"/>
              </a:defRPr>
            </a:lvl2pPr>
            <a:lvl3pPr marL="344488" indent="0">
              <a:lnSpc>
                <a:spcPct val="110000"/>
              </a:lnSpc>
              <a:spcBef>
                <a:spcPts val="1200"/>
              </a:spcBef>
              <a:buFontTx/>
              <a:buNone/>
              <a:defRPr sz="1400">
                <a:latin typeface="Poppins" panose="00000500000000000000" pitchFamily="2" charset="0"/>
                <a:cs typeface="Poppins" panose="00000500000000000000" pitchFamily="2" charset="0"/>
              </a:defRPr>
            </a:lvl3pPr>
            <a:lvl4pPr marL="515937" indent="0">
              <a:lnSpc>
                <a:spcPct val="110000"/>
              </a:lnSpc>
              <a:spcBef>
                <a:spcPts val="1200"/>
              </a:spcBef>
              <a:buFontTx/>
              <a:buNone/>
              <a:defRPr sz="1200">
                <a:latin typeface="Poppins" panose="00000500000000000000" pitchFamily="2" charset="0"/>
                <a:cs typeface="Poppins" panose="00000500000000000000" pitchFamily="2" charset="0"/>
              </a:defRPr>
            </a:lvl4pPr>
            <a:lvl5pPr marL="688975" indent="0">
              <a:lnSpc>
                <a:spcPct val="110000"/>
              </a:lnSpc>
              <a:spcBef>
                <a:spcPts val="1200"/>
              </a:spcBef>
              <a:buFontTx/>
              <a:buNone/>
              <a:defRPr sz="1000">
                <a:latin typeface="Poppins" panose="00000500000000000000" pitchFamily="2" charset="0"/>
                <a:cs typeface="Poppins" panose="00000500000000000000" pitchFamily="2" charset="0"/>
              </a:defRPr>
            </a:lvl5pPr>
          </a:lstStyle>
          <a:p>
            <a:r>
              <a:rPr lang="en-US"/>
              <a:t>First line item here</a:t>
            </a:r>
          </a:p>
          <a:p>
            <a:r>
              <a:rPr lang="en-US"/>
              <a:t>Second line item here</a:t>
            </a:r>
          </a:p>
          <a:p>
            <a:r>
              <a:rPr lang="en-US"/>
              <a:t>Third line item here</a:t>
            </a:r>
          </a:p>
          <a:p>
            <a:r>
              <a:rPr lang="en-US"/>
              <a:t>Fourth line item here</a:t>
            </a:r>
          </a:p>
          <a:p>
            <a:r>
              <a:rPr lang="en-US"/>
              <a:t>Fifth line item here</a:t>
            </a:r>
          </a:p>
          <a:p>
            <a:r>
              <a:rPr lang="en-US"/>
              <a:t>Sixth line item here</a:t>
            </a:r>
          </a:p>
        </p:txBody>
      </p:sp>
      <p:sp>
        <p:nvSpPr>
          <p:cNvPr id="5" name="Text Placeholder 5">
            <a:extLst>
              <a:ext uri="{FF2B5EF4-FFF2-40B4-BE49-F238E27FC236}">
                <a16:creationId xmlns:a16="http://schemas.microsoft.com/office/drawing/2014/main" id="{3BB48F6D-14A5-635A-DC4D-89D0AA382D13}"/>
              </a:ext>
            </a:extLst>
          </p:cNvPr>
          <p:cNvSpPr txBox="1">
            <a:spLocks/>
          </p:cNvSpPr>
          <p:nvPr userDrawn="1"/>
        </p:nvSpPr>
        <p:spPr>
          <a:xfrm>
            <a:off x="6917179"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6" name="Text Placeholder 5">
            <a:extLst>
              <a:ext uri="{FF2B5EF4-FFF2-40B4-BE49-F238E27FC236}">
                <a16:creationId xmlns:a16="http://schemas.microsoft.com/office/drawing/2014/main" id="{E1F97677-1386-DB8B-8AD4-E3A78A867485}"/>
              </a:ext>
            </a:extLst>
          </p:cNvPr>
          <p:cNvSpPr txBox="1">
            <a:spLocks/>
          </p:cNvSpPr>
          <p:nvPr userDrawn="1"/>
        </p:nvSpPr>
        <p:spPr>
          <a:xfrm>
            <a:off x="6696543"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7" name="Rectangle: Rounded Corners 6">
            <a:extLst>
              <a:ext uri="{FF2B5EF4-FFF2-40B4-BE49-F238E27FC236}">
                <a16:creationId xmlns:a16="http://schemas.microsoft.com/office/drawing/2014/main" id="{E99FA02D-A203-27C1-0EC4-1A02C504CC4F}"/>
              </a:ext>
            </a:extLst>
          </p:cNvPr>
          <p:cNvSpPr/>
          <p:nvPr userDrawn="1"/>
        </p:nvSpPr>
        <p:spPr>
          <a:xfrm rot="5400000" flipH="1">
            <a:off x="9191467" y="-51409"/>
            <a:ext cx="47869" cy="5040861"/>
          </a:xfrm>
          <a:prstGeom prst="roundRect">
            <a:avLst>
              <a:gd name="adj" fmla="val 50000"/>
            </a:avLst>
          </a:prstGeom>
          <a:gradFill flip="none" rotWithShape="1">
            <a:gsLst>
              <a:gs pos="0">
                <a:schemeClr val="accent1"/>
              </a:gs>
              <a:gs pos="50000">
                <a:schemeClr val="accent3"/>
              </a:gs>
              <a:gs pos="85000">
                <a:schemeClr val="accent4"/>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Tree>
    <p:extLst>
      <p:ext uri="{BB962C8B-B14F-4D97-AF65-F5344CB8AC3E}">
        <p14:creationId xmlns:p14="http://schemas.microsoft.com/office/powerpoint/2010/main" val="248438487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3 column">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6F25606-0761-3C29-5D82-41070C98E95A}"/>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1"/>
                </a:solidFill>
                <a:latin typeface="Poppins SemiBold" pitchFamily="2" charset="77"/>
                <a:ea typeface="+mn-ea"/>
                <a:cs typeface="Poppins SemiBold" pitchFamily="2" charset="77"/>
              </a:defRPr>
            </a:lvl1pPr>
          </a:lstStyle>
          <a:p>
            <a:r>
              <a:rPr lang="en-US"/>
              <a:t>Title of slide goes here</a:t>
            </a:r>
          </a:p>
        </p:txBody>
      </p:sp>
      <p:sp>
        <p:nvSpPr>
          <p:cNvPr id="8" name="Text Placeholder 7">
            <a:extLst>
              <a:ext uri="{FF2B5EF4-FFF2-40B4-BE49-F238E27FC236}">
                <a16:creationId xmlns:a16="http://schemas.microsoft.com/office/drawing/2014/main" id="{C8246F63-DBF7-BA9E-DE09-BB511C2FF53A}"/>
              </a:ext>
            </a:extLst>
          </p:cNvPr>
          <p:cNvSpPr>
            <a:spLocks noGrp="1"/>
          </p:cNvSpPr>
          <p:nvPr>
            <p:ph type="body" sz="quarter" idx="14" hasCustomPrompt="1"/>
          </p:nvPr>
        </p:nvSpPr>
        <p:spPr>
          <a:xfrm>
            <a:off x="491330"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56102E59-0FA0-7A60-BB45-BEB114BAD5EA}"/>
              </a:ext>
            </a:extLst>
          </p:cNvPr>
          <p:cNvSpPr>
            <a:spLocks noGrp="1"/>
          </p:cNvSpPr>
          <p:nvPr>
            <p:ph type="body" sz="quarter" idx="15" hasCustomPrompt="1"/>
          </p:nvPr>
        </p:nvSpPr>
        <p:spPr>
          <a:xfrm>
            <a:off x="379410" y="1121135"/>
            <a:ext cx="3748695" cy="707666"/>
          </a:xfrm>
          <a:prstGeom prst="rect">
            <a:avLst/>
          </a:prstGeom>
          <a:solidFill>
            <a:srgbClr val="E9E9E9"/>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15" name="Text Placeholder 7">
            <a:extLst>
              <a:ext uri="{FF2B5EF4-FFF2-40B4-BE49-F238E27FC236}">
                <a16:creationId xmlns:a16="http://schemas.microsoft.com/office/drawing/2014/main" id="{9F3BE122-47AE-F619-8C18-8F09842C5153}"/>
              </a:ext>
            </a:extLst>
          </p:cNvPr>
          <p:cNvSpPr>
            <a:spLocks noGrp="1"/>
          </p:cNvSpPr>
          <p:nvPr>
            <p:ph type="body" sz="quarter" idx="16" hasCustomPrompt="1"/>
          </p:nvPr>
        </p:nvSpPr>
        <p:spPr>
          <a:xfrm>
            <a:off x="4219890" y="1121135"/>
            <a:ext cx="3748695" cy="707666"/>
          </a:xfrm>
          <a:prstGeom prst="rect">
            <a:avLst/>
          </a:prstGeom>
          <a:solidFill>
            <a:srgbClr val="E9E9E9"/>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16" name="Text Placeholder 7">
            <a:extLst>
              <a:ext uri="{FF2B5EF4-FFF2-40B4-BE49-F238E27FC236}">
                <a16:creationId xmlns:a16="http://schemas.microsoft.com/office/drawing/2014/main" id="{3A4932F7-4E15-7A95-6A37-BE437ADFA367}"/>
              </a:ext>
            </a:extLst>
          </p:cNvPr>
          <p:cNvSpPr>
            <a:spLocks noGrp="1"/>
          </p:cNvSpPr>
          <p:nvPr>
            <p:ph type="body" sz="quarter" idx="17" hasCustomPrompt="1"/>
          </p:nvPr>
        </p:nvSpPr>
        <p:spPr>
          <a:xfrm>
            <a:off x="8060369" y="1121135"/>
            <a:ext cx="3751526" cy="707666"/>
          </a:xfrm>
          <a:prstGeom prst="rect">
            <a:avLst/>
          </a:prstGeom>
          <a:solidFill>
            <a:srgbClr val="E9E9E9"/>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19" name="Text Placeholder 7">
            <a:extLst>
              <a:ext uri="{FF2B5EF4-FFF2-40B4-BE49-F238E27FC236}">
                <a16:creationId xmlns:a16="http://schemas.microsoft.com/office/drawing/2014/main" id="{67183DBA-C322-F521-0FEA-D0705826F7AA}"/>
              </a:ext>
            </a:extLst>
          </p:cNvPr>
          <p:cNvSpPr>
            <a:spLocks noGrp="1"/>
          </p:cNvSpPr>
          <p:nvPr>
            <p:ph type="body" sz="quarter" idx="18" hasCustomPrompt="1"/>
          </p:nvPr>
        </p:nvSpPr>
        <p:spPr>
          <a:xfrm>
            <a:off x="4340178"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20" name="Text Placeholder 7">
            <a:extLst>
              <a:ext uri="{FF2B5EF4-FFF2-40B4-BE49-F238E27FC236}">
                <a16:creationId xmlns:a16="http://schemas.microsoft.com/office/drawing/2014/main" id="{F6454434-B42A-EA15-7566-94C00AAC2CF6}"/>
              </a:ext>
            </a:extLst>
          </p:cNvPr>
          <p:cNvSpPr>
            <a:spLocks noGrp="1"/>
          </p:cNvSpPr>
          <p:nvPr>
            <p:ph type="body" sz="quarter" idx="19" hasCustomPrompt="1"/>
          </p:nvPr>
        </p:nvSpPr>
        <p:spPr>
          <a:xfrm>
            <a:off x="8171097"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2" name="Footer Placeholder 10">
            <a:extLst>
              <a:ext uri="{FF2B5EF4-FFF2-40B4-BE49-F238E27FC236}">
                <a16:creationId xmlns:a16="http://schemas.microsoft.com/office/drawing/2014/main" id="{FE935B81-FE27-A4F0-CCF1-3C60749CB2A8}"/>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5550733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4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3483E2-ADB0-033C-1F39-22DCD3B522CC}"/>
              </a:ext>
            </a:extLst>
          </p:cNvPr>
          <p:cNvSpPr/>
          <p:nvPr userDrawn="1"/>
        </p:nvSpPr>
        <p:spPr>
          <a:xfrm>
            <a:off x="5751676" y="0"/>
            <a:ext cx="6440324" cy="68580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4" name="Text Placeholder 14">
            <a:extLst>
              <a:ext uri="{FF2B5EF4-FFF2-40B4-BE49-F238E27FC236}">
                <a16:creationId xmlns:a16="http://schemas.microsoft.com/office/drawing/2014/main" id="{3B3E693C-3D79-A935-FDC8-22E5D73369E4}"/>
              </a:ext>
            </a:extLst>
          </p:cNvPr>
          <p:cNvSpPr>
            <a:spLocks noGrp="1"/>
          </p:cNvSpPr>
          <p:nvPr>
            <p:ph type="body" sz="quarter" idx="17"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0AF2B029-0503-D969-EAF9-C0904EE5AD5B}"/>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2995686"/>
            <a:ext cx="5040860" cy="2108578"/>
          </a:xfrm>
          <a:prstGeom prst="rect">
            <a:avLst/>
          </a:prstGeom>
        </p:spPr>
        <p:txBody>
          <a:bodyPr lIns="0" tIns="0" rIns="0" bIns="0"/>
          <a:lstStyle>
            <a:lvl1pPr marL="0" indent="0">
              <a:lnSpc>
                <a:spcPct val="100000"/>
              </a:lnSpc>
              <a:spcBef>
                <a:spcPts val="1400"/>
              </a:spcBef>
              <a:buNone/>
              <a:defRPr sz="16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p:txBody>
      </p:sp>
      <p:sp>
        <p:nvSpPr>
          <p:cNvPr id="18"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5749925" y="0"/>
            <a:ext cx="3219326" cy="3429000"/>
          </a:xfrm>
          <a:prstGeom prst="rect">
            <a:avLst/>
          </a:prstGeom>
          <a:solidFill>
            <a:srgbClr val="EAEAEA"/>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9" name="Picture Placeholder 13">
            <a:extLst>
              <a:ext uri="{FF2B5EF4-FFF2-40B4-BE49-F238E27FC236}">
                <a16:creationId xmlns:a16="http://schemas.microsoft.com/office/drawing/2014/main" id="{5C81A9FE-8AC2-A3C2-BCBA-74E635BCD7E5}"/>
              </a:ext>
            </a:extLst>
          </p:cNvPr>
          <p:cNvSpPr>
            <a:spLocks noGrp="1"/>
          </p:cNvSpPr>
          <p:nvPr>
            <p:ph type="pic" sz="quarter" idx="23" hasCustomPrompt="1"/>
          </p:nvPr>
        </p:nvSpPr>
        <p:spPr>
          <a:xfrm>
            <a:off x="5749925" y="3429000"/>
            <a:ext cx="3219326" cy="3429000"/>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20" name="Picture Placeholder 13">
            <a:extLst>
              <a:ext uri="{FF2B5EF4-FFF2-40B4-BE49-F238E27FC236}">
                <a16:creationId xmlns:a16="http://schemas.microsoft.com/office/drawing/2014/main" id="{72EABCE6-311A-F405-61EF-5A43EFCC9525}"/>
              </a:ext>
            </a:extLst>
          </p:cNvPr>
          <p:cNvSpPr>
            <a:spLocks noGrp="1"/>
          </p:cNvSpPr>
          <p:nvPr>
            <p:ph type="pic" sz="quarter" idx="24" hasCustomPrompt="1"/>
          </p:nvPr>
        </p:nvSpPr>
        <p:spPr>
          <a:xfrm>
            <a:off x="8972674" y="0"/>
            <a:ext cx="3219326" cy="3429000"/>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21" name="Picture Placeholder 13">
            <a:extLst>
              <a:ext uri="{FF2B5EF4-FFF2-40B4-BE49-F238E27FC236}">
                <a16:creationId xmlns:a16="http://schemas.microsoft.com/office/drawing/2014/main" id="{98A9427A-B40D-7B18-7F44-ACC05CB69174}"/>
              </a:ext>
            </a:extLst>
          </p:cNvPr>
          <p:cNvSpPr>
            <a:spLocks noGrp="1"/>
          </p:cNvSpPr>
          <p:nvPr>
            <p:ph type="pic" sz="quarter" idx="25" hasCustomPrompt="1"/>
          </p:nvPr>
        </p:nvSpPr>
        <p:spPr>
          <a:xfrm>
            <a:off x="8972674" y="3429000"/>
            <a:ext cx="3219326" cy="3429000"/>
          </a:xfrm>
          <a:prstGeom prst="rect">
            <a:avLst/>
          </a:prstGeom>
          <a:solidFill>
            <a:srgbClr val="EAEAEA"/>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7" name="Title 2">
            <a:extLst>
              <a:ext uri="{FF2B5EF4-FFF2-40B4-BE49-F238E27FC236}">
                <a16:creationId xmlns:a16="http://schemas.microsoft.com/office/drawing/2014/main" id="{9B9CC07D-4BCD-9854-9272-3F05092B40AB}"/>
              </a:ext>
            </a:extLst>
          </p:cNvPr>
          <p:cNvSpPr>
            <a:spLocks noGrp="1"/>
          </p:cNvSpPr>
          <p:nvPr>
            <p:ph type="title" hasCustomPrompt="1"/>
          </p:nvPr>
        </p:nvSpPr>
        <p:spPr>
          <a:xfrm>
            <a:off x="386073" y="1682705"/>
            <a:ext cx="5059927" cy="952758"/>
          </a:xfrm>
          <a:prstGeom prst="rect">
            <a:avLst/>
          </a:prstGeom>
        </p:spPr>
        <p:txBody>
          <a:bodyPr lIns="0" tIns="0" rIns="0" bIns="0" anchor="b"/>
          <a:lstStyle>
            <a:lvl1pPr>
              <a:lnSpc>
                <a:spcPct val="100000"/>
              </a:lnSpc>
              <a:defRPr lang="en-US" sz="2800" b="1" i="0" kern="1200" dirty="0">
                <a:solidFill>
                  <a:schemeClr val="tx2"/>
                </a:solidFill>
                <a:latin typeface="Poppins SemiBold" pitchFamily="2" charset="77"/>
                <a:ea typeface="+mn-ea"/>
                <a:cs typeface="Poppins SemiBold" pitchFamily="2" charset="77"/>
              </a:defRPr>
            </a:lvl1pPr>
          </a:lstStyle>
          <a:p>
            <a:pPr lvl="0"/>
            <a:r>
              <a:rPr lang="en-GB"/>
              <a:t>Slide title goes here over multiple lines if required</a:t>
            </a:r>
          </a:p>
        </p:txBody>
      </p:sp>
      <p:sp>
        <p:nvSpPr>
          <p:cNvPr id="3" name="Footer Placeholder 10">
            <a:extLst>
              <a:ext uri="{FF2B5EF4-FFF2-40B4-BE49-F238E27FC236}">
                <a16:creationId xmlns:a16="http://schemas.microsoft.com/office/drawing/2014/main" id="{E2F10693-95DC-E116-617D-95CC760592E5}"/>
              </a:ext>
            </a:extLst>
          </p:cNvPr>
          <p:cNvSpPr>
            <a:spLocks noGrp="1"/>
          </p:cNvSpPr>
          <p:nvPr>
            <p:ph type="ftr" sz="quarter" idx="3"/>
          </p:nvPr>
        </p:nvSpPr>
        <p:spPr>
          <a:xfrm>
            <a:off x="2206358" y="6229255"/>
            <a:ext cx="3239642"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25845768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6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solidFill>
                <a:latin typeface="Poppins SemiBold" pitchFamily="2" charset="77"/>
                <a:cs typeface="Poppins SemiBold" pitchFamily="2" charset="77"/>
              </a:rPr>
              <a:t>|  NXP  |  </a:t>
            </a:r>
            <a:r>
              <a:rPr lang="en-GB">
                <a:solidFill>
                  <a:schemeClr val="tx1"/>
                </a:solidFill>
                <a:latin typeface="Poppins" panose="00000500000000000000" pitchFamily="2" charset="0"/>
                <a:cs typeface="Poppins" panose="00000500000000000000" pitchFamily="2" charset="0"/>
              </a:rPr>
              <a:t>Internal</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panose="00000500000000000000" pitchFamily="2" charset="0"/>
                <a:cs typeface="Poppins" panose="00000500000000000000" pitchFamily="2" charset="0"/>
              </a:rPr>
              <a:t>‹#›</a:t>
            </a:fld>
            <a:endParaRPr lang="en-GB">
              <a:solidFill>
                <a:schemeClr val="tx1"/>
              </a:solidFill>
              <a:latin typeface="Poppins" panose="00000500000000000000" pitchFamily="2" charset="0"/>
              <a:cs typeface="Poppins" panose="00000500000000000000" pitchFamily="2" charset="0"/>
            </a:endParaRPr>
          </a:p>
        </p:txBody>
      </p:sp>
      <p:sp>
        <p:nvSpPr>
          <p:cNvPr id="44" name="Picture Placeholder 13">
            <a:extLst>
              <a:ext uri="{FF2B5EF4-FFF2-40B4-BE49-F238E27FC236}">
                <a16:creationId xmlns:a16="http://schemas.microsoft.com/office/drawing/2014/main" id="{91347789-91DD-8BAB-C965-15B9AD238023}"/>
              </a:ext>
            </a:extLst>
          </p:cNvPr>
          <p:cNvSpPr>
            <a:spLocks noGrp="1"/>
          </p:cNvSpPr>
          <p:nvPr>
            <p:ph type="pic" sz="quarter" idx="22" hasCustomPrompt="1"/>
          </p:nvPr>
        </p:nvSpPr>
        <p:spPr>
          <a:xfrm>
            <a:off x="3476626" y="3428999"/>
            <a:ext cx="2903970" cy="3429002"/>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5" name="Picture Placeholder 13">
            <a:extLst>
              <a:ext uri="{FF2B5EF4-FFF2-40B4-BE49-F238E27FC236}">
                <a16:creationId xmlns:a16="http://schemas.microsoft.com/office/drawing/2014/main" id="{71126BC0-ACDB-A63C-30FF-060BBADFC2A9}"/>
              </a:ext>
            </a:extLst>
          </p:cNvPr>
          <p:cNvSpPr>
            <a:spLocks noGrp="1"/>
          </p:cNvSpPr>
          <p:nvPr>
            <p:ph type="pic" sz="quarter" idx="24" hasCustomPrompt="1"/>
          </p:nvPr>
        </p:nvSpPr>
        <p:spPr>
          <a:xfrm>
            <a:off x="6382905" y="3428999"/>
            <a:ext cx="2903970" cy="3429002"/>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6" name="Picture Placeholder 13">
            <a:extLst>
              <a:ext uri="{FF2B5EF4-FFF2-40B4-BE49-F238E27FC236}">
                <a16:creationId xmlns:a16="http://schemas.microsoft.com/office/drawing/2014/main" id="{BB5538B8-D304-A6FE-E229-6BA4E24C2CC2}"/>
              </a:ext>
            </a:extLst>
          </p:cNvPr>
          <p:cNvSpPr>
            <a:spLocks noGrp="1"/>
          </p:cNvSpPr>
          <p:nvPr>
            <p:ph type="pic" sz="quarter" idx="25" hasCustomPrompt="1"/>
          </p:nvPr>
        </p:nvSpPr>
        <p:spPr>
          <a:xfrm>
            <a:off x="9288030" y="3428999"/>
            <a:ext cx="2903970" cy="3429002"/>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7" name="Picture Placeholder 13">
            <a:extLst>
              <a:ext uri="{FF2B5EF4-FFF2-40B4-BE49-F238E27FC236}">
                <a16:creationId xmlns:a16="http://schemas.microsoft.com/office/drawing/2014/main" id="{66E0F71D-367D-EF12-86F9-A9181132A979}"/>
              </a:ext>
            </a:extLst>
          </p:cNvPr>
          <p:cNvSpPr>
            <a:spLocks noGrp="1"/>
          </p:cNvSpPr>
          <p:nvPr>
            <p:ph type="pic" sz="quarter" idx="26" hasCustomPrompt="1"/>
          </p:nvPr>
        </p:nvSpPr>
        <p:spPr>
          <a:xfrm>
            <a:off x="3476626" y="1"/>
            <a:ext cx="2903970" cy="3429002"/>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8" name="Picture Placeholder 13">
            <a:extLst>
              <a:ext uri="{FF2B5EF4-FFF2-40B4-BE49-F238E27FC236}">
                <a16:creationId xmlns:a16="http://schemas.microsoft.com/office/drawing/2014/main" id="{1BA72DF4-89E9-84A2-C2CB-42ACD6DB7946}"/>
              </a:ext>
            </a:extLst>
          </p:cNvPr>
          <p:cNvSpPr>
            <a:spLocks noGrp="1"/>
          </p:cNvSpPr>
          <p:nvPr>
            <p:ph type="pic" sz="quarter" idx="27" hasCustomPrompt="1"/>
          </p:nvPr>
        </p:nvSpPr>
        <p:spPr>
          <a:xfrm>
            <a:off x="6382905" y="1"/>
            <a:ext cx="2903970" cy="3429002"/>
          </a:xfrm>
          <a:prstGeom prst="rect">
            <a:avLst/>
          </a:prstGeom>
          <a:solidFill>
            <a:srgbClr val="E9E9E9"/>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9" name="Picture Placeholder 13">
            <a:extLst>
              <a:ext uri="{FF2B5EF4-FFF2-40B4-BE49-F238E27FC236}">
                <a16:creationId xmlns:a16="http://schemas.microsoft.com/office/drawing/2014/main" id="{81113856-26A5-94C8-0833-80FD9616F2DA}"/>
              </a:ext>
            </a:extLst>
          </p:cNvPr>
          <p:cNvSpPr>
            <a:spLocks noGrp="1"/>
          </p:cNvSpPr>
          <p:nvPr>
            <p:ph type="pic" sz="quarter" idx="28" hasCustomPrompt="1"/>
          </p:nvPr>
        </p:nvSpPr>
        <p:spPr>
          <a:xfrm>
            <a:off x="9288030" y="1"/>
            <a:ext cx="2903970" cy="3429002"/>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9" name="Title 4">
            <a:extLst>
              <a:ext uri="{FF2B5EF4-FFF2-40B4-BE49-F238E27FC236}">
                <a16:creationId xmlns:a16="http://schemas.microsoft.com/office/drawing/2014/main" id="{10F94516-D36C-2727-50A5-CF74F2E8E849}"/>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3" name="Text Placeholder 14">
            <a:extLst>
              <a:ext uri="{FF2B5EF4-FFF2-40B4-BE49-F238E27FC236}">
                <a16:creationId xmlns:a16="http://schemas.microsoft.com/office/drawing/2014/main" id="{661897CC-AACF-2829-F832-0A49122D14A9}"/>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78482657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Get in touc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B2404B-61EC-F3F7-AAAA-6B9C2AF8CB4F}"/>
              </a:ext>
            </a:extLst>
          </p:cNvPr>
          <p:cNvSpPr/>
          <p:nvPr/>
        </p:nvSpPr>
        <p:spPr>
          <a:xfrm>
            <a:off x="0" y="0"/>
            <a:ext cx="12192000"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pic>
        <p:nvPicPr>
          <p:cNvPr id="13" name="Picture 12">
            <a:extLst>
              <a:ext uri="{FF2B5EF4-FFF2-40B4-BE49-F238E27FC236}">
                <a16:creationId xmlns:a16="http://schemas.microsoft.com/office/drawing/2014/main" id="{ACA34AD9-89DA-D6F2-3157-0B00CCF7456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16624" y="0"/>
            <a:ext cx="5675376" cy="6858000"/>
          </a:xfrm>
          <a:prstGeom prst="rect">
            <a:avLst/>
          </a:prstGeom>
        </p:spPr>
      </p:pic>
      <p:sp>
        <p:nvSpPr>
          <p:cNvPr id="12" name="Rectangle: Rounded Corners 11">
            <a:hlinkClick r:id="rId3"/>
            <a:extLst>
              <a:ext uri="{FF2B5EF4-FFF2-40B4-BE49-F238E27FC236}">
                <a16:creationId xmlns:a16="http://schemas.microsoft.com/office/drawing/2014/main" id="{75A8E5E3-17F6-9917-83F2-08D1544F023A}"/>
              </a:ext>
            </a:extLst>
          </p:cNvPr>
          <p:cNvSpPr/>
          <p:nvPr/>
        </p:nvSpPr>
        <p:spPr>
          <a:xfrm>
            <a:off x="1342652" y="5351951"/>
            <a:ext cx="1509927" cy="305544"/>
          </a:xfrm>
          <a:prstGeom prst="roundRect">
            <a:avLst>
              <a:gd name="adj" fmla="val 50000"/>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1">
                    <a:lumMod val="75000"/>
                    <a:lumOff val="25000"/>
                  </a:schemeClr>
                </a:solidFill>
                <a:latin typeface="Poppins SemiBold" panose="00000700000000000000" pitchFamily="2" charset="0"/>
                <a:cs typeface="Poppins SemiBold" panose="00000700000000000000" pitchFamily="2" charset="0"/>
              </a:rPr>
              <a:t>nxp.com</a:t>
            </a:r>
          </a:p>
        </p:txBody>
      </p:sp>
      <p:sp>
        <p:nvSpPr>
          <p:cNvPr id="3" name="Text Placeholder 5">
            <a:extLst>
              <a:ext uri="{FF2B5EF4-FFF2-40B4-BE49-F238E27FC236}">
                <a16:creationId xmlns:a16="http://schemas.microsoft.com/office/drawing/2014/main" id="{4BD66F51-07B2-8F1A-36BF-9A36550A0381}"/>
              </a:ext>
            </a:extLst>
          </p:cNvPr>
          <p:cNvSpPr txBox="1">
            <a:spLocks/>
          </p:cNvSpPr>
          <p:nvPr/>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75000"/>
                    <a:lumOff val="25000"/>
                  </a:schemeClr>
                </a:solidFill>
                <a:latin typeface="Poppins SemiBold" pitchFamily="2" charset="77"/>
                <a:cs typeface="Poppins SemiBold" pitchFamily="2" charset="77"/>
              </a:rPr>
              <a:t>|  Internal  |  </a:t>
            </a:r>
            <a:r>
              <a:rPr lang="en-US" sz="800" b="0" i="0">
                <a:solidFill>
                  <a:schemeClr val="tx1">
                    <a:lumMod val="75000"/>
                    <a:lumOff val="25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75000"/>
                    <a:lumOff val="25000"/>
                  </a:schemeClr>
                </a:solidFill>
                <a:latin typeface="Poppins" panose="00000500000000000000" pitchFamily="2" charset="0"/>
                <a:cs typeface="Poppins" panose="00000500000000000000" pitchFamily="2" charset="0"/>
              </a:rPr>
            </a:br>
            <a:r>
              <a:rPr lang="en-US" sz="800" b="0" i="0">
                <a:solidFill>
                  <a:schemeClr val="tx1">
                    <a:lumMod val="75000"/>
                    <a:lumOff val="25000"/>
                  </a:schemeClr>
                </a:solidFill>
                <a:latin typeface="Poppins" panose="00000500000000000000" pitchFamily="2" charset="0"/>
                <a:cs typeface="Poppins" panose="00000500000000000000" pitchFamily="2" charset="0"/>
              </a:rPr>
              <a:t>or service names are the property of their respective owners. © 2024 NXP B.V.</a:t>
            </a:r>
          </a:p>
        </p:txBody>
      </p:sp>
      <p:sp>
        <p:nvSpPr>
          <p:cNvPr id="14" name="Title 6">
            <a:extLst>
              <a:ext uri="{FF2B5EF4-FFF2-40B4-BE49-F238E27FC236}">
                <a16:creationId xmlns:a16="http://schemas.microsoft.com/office/drawing/2014/main" id="{AD22C40A-025C-3A65-C23E-81F44AD3D96E}"/>
              </a:ext>
            </a:extLst>
          </p:cNvPr>
          <p:cNvSpPr>
            <a:spLocks noGrp="1"/>
          </p:cNvSpPr>
          <p:nvPr>
            <p:ph type="title" hasCustomPrompt="1"/>
          </p:nvPr>
        </p:nvSpPr>
        <p:spPr>
          <a:xfrm>
            <a:off x="1342650" y="2122688"/>
            <a:ext cx="5122863" cy="1593836"/>
          </a:xfrm>
          <a:prstGeom prst="rect">
            <a:avLst/>
          </a:prstGeom>
        </p:spPr>
        <p:txBody>
          <a:bodyPr lIns="0" tIns="0" rIns="0" bIns="0" anchor="b"/>
          <a:lstStyle>
            <a:lvl1pPr>
              <a:lnSpc>
                <a:spcPct val="100000"/>
              </a:lnSpc>
              <a:defRPr lang="en-US" sz="4200" b="1" i="0" kern="1200" dirty="0">
                <a:solidFill>
                  <a:schemeClr val="tx2"/>
                </a:solidFill>
                <a:latin typeface="Poppins SemiBold" pitchFamily="2" charset="77"/>
                <a:ea typeface="+mn-ea"/>
                <a:cs typeface="Poppins SemiBold" pitchFamily="2" charset="77"/>
              </a:defRPr>
            </a:lvl1pPr>
          </a:lstStyle>
          <a:p>
            <a:r>
              <a:rPr lang="en-US"/>
              <a:t>Get in touch</a:t>
            </a:r>
          </a:p>
        </p:txBody>
      </p:sp>
      <p:sp>
        <p:nvSpPr>
          <p:cNvPr id="6" name="Text Placeholder 5">
            <a:extLst>
              <a:ext uri="{FF2B5EF4-FFF2-40B4-BE49-F238E27FC236}">
                <a16:creationId xmlns:a16="http://schemas.microsoft.com/office/drawing/2014/main" id="{D63AF13F-9AC9-D9C7-4132-82EBF52AEA75}"/>
              </a:ext>
            </a:extLst>
          </p:cNvPr>
          <p:cNvSpPr>
            <a:spLocks noGrp="1"/>
          </p:cNvSpPr>
          <p:nvPr>
            <p:ph type="body" sz="quarter" idx="22" hasCustomPrompt="1"/>
          </p:nvPr>
        </p:nvSpPr>
        <p:spPr>
          <a:xfrm>
            <a:off x="1342650" y="4184148"/>
            <a:ext cx="5122863" cy="423152"/>
          </a:xfrm>
          <a:prstGeom prst="rect">
            <a:avLst/>
          </a:prstGeom>
        </p:spPr>
        <p:txBody>
          <a:bodyPr lIns="0" tIns="0" rIns="0" bIns="0" anchor="b"/>
          <a:lstStyle>
            <a:lvl1pPr marL="0" indent="0">
              <a:lnSpc>
                <a:spcPct val="100000"/>
              </a:lnSpc>
              <a:spcBef>
                <a:spcPts val="600"/>
              </a:spcBef>
              <a:buNone/>
              <a:defRPr sz="1500">
                <a:solidFill>
                  <a:schemeClr val="tx1"/>
                </a:solidFill>
                <a:latin typeface="+mj-lt"/>
                <a:cs typeface="Poppins" panose="00000500000000000000" pitchFamily="2" charset="0"/>
              </a:defRPr>
            </a:lvl1pPr>
          </a:lstStyle>
          <a:p>
            <a:pPr lvl="0"/>
            <a:r>
              <a:rPr lang="en-US"/>
              <a:t>First name, Last name</a:t>
            </a:r>
          </a:p>
        </p:txBody>
      </p:sp>
      <p:sp>
        <p:nvSpPr>
          <p:cNvPr id="9" name="Text Placeholder 5">
            <a:extLst>
              <a:ext uri="{FF2B5EF4-FFF2-40B4-BE49-F238E27FC236}">
                <a16:creationId xmlns:a16="http://schemas.microsoft.com/office/drawing/2014/main" id="{2507C134-47D6-3A51-C496-34B2B2CFCF76}"/>
              </a:ext>
            </a:extLst>
          </p:cNvPr>
          <p:cNvSpPr>
            <a:spLocks noGrp="1"/>
          </p:cNvSpPr>
          <p:nvPr>
            <p:ph type="body" sz="quarter" idx="23" hasCustomPrompt="1"/>
          </p:nvPr>
        </p:nvSpPr>
        <p:spPr>
          <a:xfrm>
            <a:off x="1342650" y="4685635"/>
            <a:ext cx="5122863" cy="531824"/>
          </a:xfrm>
          <a:prstGeom prst="rect">
            <a:avLst/>
          </a:prstGeom>
        </p:spPr>
        <p:txBody>
          <a:bodyPr lIns="0" tIns="0" rIns="0" bIns="0" anchor="t"/>
          <a:lstStyle>
            <a:lvl1pPr marL="0" indent="0">
              <a:lnSpc>
                <a:spcPct val="100000"/>
              </a:lnSpc>
              <a:spcBef>
                <a:spcPts val="300"/>
              </a:spcBef>
              <a:buNone/>
              <a:defRPr sz="1500">
                <a:solidFill>
                  <a:schemeClr val="tx1"/>
                </a:solidFill>
                <a:latin typeface="+mn-lt"/>
                <a:cs typeface="Poppins" panose="00000500000000000000" pitchFamily="2" charset="0"/>
              </a:defRPr>
            </a:lvl1pPr>
          </a:lstStyle>
          <a:p>
            <a:pPr lvl="0"/>
            <a:r>
              <a:rPr lang="en-US"/>
              <a:t>email@nxp.com</a:t>
            </a:r>
          </a:p>
          <a:p>
            <a:pPr lvl="0"/>
            <a:r>
              <a:rPr lang="en-US"/>
              <a:t>+00 000 000</a:t>
            </a:r>
          </a:p>
        </p:txBody>
      </p:sp>
      <p:grpSp>
        <p:nvGrpSpPr>
          <p:cNvPr id="10" name="Group 9">
            <a:extLst>
              <a:ext uri="{FF2B5EF4-FFF2-40B4-BE49-F238E27FC236}">
                <a16:creationId xmlns:a16="http://schemas.microsoft.com/office/drawing/2014/main" id="{85EC22B7-AC50-3533-ED12-C2CA0A67E113}"/>
              </a:ext>
            </a:extLst>
          </p:cNvPr>
          <p:cNvGrpSpPr/>
          <p:nvPr/>
        </p:nvGrpSpPr>
        <p:grpSpPr>
          <a:xfrm>
            <a:off x="532238" y="532263"/>
            <a:ext cx="1522954" cy="515204"/>
            <a:chOff x="532238" y="532263"/>
            <a:chExt cx="1522954" cy="515204"/>
          </a:xfrm>
        </p:grpSpPr>
        <p:sp>
          <p:nvSpPr>
            <p:cNvPr id="11" name="Freeform: Shape 10">
              <a:extLst>
                <a:ext uri="{FF2B5EF4-FFF2-40B4-BE49-F238E27FC236}">
                  <a16:creationId xmlns:a16="http://schemas.microsoft.com/office/drawing/2014/main" id="{BF54202B-6604-81FD-EFD4-BD64CAFE0D1D}"/>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15" name="Freeform: Shape 14">
              <a:extLst>
                <a:ext uri="{FF2B5EF4-FFF2-40B4-BE49-F238E27FC236}">
                  <a16:creationId xmlns:a16="http://schemas.microsoft.com/office/drawing/2014/main" id="{81BFDC21-8E21-AA5D-658E-54E8B310028F}"/>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16" name="Freeform: Shape 15">
              <a:extLst>
                <a:ext uri="{FF2B5EF4-FFF2-40B4-BE49-F238E27FC236}">
                  <a16:creationId xmlns:a16="http://schemas.microsoft.com/office/drawing/2014/main" id="{69209123-D416-9ED3-EDB4-22B8716724A4}"/>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Tree>
    <p:extLst>
      <p:ext uri="{BB962C8B-B14F-4D97-AF65-F5344CB8AC3E}">
        <p14:creationId xmlns:p14="http://schemas.microsoft.com/office/powerpoint/2010/main" val="292220942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1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18"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3476625" y="0"/>
            <a:ext cx="8715374" cy="6858000"/>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insert image</a:t>
            </a:r>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solidFill>
                <a:latin typeface="Poppins SemiBold" pitchFamily="2" charset="77"/>
                <a:cs typeface="Poppins SemiBold" pitchFamily="2" charset="77"/>
              </a:rPr>
              <a:t>|  NXP  |  </a:t>
            </a:r>
            <a:r>
              <a:rPr lang="en-GB">
                <a:solidFill>
                  <a:schemeClr val="tx1"/>
                </a:solidFill>
                <a:latin typeface="Poppins" panose="00000500000000000000" pitchFamily="2" charset="0"/>
                <a:cs typeface="Poppins" panose="00000500000000000000" pitchFamily="2" charset="0"/>
              </a:rPr>
              <a:t>Internal</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panose="00000500000000000000" pitchFamily="2" charset="0"/>
                <a:cs typeface="Poppins" panose="00000500000000000000" pitchFamily="2" charset="0"/>
              </a:rPr>
              <a:t>‹#›</a:t>
            </a:fld>
            <a:endParaRPr lang="en-GB">
              <a:solidFill>
                <a:schemeClr val="tx1"/>
              </a:solidFill>
              <a:latin typeface="Poppins" panose="00000500000000000000" pitchFamily="2" charset="0"/>
              <a:cs typeface="Poppins" panose="00000500000000000000" pitchFamily="2" charset="0"/>
            </a:endParaRPr>
          </a:p>
        </p:txBody>
      </p:sp>
      <p:sp>
        <p:nvSpPr>
          <p:cNvPr id="3" name="Title 4">
            <a:extLst>
              <a:ext uri="{FF2B5EF4-FFF2-40B4-BE49-F238E27FC236}">
                <a16:creationId xmlns:a16="http://schemas.microsoft.com/office/drawing/2014/main" id="{2DF415B5-BC03-D284-0472-96078327D764}"/>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5" name="Text Placeholder 14">
            <a:extLst>
              <a:ext uri="{FF2B5EF4-FFF2-40B4-BE49-F238E27FC236}">
                <a16:creationId xmlns:a16="http://schemas.microsoft.com/office/drawing/2014/main" id="{61A6108F-688D-00CE-1F0C-96CC714BBE0F}"/>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286019112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left + conten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2D6636-D6A0-C337-4A05-2425732FF2BC}"/>
              </a:ext>
            </a:extLst>
          </p:cNvPr>
          <p:cNvSpPr/>
          <p:nvPr userDrawn="1"/>
        </p:nvSpPr>
        <p:spPr>
          <a:xfrm>
            <a:off x="0" y="0"/>
            <a:ext cx="6096000"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5"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0" y="0"/>
            <a:ext cx="6096000" cy="6858000"/>
          </a:xfrm>
          <a:prstGeom prst="rect">
            <a:avLst/>
          </a:prstGeom>
          <a:noFill/>
        </p:spPr>
        <p:txBody>
          <a:bodyPr anchor="ctr"/>
          <a:lstStyle>
            <a:lvl1pPr marL="0" indent="0" algn="ctr">
              <a:buNone/>
              <a:defRPr sz="1300">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insert image</a:t>
            </a:r>
          </a:p>
        </p:txBody>
      </p:sp>
      <p:sp>
        <p:nvSpPr>
          <p:cNvPr id="2" name="Text Placeholder 14">
            <a:extLst>
              <a:ext uri="{FF2B5EF4-FFF2-40B4-BE49-F238E27FC236}">
                <a16:creationId xmlns:a16="http://schemas.microsoft.com/office/drawing/2014/main" id="{68D833D0-D1EA-0453-7C67-5B1CE3BAD783}"/>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ext Placeholder 14">
            <a:extLst>
              <a:ext uri="{FF2B5EF4-FFF2-40B4-BE49-F238E27FC236}">
                <a16:creationId xmlns:a16="http://schemas.microsoft.com/office/drawing/2014/main" id="{9264E6B0-F9AE-B1F9-93AC-8A519A4A5EE8}"/>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8" name="Text Placeholder 5">
            <a:extLst>
              <a:ext uri="{FF2B5EF4-FFF2-40B4-BE49-F238E27FC236}">
                <a16:creationId xmlns:a16="http://schemas.microsoft.com/office/drawing/2014/main" id="{DD516C67-2149-579A-F47C-55BEB51847AF}"/>
              </a:ext>
            </a:extLst>
          </p:cNvPr>
          <p:cNvSpPr>
            <a:spLocks noGrp="1"/>
          </p:cNvSpPr>
          <p:nvPr>
            <p:ph type="body" sz="quarter" idx="20" hasCustomPrompt="1"/>
          </p:nvPr>
        </p:nvSpPr>
        <p:spPr>
          <a:xfrm>
            <a:off x="6503440" y="3522192"/>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endParaRPr lang="en-US"/>
          </a:p>
        </p:txBody>
      </p:sp>
      <p:sp>
        <p:nvSpPr>
          <p:cNvPr id="6" name="Title 4">
            <a:extLst>
              <a:ext uri="{FF2B5EF4-FFF2-40B4-BE49-F238E27FC236}">
                <a16:creationId xmlns:a16="http://schemas.microsoft.com/office/drawing/2014/main" id="{1A826A35-5634-6413-36C2-AEB0FFCA237D}"/>
              </a:ext>
            </a:extLst>
          </p:cNvPr>
          <p:cNvSpPr>
            <a:spLocks noGrp="1"/>
          </p:cNvSpPr>
          <p:nvPr>
            <p:ph type="title" hasCustomPrompt="1"/>
          </p:nvPr>
        </p:nvSpPr>
        <p:spPr>
          <a:xfrm>
            <a:off x="6503439" y="1605035"/>
            <a:ext cx="5040860" cy="1461431"/>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9" name="Text Placeholder 5">
            <a:extLst>
              <a:ext uri="{FF2B5EF4-FFF2-40B4-BE49-F238E27FC236}">
                <a16:creationId xmlns:a16="http://schemas.microsoft.com/office/drawing/2014/main" id="{4A5B9995-81AD-8AA9-683A-78DBE91BF8D1}"/>
              </a:ext>
            </a:extLst>
          </p:cNvPr>
          <p:cNvSpPr txBox="1">
            <a:spLocks/>
          </p:cNvSpPr>
          <p:nvPr userDrawn="1"/>
        </p:nvSpPr>
        <p:spPr>
          <a:xfrm>
            <a:off x="6724075"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10" name="Text Placeholder 5">
            <a:extLst>
              <a:ext uri="{FF2B5EF4-FFF2-40B4-BE49-F238E27FC236}">
                <a16:creationId xmlns:a16="http://schemas.microsoft.com/office/drawing/2014/main" id="{0CDFBD57-209D-51C7-4616-FF4C6F00C443}"/>
              </a:ext>
            </a:extLst>
          </p:cNvPr>
          <p:cNvSpPr txBox="1">
            <a:spLocks/>
          </p:cNvSpPr>
          <p:nvPr userDrawn="1"/>
        </p:nvSpPr>
        <p:spPr>
          <a:xfrm>
            <a:off x="6503439"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374940628"/>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right + content left">
    <p:spTree>
      <p:nvGrpSpPr>
        <p:cNvPr id="1" name=""/>
        <p:cNvGrpSpPr/>
        <p:nvPr/>
      </p:nvGrpSpPr>
      <p:grpSpPr>
        <a:xfrm>
          <a:off x="0" y="0"/>
          <a:ext cx="0" cy="0"/>
          <a:chOff x="0" y="0"/>
          <a:chExt cx="0" cy="0"/>
        </a:xfrm>
      </p:grpSpPr>
      <p:sp>
        <p:nvSpPr>
          <p:cNvPr id="9" name="Footer Placeholder 10">
            <a:extLst>
              <a:ext uri="{FF2B5EF4-FFF2-40B4-BE49-F238E27FC236}">
                <a16:creationId xmlns:a16="http://schemas.microsoft.com/office/drawing/2014/main" id="{FF3C8D76-C793-E670-BDE5-146FB59F9F70}"/>
              </a:ext>
            </a:extLst>
          </p:cNvPr>
          <p:cNvSpPr>
            <a:spLocks noGrp="1"/>
          </p:cNvSpPr>
          <p:nvPr>
            <p:ph type="ftr" sz="quarter" idx="3"/>
          </p:nvPr>
        </p:nvSpPr>
        <p:spPr>
          <a:xfrm>
            <a:off x="2206358" y="6229255"/>
            <a:ext cx="3239642"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
        <p:nvSpPr>
          <p:cNvPr id="7" name="Rectangle 6">
            <a:extLst>
              <a:ext uri="{FF2B5EF4-FFF2-40B4-BE49-F238E27FC236}">
                <a16:creationId xmlns:a16="http://schemas.microsoft.com/office/drawing/2014/main" id="{56B93ABC-DF5B-7122-E497-8DAC3BDA3DFA}"/>
              </a:ext>
            </a:extLst>
          </p:cNvPr>
          <p:cNvSpPr/>
          <p:nvPr userDrawn="1"/>
        </p:nvSpPr>
        <p:spPr>
          <a:xfrm>
            <a:off x="6096000" y="0"/>
            <a:ext cx="6096000"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5"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6096000" y="0"/>
            <a:ext cx="6096000" cy="6858000"/>
          </a:xfrm>
          <a:prstGeom prst="rect">
            <a:avLst/>
          </a:prstGeom>
          <a:no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 name="Text Placeholder 14">
            <a:extLst>
              <a:ext uri="{FF2B5EF4-FFF2-40B4-BE49-F238E27FC236}">
                <a16:creationId xmlns:a16="http://schemas.microsoft.com/office/drawing/2014/main" id="{B3237A92-0813-4C72-03F2-E999D7F7C30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A93FC714-6301-1455-CB53-C2884948376E}"/>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3" name="Text Placeholder 5">
            <a:extLst>
              <a:ext uri="{FF2B5EF4-FFF2-40B4-BE49-F238E27FC236}">
                <a16:creationId xmlns:a16="http://schemas.microsoft.com/office/drawing/2014/main" id="{EF90636A-148D-D1E5-3FF5-12C46A7F7B6E}"/>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6" name="Title 4">
            <a:extLst>
              <a:ext uri="{FF2B5EF4-FFF2-40B4-BE49-F238E27FC236}">
                <a16:creationId xmlns:a16="http://schemas.microsoft.com/office/drawing/2014/main" id="{9028FE14-75D2-C23C-6FE7-530C1FD73CEC}"/>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Tree>
    <p:extLst>
      <p:ext uri="{BB962C8B-B14F-4D97-AF65-F5344CB8AC3E}">
        <p14:creationId xmlns:p14="http://schemas.microsoft.com/office/powerpoint/2010/main" val="2250878039"/>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image smal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D7682D-4DE4-4B99-3A29-AED2B60445F6}"/>
              </a:ext>
            </a:extLst>
          </p:cNvPr>
          <p:cNvSpPr/>
          <p:nvPr userDrawn="1"/>
        </p:nvSpPr>
        <p:spPr>
          <a:xfrm>
            <a:off x="609600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4">
            <a:extLst>
              <a:ext uri="{FF2B5EF4-FFF2-40B4-BE49-F238E27FC236}">
                <a16:creationId xmlns:a16="http://schemas.microsoft.com/office/drawing/2014/main" id="{21245394-80EC-F0AD-009D-284FEEB2B031}"/>
              </a:ext>
            </a:extLst>
          </p:cNvPr>
          <p:cNvSpPr>
            <a:spLocks noGrp="1"/>
          </p:cNvSpPr>
          <p:nvPr>
            <p:ph type="pic" sz="quarter" idx="17" hasCustomPrompt="1"/>
          </p:nvPr>
        </p:nvSpPr>
        <p:spPr>
          <a:xfrm>
            <a:off x="6591300" y="1652127"/>
            <a:ext cx="5048250" cy="4748128"/>
          </a:xfrm>
          <a:prstGeom prst="rect">
            <a:avLst/>
          </a:prstGeom>
          <a:solidFill>
            <a:schemeClr val="tx2">
              <a:lumMod val="10000"/>
              <a:lumOff val="90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 name="Text Placeholder 14">
            <a:extLst>
              <a:ext uri="{FF2B5EF4-FFF2-40B4-BE49-F238E27FC236}">
                <a16:creationId xmlns:a16="http://schemas.microsoft.com/office/drawing/2014/main" id="{0D70F547-8B83-B174-3270-794B37206E09}"/>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02BFD391-315F-7AC1-72E9-50EF2689B00A}"/>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2" name="Text Placeholder 5">
            <a:extLst>
              <a:ext uri="{FF2B5EF4-FFF2-40B4-BE49-F238E27FC236}">
                <a16:creationId xmlns:a16="http://schemas.microsoft.com/office/drawing/2014/main" id="{C6218B57-AD97-875E-74F8-922F32AFF782}"/>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3" name="Title 4">
            <a:extLst>
              <a:ext uri="{FF2B5EF4-FFF2-40B4-BE49-F238E27FC236}">
                <a16:creationId xmlns:a16="http://schemas.microsoft.com/office/drawing/2014/main" id="{8BA229B9-D9CA-C3D4-0C1C-2304030829B9}"/>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Tree>
    <p:extLst>
      <p:ext uri="{BB962C8B-B14F-4D97-AF65-F5344CB8AC3E}">
        <p14:creationId xmlns:p14="http://schemas.microsoft.com/office/powerpoint/2010/main" val="89788658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guide id="5" orient="horz" pos="1865">
          <p15:clr>
            <a:srgbClr val="FBAE40"/>
          </p15:clr>
        </p15:guide>
        <p15:guide id="6" orient="horz" pos="159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3 vertical">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4195DF01-9D0D-7532-1195-7E763F0CDE5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7" name="Text Placeholder 14">
            <a:extLst>
              <a:ext uri="{FF2B5EF4-FFF2-40B4-BE49-F238E27FC236}">
                <a16:creationId xmlns:a16="http://schemas.microsoft.com/office/drawing/2014/main" id="{1AE905AA-AFA2-0B96-B385-D32652EF1BBB}"/>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3" name="Title 4">
            <a:extLst>
              <a:ext uri="{FF2B5EF4-FFF2-40B4-BE49-F238E27FC236}">
                <a16:creationId xmlns:a16="http://schemas.microsoft.com/office/drawing/2014/main" id="{A2CF2C2A-6861-B755-0D80-9B629CD0F7EA}"/>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10" name="Text Placeholder 7">
            <a:extLst>
              <a:ext uri="{FF2B5EF4-FFF2-40B4-BE49-F238E27FC236}">
                <a16:creationId xmlns:a16="http://schemas.microsoft.com/office/drawing/2014/main" id="{CA3FDDD5-8639-18E9-8B3B-8437AADE25EE}"/>
              </a:ext>
            </a:extLst>
          </p:cNvPr>
          <p:cNvSpPr>
            <a:spLocks noGrp="1"/>
          </p:cNvSpPr>
          <p:nvPr>
            <p:ph type="body" sz="quarter" idx="14" hasCustomPrompt="1"/>
          </p:nvPr>
        </p:nvSpPr>
        <p:spPr>
          <a:xfrm>
            <a:off x="379413" y="2894274"/>
            <a:ext cx="5066587" cy="3038213"/>
          </a:xfrm>
          <a:prstGeom prst="rect">
            <a:avLst/>
          </a:prstGeom>
        </p:spPr>
        <p:txBody>
          <a:bodyPr lIns="0" tIns="0" rIns="0" bIns="0">
            <a:normAutofit/>
          </a:bodyPr>
          <a:lstStyle>
            <a:lvl1pPr marL="171450" indent="-171450">
              <a:lnSpc>
                <a:spcPct val="110000"/>
              </a:lnSpc>
              <a:spcBef>
                <a:spcPts val="1200"/>
              </a:spcBef>
              <a:buFont typeface="Arial" panose="020B0604020202020204" pitchFamily="34" charset="0"/>
              <a:buChar char="•"/>
              <a:defRPr sz="1800">
                <a:latin typeface="Poppins" panose="00000500000000000000" pitchFamily="2" charset="0"/>
                <a:cs typeface="Poppins" panose="00000500000000000000" pitchFamily="2" charset="0"/>
              </a:defRPr>
            </a:lvl1pPr>
            <a:lvl2pPr marL="344488" indent="-173038">
              <a:lnSpc>
                <a:spcPct val="110000"/>
              </a:lnSpc>
              <a:spcBef>
                <a:spcPts val="1200"/>
              </a:spcBef>
              <a:buFont typeface="Poppins" panose="00000500000000000000" pitchFamily="2" charset="0"/>
              <a:buChar char="−"/>
              <a:defRPr sz="1600">
                <a:latin typeface="Poppins" panose="00000500000000000000" pitchFamily="2" charset="0"/>
                <a:cs typeface="Poppins" panose="00000500000000000000" pitchFamily="2" charset="0"/>
              </a:defRPr>
            </a:lvl2pPr>
            <a:lvl3pPr marL="515938" indent="-171450">
              <a:lnSpc>
                <a:spcPct val="110000"/>
              </a:lnSpc>
              <a:spcBef>
                <a:spcPts val="1200"/>
              </a:spcBef>
              <a:defRPr sz="1400">
                <a:latin typeface="Poppins" panose="00000500000000000000" pitchFamily="2" charset="0"/>
                <a:cs typeface="Poppins" panose="00000500000000000000" pitchFamily="2" charset="0"/>
              </a:defRPr>
            </a:lvl3pPr>
            <a:lvl4pPr marL="688975" indent="-173038">
              <a:lnSpc>
                <a:spcPct val="110000"/>
              </a:lnSpc>
              <a:spcBef>
                <a:spcPts val="1200"/>
              </a:spcBef>
              <a:buFont typeface="Poppins" panose="00000500000000000000" pitchFamily="2" charset="0"/>
              <a:buChar char="−"/>
              <a:defRPr sz="1200">
                <a:latin typeface="Poppins" panose="00000500000000000000" pitchFamily="2" charset="0"/>
                <a:cs typeface="Poppins" panose="00000500000000000000" pitchFamily="2" charset="0"/>
              </a:defRPr>
            </a:lvl4pPr>
            <a:lvl5pPr marL="855663" indent="-166688">
              <a:lnSpc>
                <a:spcPct val="110000"/>
              </a:lnSpc>
              <a:spcBef>
                <a:spcPts val="1200"/>
              </a:spcBef>
              <a:defRPr sz="10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12"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6113626" y="0"/>
            <a:ext cx="6078373" cy="2282024"/>
          </a:xfrm>
          <a:prstGeom prst="rect">
            <a:avLst/>
          </a:prstGeom>
          <a:solidFill>
            <a:srgbClr val="E9E9E9"/>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3" name="Picture Placeholder 7">
            <a:extLst>
              <a:ext uri="{FF2B5EF4-FFF2-40B4-BE49-F238E27FC236}">
                <a16:creationId xmlns:a16="http://schemas.microsoft.com/office/drawing/2014/main" id="{F4C96FE9-C037-14C3-012B-B741623D23DD}"/>
              </a:ext>
            </a:extLst>
          </p:cNvPr>
          <p:cNvSpPr>
            <a:spLocks noGrp="1"/>
          </p:cNvSpPr>
          <p:nvPr>
            <p:ph type="pic" sz="quarter" idx="26" hasCustomPrompt="1"/>
          </p:nvPr>
        </p:nvSpPr>
        <p:spPr>
          <a:xfrm>
            <a:off x="6113626" y="2287988"/>
            <a:ext cx="6078373" cy="2282024"/>
          </a:xfrm>
          <a:prstGeom prst="rect">
            <a:avLst/>
          </a:prstGeom>
          <a:solidFill>
            <a:schemeClr val="bg1">
              <a:lumMod val="95000"/>
            </a:schemeClr>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4" name="Picture Placeholder 7">
            <a:extLst>
              <a:ext uri="{FF2B5EF4-FFF2-40B4-BE49-F238E27FC236}">
                <a16:creationId xmlns:a16="http://schemas.microsoft.com/office/drawing/2014/main" id="{07DF25DC-1055-D2B2-98AF-5F29BBD47E9A}"/>
              </a:ext>
            </a:extLst>
          </p:cNvPr>
          <p:cNvSpPr>
            <a:spLocks noGrp="1"/>
          </p:cNvSpPr>
          <p:nvPr>
            <p:ph type="pic" sz="quarter" idx="27" hasCustomPrompt="1"/>
          </p:nvPr>
        </p:nvSpPr>
        <p:spPr>
          <a:xfrm>
            <a:off x="6113626" y="4575977"/>
            <a:ext cx="6078373" cy="2282024"/>
          </a:xfrm>
          <a:prstGeom prst="rect">
            <a:avLst/>
          </a:prstGeom>
          <a:solidFill>
            <a:srgbClr val="E9E9E9"/>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Tree>
    <p:extLst>
      <p:ext uri="{BB962C8B-B14F-4D97-AF65-F5344CB8AC3E}">
        <p14:creationId xmlns:p14="http://schemas.microsoft.com/office/powerpoint/2010/main" val="384892834"/>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2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E9953E-1F03-B222-CC62-12EAF44E2EC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4">
            <a:extLst>
              <a:ext uri="{FF2B5EF4-FFF2-40B4-BE49-F238E27FC236}">
                <a16:creationId xmlns:a16="http://schemas.microsoft.com/office/drawing/2014/main" id="{D952218D-93A7-0B20-45B9-5277563E2A25}"/>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7" name="Text Placeholder 14">
            <a:extLst>
              <a:ext uri="{FF2B5EF4-FFF2-40B4-BE49-F238E27FC236}">
                <a16:creationId xmlns:a16="http://schemas.microsoft.com/office/drawing/2014/main" id="{D4924678-329C-366B-4CA0-9F35F6C04FA9}"/>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3" name="Title 4">
            <a:extLst>
              <a:ext uri="{FF2B5EF4-FFF2-40B4-BE49-F238E27FC236}">
                <a16:creationId xmlns:a16="http://schemas.microsoft.com/office/drawing/2014/main" id="{5E9CC677-B687-DC73-8B66-FBAC46F9B3E2}"/>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8" name="Text Placeholder 5">
            <a:extLst>
              <a:ext uri="{FF2B5EF4-FFF2-40B4-BE49-F238E27FC236}">
                <a16:creationId xmlns:a16="http://schemas.microsoft.com/office/drawing/2014/main" id="{35C9E828-1F1C-47CB-0CA6-96FD8BB6A5B8}"/>
              </a:ext>
            </a:extLst>
          </p:cNvPr>
          <p:cNvSpPr>
            <a:spLocks noGrp="1"/>
          </p:cNvSpPr>
          <p:nvPr>
            <p:ph type="body" sz="quarter" idx="22" hasCustomPrompt="1"/>
          </p:nvPr>
        </p:nvSpPr>
        <p:spPr>
          <a:xfrm>
            <a:off x="407988"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9" name="Text Placeholder 5">
            <a:extLst>
              <a:ext uri="{FF2B5EF4-FFF2-40B4-BE49-F238E27FC236}">
                <a16:creationId xmlns:a16="http://schemas.microsoft.com/office/drawing/2014/main" id="{0F931AB8-713E-C852-8385-691C99CC0799}"/>
              </a:ext>
            </a:extLst>
          </p:cNvPr>
          <p:cNvSpPr>
            <a:spLocks noGrp="1"/>
          </p:cNvSpPr>
          <p:nvPr>
            <p:ph type="body" sz="quarter" idx="23" hasCustomPrompt="1"/>
          </p:nvPr>
        </p:nvSpPr>
        <p:spPr>
          <a:xfrm>
            <a:off x="6600094"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10" name="Picture Placeholder 7">
            <a:extLst>
              <a:ext uri="{FF2B5EF4-FFF2-40B4-BE49-F238E27FC236}">
                <a16:creationId xmlns:a16="http://schemas.microsoft.com/office/drawing/2014/main" id="{0BA635FC-A312-CDFD-CEE2-71AE69C703CA}"/>
              </a:ext>
            </a:extLst>
          </p:cNvPr>
          <p:cNvSpPr>
            <a:spLocks noGrp="1"/>
          </p:cNvSpPr>
          <p:nvPr>
            <p:ph type="pic" sz="quarter" idx="24" hasCustomPrompt="1"/>
          </p:nvPr>
        </p:nvSpPr>
        <p:spPr>
          <a:xfrm>
            <a:off x="400050" y="4014788"/>
            <a:ext cx="5027613" cy="1963737"/>
          </a:xfrm>
          <a:prstGeom prst="rect">
            <a:avLst/>
          </a:prstGeom>
          <a:solidFill>
            <a:srgbClr val="E9E9E9"/>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1" name="Picture Placeholder 7">
            <a:extLst>
              <a:ext uri="{FF2B5EF4-FFF2-40B4-BE49-F238E27FC236}">
                <a16:creationId xmlns:a16="http://schemas.microsoft.com/office/drawing/2014/main" id="{97CDDFA3-A77C-84F6-C805-0F704B7EA5C5}"/>
              </a:ext>
            </a:extLst>
          </p:cNvPr>
          <p:cNvSpPr>
            <a:spLocks noGrp="1"/>
          </p:cNvSpPr>
          <p:nvPr>
            <p:ph type="pic" sz="quarter" idx="25" hasCustomPrompt="1"/>
          </p:nvPr>
        </p:nvSpPr>
        <p:spPr>
          <a:xfrm>
            <a:off x="6613341" y="4014788"/>
            <a:ext cx="5027613" cy="1963737"/>
          </a:xfrm>
          <a:prstGeom prst="rect">
            <a:avLst/>
          </a:prstGeom>
          <a:solidFill>
            <a:schemeClr val="bg1">
              <a:lumMod val="95000"/>
            </a:schemeClr>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Tree>
    <p:extLst>
      <p:ext uri="{BB962C8B-B14F-4D97-AF65-F5344CB8AC3E}">
        <p14:creationId xmlns:p14="http://schemas.microsoft.com/office/powerpoint/2010/main" val="307420647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chart 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4CB21D0-309A-8549-2E95-F4ECA7D61980}"/>
              </a:ext>
            </a:extLst>
          </p:cNvPr>
          <p:cNvSpPr/>
          <p:nvPr userDrawn="1"/>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p:txBody>
      </p:sp>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US"/>
              <a:t>Click to insert chart</a:t>
            </a:r>
          </a:p>
        </p:txBody>
      </p:sp>
      <p:sp>
        <p:nvSpPr>
          <p:cNvPr id="4" name="Title 4">
            <a:extLst>
              <a:ext uri="{FF2B5EF4-FFF2-40B4-BE49-F238E27FC236}">
                <a16:creationId xmlns:a16="http://schemas.microsoft.com/office/drawing/2014/main" id="{F8A78F56-3208-0B1B-F4D6-5D837A040481}"/>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2" name="Footer Placeholder 10">
            <a:extLst>
              <a:ext uri="{FF2B5EF4-FFF2-40B4-BE49-F238E27FC236}">
                <a16:creationId xmlns:a16="http://schemas.microsoft.com/office/drawing/2014/main" id="{8539C609-7056-CF23-8C8B-48A01C532393}"/>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254611319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chart spli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71BEE4-760E-ACDE-C810-291B26FBC1FD}"/>
              </a:ext>
            </a:extLst>
          </p:cNvPr>
          <p:cNvSpPr/>
          <p:nvPr userDrawn="1"/>
        </p:nvSpPr>
        <p:spPr>
          <a:xfrm>
            <a:off x="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CB21D0-309A-8549-2E95-F4ECA7D61980}"/>
              </a:ext>
            </a:extLst>
          </p:cNvPr>
          <p:cNvSpPr/>
          <p:nvPr userDrawn="1"/>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US"/>
              <a:t>Click to insert chart</a:t>
            </a:r>
          </a:p>
        </p:txBody>
      </p:sp>
      <p:sp>
        <p:nvSpPr>
          <p:cNvPr id="2" name="Text Placeholder 5">
            <a:extLst>
              <a:ext uri="{FF2B5EF4-FFF2-40B4-BE49-F238E27FC236}">
                <a16:creationId xmlns:a16="http://schemas.microsoft.com/office/drawing/2014/main" id="{BE7A7B9D-0596-435F-260E-F986AD70309C}"/>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4" name="Text Placeholder 5">
            <a:extLst>
              <a:ext uri="{FF2B5EF4-FFF2-40B4-BE49-F238E27FC236}">
                <a16:creationId xmlns:a16="http://schemas.microsoft.com/office/drawing/2014/main" id="{25F03E6F-5303-0DBD-3EBD-9F67494B3E0B}"/>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7" name="Title 4">
            <a:extLst>
              <a:ext uri="{FF2B5EF4-FFF2-40B4-BE49-F238E27FC236}">
                <a16:creationId xmlns:a16="http://schemas.microsoft.com/office/drawing/2014/main" id="{969FB07F-BB62-D658-9816-1E1BD86A2941}"/>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6" name="Footer Placeholder 10">
            <a:extLst>
              <a:ext uri="{FF2B5EF4-FFF2-40B4-BE49-F238E27FC236}">
                <a16:creationId xmlns:a16="http://schemas.microsoft.com/office/drawing/2014/main" id="{BF12AD3F-EA62-0DBF-75E9-F16434EAA426}"/>
              </a:ext>
            </a:extLst>
          </p:cNvPr>
          <p:cNvSpPr>
            <a:spLocks noGrp="1"/>
          </p:cNvSpPr>
          <p:nvPr>
            <p:ph type="ftr" sz="quarter" idx="3"/>
          </p:nvPr>
        </p:nvSpPr>
        <p:spPr>
          <a:xfrm>
            <a:off x="6516805" y="6229255"/>
            <a:ext cx="517932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385808210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38267D-D61B-F75E-86C1-3337F26300DD}"/>
              </a:ext>
            </a:extLst>
          </p:cNvPr>
          <p:cNvSpPr/>
          <p:nvPr userDrawn="1"/>
        </p:nvSpPr>
        <p:spPr>
          <a:xfrm>
            <a:off x="609600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6503988" y="2053989"/>
            <a:ext cx="5040860" cy="3883261"/>
          </a:xfrm>
          <a:prstGeom prst="rect">
            <a:avLst/>
          </a:prstGeom>
        </p:spPr>
        <p:txBody>
          <a:bodyPr lIns="0" tIns="0" rIns="0" bIns="0"/>
          <a:lstStyle>
            <a:lvl1pPr marL="0" indent="0">
              <a:lnSpc>
                <a:spcPct val="100000"/>
              </a:lnSpc>
              <a:spcBef>
                <a:spcPts val="1400"/>
              </a:spcBef>
              <a:buNone/>
              <a:defRPr sz="18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endParaRPr lang="en-US"/>
          </a:p>
        </p:txBody>
      </p:sp>
      <p:sp>
        <p:nvSpPr>
          <p:cNvPr id="7" name="Text Placeholder 5">
            <a:extLst>
              <a:ext uri="{FF2B5EF4-FFF2-40B4-BE49-F238E27FC236}">
                <a16:creationId xmlns:a16="http://schemas.microsoft.com/office/drawing/2014/main" id="{D193D7AF-C152-458B-C821-B576A22C3EA5}"/>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panose="00000500000000000000" pitchFamily="2" charset="0"/>
                <a:cs typeface="Poppins" panose="00000500000000000000" pitchFamily="2" charset="0"/>
              </a:rPr>
              <a:t>‹#›</a:t>
            </a:fld>
            <a:endParaRPr lang="en-GB">
              <a:solidFill>
                <a:schemeClr val="tx1"/>
              </a:solidFill>
              <a:latin typeface="Poppins" panose="00000500000000000000" pitchFamily="2" charset="0"/>
              <a:cs typeface="Poppins" panose="00000500000000000000" pitchFamily="2" charset="0"/>
            </a:endParaRPr>
          </a:p>
        </p:txBody>
      </p:sp>
      <p:sp>
        <p:nvSpPr>
          <p:cNvPr id="9" name="Table Placeholder 8">
            <a:extLst>
              <a:ext uri="{FF2B5EF4-FFF2-40B4-BE49-F238E27FC236}">
                <a16:creationId xmlns:a16="http://schemas.microsoft.com/office/drawing/2014/main" id="{0922529C-6040-DCAB-4A00-BEF58343F003}"/>
              </a:ext>
            </a:extLst>
          </p:cNvPr>
          <p:cNvSpPr>
            <a:spLocks noGrp="1"/>
          </p:cNvSpPr>
          <p:nvPr>
            <p:ph type="tbl" sz="quarter" idx="22" hasCustomPrompt="1"/>
          </p:nvPr>
        </p:nvSpPr>
        <p:spPr>
          <a:xfrm>
            <a:off x="347663" y="855663"/>
            <a:ext cx="5240337" cy="5081587"/>
          </a:xfrm>
          <a:prstGeom prst="rect">
            <a:avLst/>
          </a:prstGeom>
        </p:spPr>
        <p:txBody>
          <a:bodyPr anchor="ctr"/>
          <a:lstStyle>
            <a:lvl1pPr marL="0" indent="0" algn="ctr">
              <a:buNone/>
              <a:defRPr sz="1200">
                <a:latin typeface="Poppins" panose="00000500000000000000" pitchFamily="2" charset="0"/>
                <a:cs typeface="Poppins" panose="00000500000000000000" pitchFamily="2" charset="0"/>
              </a:defRPr>
            </a:lvl1pPr>
          </a:lstStyle>
          <a:p>
            <a:r>
              <a:rPr lang="en-US"/>
              <a:t>Click to insert table</a:t>
            </a:r>
          </a:p>
        </p:txBody>
      </p:sp>
      <p:sp>
        <p:nvSpPr>
          <p:cNvPr id="3" name="Title 4">
            <a:extLst>
              <a:ext uri="{FF2B5EF4-FFF2-40B4-BE49-F238E27FC236}">
                <a16:creationId xmlns:a16="http://schemas.microsoft.com/office/drawing/2014/main" id="{3B5149C6-63EE-0A45-E5D3-310AF131E7C4}"/>
              </a:ext>
            </a:extLst>
          </p:cNvPr>
          <p:cNvSpPr>
            <a:spLocks noGrp="1"/>
          </p:cNvSpPr>
          <p:nvPr>
            <p:ph type="title" hasCustomPrompt="1"/>
          </p:nvPr>
        </p:nvSpPr>
        <p:spPr>
          <a:xfrm>
            <a:off x="6482073" y="856309"/>
            <a:ext cx="5040860" cy="952758"/>
          </a:xfrm>
          <a:prstGeom prst="rect">
            <a:avLst/>
          </a:prstGeom>
        </p:spPr>
        <p:txBody>
          <a:bodyPr lIns="0" tIns="0" rIns="0" bIns="0" anchor="b"/>
          <a:lstStyle>
            <a:lvl1pPr>
              <a:lnSpc>
                <a:spcPct val="100000"/>
              </a:lnSpc>
              <a:defRPr sz="2800"/>
            </a:lvl1pPr>
          </a:lstStyle>
          <a:p>
            <a:r>
              <a:rPr lang="en-US"/>
              <a:t>Slide title here goes over multiple lines if required</a:t>
            </a:r>
          </a:p>
        </p:txBody>
      </p:sp>
      <p:sp>
        <p:nvSpPr>
          <p:cNvPr id="2" name="Footer Placeholder 10">
            <a:extLst>
              <a:ext uri="{FF2B5EF4-FFF2-40B4-BE49-F238E27FC236}">
                <a16:creationId xmlns:a16="http://schemas.microsoft.com/office/drawing/2014/main" id="{40D0B0E0-4167-6A10-1CB8-CFFD4B3D3DBA}"/>
              </a:ext>
            </a:extLst>
          </p:cNvPr>
          <p:cNvSpPr>
            <a:spLocks noGrp="1"/>
          </p:cNvSpPr>
          <p:nvPr>
            <p:ph type="ftr" sz="quarter" idx="3"/>
          </p:nvPr>
        </p:nvSpPr>
        <p:spPr>
          <a:xfrm>
            <a:off x="6482073" y="6229255"/>
            <a:ext cx="5062776"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284059658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324D27-FA25-A843-7A6A-F4333DACFF5D}"/>
              </a:ext>
            </a:extLst>
          </p:cNvPr>
          <p:cNvSpPr/>
          <p:nvPr userDrawn="1"/>
        </p:nvSpPr>
        <p:spPr>
          <a:xfrm>
            <a:off x="0" y="0"/>
            <a:ext cx="12192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3" name="Rectangle 12">
            <a:extLst>
              <a:ext uri="{FF2B5EF4-FFF2-40B4-BE49-F238E27FC236}">
                <a16:creationId xmlns:a16="http://schemas.microsoft.com/office/drawing/2014/main" id="{9D0BD806-5824-DF2E-D85C-C77098172B2F}"/>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pic>
        <p:nvPicPr>
          <p:cNvPr id="15" name="Picture 14" descr="A rainbow colored lines on a black background&#10;&#10;Description automatically generated">
            <a:extLst>
              <a:ext uri="{FF2B5EF4-FFF2-40B4-BE49-F238E27FC236}">
                <a16:creationId xmlns:a16="http://schemas.microsoft.com/office/drawing/2014/main" id="{FC1E2EB0-39BB-329D-C174-57962ACE46A8}"/>
              </a:ext>
            </a:extLst>
          </p:cNvPr>
          <p:cNvPicPr>
            <a:picLocks noChangeAspect="1"/>
          </p:cNvPicPr>
          <p:nvPr userDrawn="1"/>
        </p:nvPicPr>
        <p:blipFill>
          <a:blip r:embed="rId2"/>
          <a:stretch>
            <a:fillRect/>
          </a:stretch>
        </p:blipFill>
        <p:spPr>
          <a:xfrm>
            <a:off x="0" y="0"/>
            <a:ext cx="12192000" cy="6858000"/>
          </a:xfrm>
          <a:prstGeom prst="rect">
            <a:avLst/>
          </a:prstGeom>
          <a:solidFill>
            <a:srgbClr val="FBFBFB"/>
          </a:solidFill>
        </p:spPr>
      </p:pic>
      <p:sp>
        <p:nvSpPr>
          <p:cNvPr id="6" name="Text Placeholder 5">
            <a:extLst>
              <a:ext uri="{FF2B5EF4-FFF2-40B4-BE49-F238E27FC236}">
                <a16:creationId xmlns:a16="http://schemas.microsoft.com/office/drawing/2014/main" id="{F5A28994-49B2-3EF5-8221-52CF2386DC20}"/>
              </a:ext>
            </a:extLst>
          </p:cNvPr>
          <p:cNvSpPr>
            <a:spLocks noGrp="1"/>
          </p:cNvSpPr>
          <p:nvPr userDrawn="1">
            <p:ph type="body" sz="quarter" idx="10" hasCustomPrompt="1"/>
          </p:nvPr>
        </p:nvSpPr>
        <p:spPr>
          <a:xfrm>
            <a:off x="1343025" y="1616530"/>
            <a:ext cx="5122863" cy="2610984"/>
          </a:xfrm>
          <a:prstGeom prst="rect">
            <a:avLst/>
          </a:prstGeom>
        </p:spPr>
        <p:txBody>
          <a:bodyPr lIns="0" tIns="0" rIns="0" bIns="0" anchor="b"/>
          <a:lstStyle>
            <a:lvl1pPr marL="0" indent="0">
              <a:spcBef>
                <a:spcPts val="600"/>
              </a:spcBef>
              <a:buNone/>
              <a:defRPr sz="4200" b="1" i="0">
                <a:solidFill>
                  <a:schemeClr val="tx2"/>
                </a:solidFill>
                <a:latin typeface="Poppins SemiBold" pitchFamily="2" charset="77"/>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The presentation title goes here</a:t>
            </a:r>
          </a:p>
        </p:txBody>
      </p:sp>
      <p:grpSp>
        <p:nvGrpSpPr>
          <p:cNvPr id="2" name="Group 1">
            <a:extLst>
              <a:ext uri="{FF2B5EF4-FFF2-40B4-BE49-F238E27FC236}">
                <a16:creationId xmlns:a16="http://schemas.microsoft.com/office/drawing/2014/main" id="{2AB93D4E-5ABB-926A-96C4-704DAF949EAD}"/>
              </a:ext>
            </a:extLst>
          </p:cNvPr>
          <p:cNvGrpSpPr/>
          <p:nvPr userDrawn="1"/>
        </p:nvGrpSpPr>
        <p:grpSpPr>
          <a:xfrm>
            <a:off x="532238" y="532263"/>
            <a:ext cx="1522954" cy="515204"/>
            <a:chOff x="532238" y="532263"/>
            <a:chExt cx="1522954" cy="515204"/>
          </a:xfrm>
        </p:grpSpPr>
        <p:sp>
          <p:nvSpPr>
            <p:cNvPr id="4" name="Freeform: Shape 3">
              <a:extLst>
                <a:ext uri="{FF2B5EF4-FFF2-40B4-BE49-F238E27FC236}">
                  <a16:creationId xmlns:a16="http://schemas.microsoft.com/office/drawing/2014/main" id="{8D517C21-C4A9-C71C-B814-3FF90FCC0F76}"/>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Light" panose="00000400000000000000" pitchFamily="2" charset="0"/>
              </a:endParaRPr>
            </a:p>
          </p:txBody>
        </p:sp>
        <p:sp>
          <p:nvSpPr>
            <p:cNvPr id="5" name="Freeform: Shape 4">
              <a:extLst>
                <a:ext uri="{FF2B5EF4-FFF2-40B4-BE49-F238E27FC236}">
                  <a16:creationId xmlns:a16="http://schemas.microsoft.com/office/drawing/2014/main" id="{396D3BA7-FE9E-4992-BA10-9DA227D3D64F}"/>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Light" panose="00000400000000000000" pitchFamily="2" charset="0"/>
              </a:endParaRPr>
            </a:p>
          </p:txBody>
        </p:sp>
        <p:sp>
          <p:nvSpPr>
            <p:cNvPr id="8" name="Freeform: Shape 7">
              <a:extLst>
                <a:ext uri="{FF2B5EF4-FFF2-40B4-BE49-F238E27FC236}">
                  <a16:creationId xmlns:a16="http://schemas.microsoft.com/office/drawing/2014/main" id="{354A5B0D-838A-84DA-2755-40819DFA968D}"/>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0B2D7"/>
            </a:solidFill>
            <a:ln w="9525" cap="flat">
              <a:noFill/>
              <a:prstDash val="solid"/>
              <a:miter/>
            </a:ln>
          </p:spPr>
          <p:txBody>
            <a:bodyPr rtlCol="0" anchor="ctr"/>
            <a:lstStyle/>
            <a:p>
              <a:endParaRPr lang="en-US">
                <a:latin typeface="Poppins Light" panose="00000400000000000000" pitchFamily="2" charset="0"/>
              </a:endParaRPr>
            </a:p>
          </p:txBody>
        </p:sp>
      </p:grpSp>
      <p:sp>
        <p:nvSpPr>
          <p:cNvPr id="9" name="Text Placeholder 5">
            <a:extLst>
              <a:ext uri="{FF2B5EF4-FFF2-40B4-BE49-F238E27FC236}">
                <a16:creationId xmlns:a16="http://schemas.microsoft.com/office/drawing/2014/main" id="{49F5C6D4-75BA-5850-B004-417EC98AE42F}"/>
              </a:ext>
            </a:extLst>
          </p:cNvPr>
          <p:cNvSpPr>
            <a:spLocks noGrp="1"/>
          </p:cNvSpPr>
          <p:nvPr userDrawn="1">
            <p:ph type="body" sz="quarter" idx="11" hasCustomPrompt="1"/>
          </p:nvPr>
        </p:nvSpPr>
        <p:spPr>
          <a:xfrm>
            <a:off x="1343025" y="5223518"/>
            <a:ext cx="5062912" cy="847619"/>
          </a:xfrm>
          <a:prstGeom prst="rect">
            <a:avLst/>
          </a:prstGeom>
        </p:spPr>
        <p:txBody>
          <a:bodyPr lIns="0" tIns="0" rIns="0" bIns="0" anchor="t"/>
          <a:lstStyle>
            <a:lvl1pPr marL="0" indent="0">
              <a:lnSpc>
                <a:spcPct val="100000"/>
              </a:lnSpc>
              <a:spcBef>
                <a:spcPts val="0"/>
              </a:spcBef>
              <a:buNone/>
              <a:defRPr sz="1500" b="0" i="0">
                <a:solidFill>
                  <a:schemeClr val="tx2"/>
                </a:solidFill>
                <a:latin typeface="Poppins Light" pitchFamily="2" charset="77"/>
                <a:cs typeface="Poppi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If required goes here | speaker title, date and/or additional information</a:t>
            </a:r>
          </a:p>
        </p:txBody>
      </p:sp>
      <p:sp>
        <p:nvSpPr>
          <p:cNvPr id="10" name="Text Placeholder 7">
            <a:extLst>
              <a:ext uri="{FF2B5EF4-FFF2-40B4-BE49-F238E27FC236}">
                <a16:creationId xmlns:a16="http://schemas.microsoft.com/office/drawing/2014/main" id="{E565C116-A164-FBC7-A913-45863BEBC207}"/>
              </a:ext>
            </a:extLst>
          </p:cNvPr>
          <p:cNvSpPr>
            <a:spLocks noGrp="1"/>
          </p:cNvSpPr>
          <p:nvPr userDrawn="1">
            <p:ph type="body" sz="quarter" idx="12" hasCustomPrompt="1"/>
          </p:nvPr>
        </p:nvSpPr>
        <p:spPr>
          <a:xfrm>
            <a:off x="1342652" y="4695137"/>
            <a:ext cx="5062912" cy="423152"/>
          </a:xfrm>
          <a:prstGeom prst="rect">
            <a:avLst/>
          </a:prstGeom>
        </p:spPr>
        <p:txBody>
          <a:bodyPr lIns="0" tIns="0" rIns="0" bIns="0" anchor="b"/>
          <a:lstStyle>
            <a:lvl1pPr marL="0" indent="0">
              <a:buNone/>
              <a:defRPr sz="1800">
                <a:latin typeface="Poppins SemiBold" panose="00000700000000000000" pitchFamily="2" charset="0"/>
                <a:cs typeface="Poppins SemiBold" panose="000007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Sub Heading or Speaker Name</a:t>
            </a:r>
          </a:p>
        </p:txBody>
      </p:sp>
      <p:sp>
        <p:nvSpPr>
          <p:cNvPr id="12" name="Text Placeholder 5">
            <a:extLst>
              <a:ext uri="{FF2B5EF4-FFF2-40B4-BE49-F238E27FC236}">
                <a16:creationId xmlns:a16="http://schemas.microsoft.com/office/drawing/2014/main" id="{8E66E146-0522-8568-D667-CA6893BD6C6B}"/>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75000"/>
                    <a:lumOff val="25000"/>
                  </a:schemeClr>
                </a:solidFill>
                <a:latin typeface="Poppins SemiBold" pitchFamily="2" charset="77"/>
                <a:cs typeface="Poppins SemiBold" pitchFamily="2" charset="77"/>
              </a:rPr>
              <a:t>|  Internal  |  </a:t>
            </a:r>
            <a:r>
              <a:rPr lang="en-US" sz="800" b="0" i="0">
                <a:solidFill>
                  <a:schemeClr val="tx1">
                    <a:lumMod val="75000"/>
                    <a:lumOff val="25000"/>
                  </a:schemeClr>
                </a:solidFill>
                <a:latin typeface="Poppins Light" panose="00000400000000000000" pitchFamily="2" charset="0"/>
                <a:cs typeface="Poppins Light" panose="00000400000000000000" pitchFamily="2" charset="0"/>
              </a:rPr>
              <a:t>NXP, and the NXP logo are trademarks of NXP B.V. All other product </a:t>
            </a:r>
            <a:br>
              <a:rPr lang="en-US" sz="800" b="0" i="0">
                <a:solidFill>
                  <a:schemeClr val="tx1">
                    <a:lumMod val="75000"/>
                    <a:lumOff val="25000"/>
                  </a:schemeClr>
                </a:solidFill>
                <a:latin typeface="Poppins Light" panose="00000400000000000000" pitchFamily="2" charset="0"/>
                <a:cs typeface="Poppins Light" panose="00000400000000000000" pitchFamily="2" charset="0"/>
              </a:rPr>
            </a:br>
            <a:r>
              <a:rPr lang="en-US" sz="800" b="0" i="0">
                <a:solidFill>
                  <a:schemeClr val="tx1">
                    <a:lumMod val="75000"/>
                    <a:lumOff val="25000"/>
                  </a:schemeClr>
                </a:solidFill>
                <a:latin typeface="Poppins Light" panose="00000400000000000000" pitchFamily="2" charset="0"/>
                <a:cs typeface="Poppins Light" panose="00000400000000000000" pitchFamily="2" charset="0"/>
              </a:rPr>
              <a:t>or service names are the property of their respective owners. © 2024 NXP B.V.</a:t>
            </a:r>
          </a:p>
        </p:txBody>
      </p:sp>
    </p:spTree>
    <p:extLst>
      <p:ext uri="{BB962C8B-B14F-4D97-AF65-F5344CB8AC3E}">
        <p14:creationId xmlns:p14="http://schemas.microsoft.com/office/powerpoint/2010/main" val="581715307"/>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XP + logo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084577-DDF3-0832-E5ED-5FF10B2E3F6C}"/>
              </a:ext>
            </a:extLst>
          </p:cNvPr>
          <p:cNvSpPr/>
          <p:nvPr/>
        </p:nvSpPr>
        <p:spPr>
          <a:xfrm>
            <a:off x="0" y="0"/>
            <a:ext cx="12192000"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2" name="Rectangle: Rounded Corners 11">
            <a:hlinkClick r:id="rId2"/>
            <a:extLst>
              <a:ext uri="{FF2B5EF4-FFF2-40B4-BE49-F238E27FC236}">
                <a16:creationId xmlns:a16="http://schemas.microsoft.com/office/drawing/2014/main" id="{75A8E5E3-17F6-9917-83F2-08D1544F023A}"/>
              </a:ext>
            </a:extLst>
          </p:cNvPr>
          <p:cNvSpPr/>
          <p:nvPr/>
        </p:nvSpPr>
        <p:spPr>
          <a:xfrm>
            <a:off x="1342652" y="5761384"/>
            <a:ext cx="1509927" cy="305544"/>
          </a:xfrm>
          <a:prstGeom prst="roundRect">
            <a:avLst>
              <a:gd name="adj" fmla="val 50000"/>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1">
                    <a:lumMod val="75000"/>
                    <a:lumOff val="25000"/>
                  </a:schemeClr>
                </a:solidFill>
                <a:latin typeface="Poppins SemiBold" panose="00000700000000000000" pitchFamily="2" charset="0"/>
                <a:cs typeface="Poppins SemiBold" panose="00000700000000000000" pitchFamily="2" charset="0"/>
              </a:rPr>
              <a:t>nxp.com</a:t>
            </a:r>
          </a:p>
        </p:txBody>
      </p:sp>
      <p:sp>
        <p:nvSpPr>
          <p:cNvPr id="3" name="Text Placeholder 5">
            <a:extLst>
              <a:ext uri="{FF2B5EF4-FFF2-40B4-BE49-F238E27FC236}">
                <a16:creationId xmlns:a16="http://schemas.microsoft.com/office/drawing/2014/main" id="{CC26F959-7025-876F-2A7E-2AB97F839FF3}"/>
              </a:ext>
            </a:extLst>
          </p:cNvPr>
          <p:cNvSpPr txBox="1">
            <a:spLocks/>
          </p:cNvSpPr>
          <p:nvPr/>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75000"/>
                    <a:lumOff val="25000"/>
                  </a:schemeClr>
                </a:solidFill>
                <a:latin typeface="Poppins SemiBold" pitchFamily="2" charset="77"/>
                <a:cs typeface="Poppins SemiBold" pitchFamily="2" charset="77"/>
              </a:rPr>
              <a:t>|  Internal  |  </a:t>
            </a:r>
            <a:r>
              <a:rPr lang="en-US" sz="800" b="0" i="0">
                <a:solidFill>
                  <a:schemeClr val="tx1">
                    <a:lumMod val="75000"/>
                    <a:lumOff val="25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75000"/>
                    <a:lumOff val="25000"/>
                  </a:schemeClr>
                </a:solidFill>
                <a:latin typeface="Poppins" panose="00000500000000000000" pitchFamily="2" charset="0"/>
                <a:cs typeface="Poppins" panose="00000500000000000000" pitchFamily="2" charset="0"/>
              </a:rPr>
            </a:br>
            <a:r>
              <a:rPr lang="en-US" sz="800" b="0" i="0">
                <a:solidFill>
                  <a:schemeClr val="tx1">
                    <a:lumMod val="75000"/>
                    <a:lumOff val="25000"/>
                  </a:schemeClr>
                </a:solidFill>
                <a:latin typeface="Poppins" panose="00000500000000000000" pitchFamily="2" charset="0"/>
                <a:cs typeface="Poppins" panose="00000500000000000000" pitchFamily="2" charset="0"/>
              </a:rPr>
              <a:t>or service names are the property of their respective owners. © 2024 NXP B.V.</a:t>
            </a:r>
          </a:p>
        </p:txBody>
      </p:sp>
      <p:pic>
        <p:nvPicPr>
          <p:cNvPr id="13" name="Picture 12">
            <a:extLst>
              <a:ext uri="{FF2B5EF4-FFF2-40B4-BE49-F238E27FC236}">
                <a16:creationId xmlns:a16="http://schemas.microsoft.com/office/drawing/2014/main" id="{56DAC96A-0843-10D1-2813-982D4B1203F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63340" y="0"/>
            <a:ext cx="8328660" cy="6858000"/>
          </a:xfrm>
          <a:prstGeom prst="rect">
            <a:avLst/>
          </a:prstGeom>
        </p:spPr>
      </p:pic>
      <p:grpSp>
        <p:nvGrpSpPr>
          <p:cNvPr id="6" name="Group 5">
            <a:extLst>
              <a:ext uri="{FF2B5EF4-FFF2-40B4-BE49-F238E27FC236}">
                <a16:creationId xmlns:a16="http://schemas.microsoft.com/office/drawing/2014/main" id="{E5FAFE7F-AEF0-56AE-7B4A-483342818015}"/>
              </a:ext>
            </a:extLst>
          </p:cNvPr>
          <p:cNvGrpSpPr/>
          <p:nvPr/>
        </p:nvGrpSpPr>
        <p:grpSpPr>
          <a:xfrm>
            <a:off x="1329004" y="2629430"/>
            <a:ext cx="2894619" cy="979228"/>
            <a:chOff x="532238" y="532263"/>
            <a:chExt cx="1522954" cy="515204"/>
          </a:xfrm>
        </p:grpSpPr>
        <p:sp>
          <p:nvSpPr>
            <p:cNvPr id="7" name="Freeform: Shape 6">
              <a:extLst>
                <a:ext uri="{FF2B5EF4-FFF2-40B4-BE49-F238E27FC236}">
                  <a16:creationId xmlns:a16="http://schemas.microsoft.com/office/drawing/2014/main" id="{AD955D61-89AD-68BF-11BE-DC3C64CA2E04}"/>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9" name="Freeform: Shape 8">
              <a:extLst>
                <a:ext uri="{FF2B5EF4-FFF2-40B4-BE49-F238E27FC236}">
                  <a16:creationId xmlns:a16="http://schemas.microsoft.com/office/drawing/2014/main" id="{D3D381AC-9A91-27C3-372C-83904DA3EC10}"/>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11" name="Freeform: Shape 10">
              <a:extLst>
                <a:ext uri="{FF2B5EF4-FFF2-40B4-BE49-F238E27FC236}">
                  <a16:creationId xmlns:a16="http://schemas.microsoft.com/office/drawing/2014/main" id="{C86545B6-1A77-CD99-D604-0CBE2C8A50BC}"/>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Tree>
    <p:extLst>
      <p:ext uri="{BB962C8B-B14F-4D97-AF65-F5344CB8AC3E}">
        <p14:creationId xmlns:p14="http://schemas.microsoft.com/office/powerpoint/2010/main" val="402960028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Overview v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D7682D-4DE4-4B99-3A29-AED2B60445F6}"/>
              </a:ext>
            </a:extLst>
          </p:cNvPr>
          <p:cNvSpPr/>
          <p:nvPr userDrawn="1"/>
        </p:nvSpPr>
        <p:spPr>
          <a:xfrm>
            <a:off x="609600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F865E3DC-8E4D-AB63-6266-FFF57696DAE1}"/>
              </a:ext>
            </a:extLst>
          </p:cNvPr>
          <p:cNvSpPr>
            <a:spLocks noGrp="1"/>
          </p:cNvSpPr>
          <p:nvPr>
            <p:ph type="body" sz="quarter" idx="16" hasCustomPrompt="1"/>
          </p:nvPr>
        </p:nvSpPr>
        <p:spPr>
          <a:xfrm>
            <a:off x="386678" y="1621808"/>
            <a:ext cx="5045786" cy="1441432"/>
          </a:xfrm>
          <a:prstGeom prst="rect">
            <a:avLst/>
          </a:prstGeom>
        </p:spPr>
        <p:txBody>
          <a:bodyPr lIns="0" tIns="0" rIns="0" bIns="0" anchor="b"/>
          <a:lstStyle>
            <a:lvl1pPr marL="0" indent="0">
              <a:lnSpc>
                <a:spcPct val="100000"/>
              </a:lnSpc>
              <a:spcBef>
                <a:spcPts val="0"/>
              </a:spcBef>
              <a:buNone/>
              <a:defRPr sz="28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Overview</a:t>
            </a:r>
          </a:p>
        </p:txBody>
      </p:sp>
      <p:sp>
        <p:nvSpPr>
          <p:cNvPr id="4" name="Text Placeholder 14">
            <a:extLst>
              <a:ext uri="{FF2B5EF4-FFF2-40B4-BE49-F238E27FC236}">
                <a16:creationId xmlns:a16="http://schemas.microsoft.com/office/drawing/2014/main" id="{0D70F547-8B83-B174-3270-794B37206E09}"/>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02BFD391-315F-7AC1-72E9-50EF2689B00A}"/>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Light" panose="00000400000000000000" pitchFamily="2" charset="0"/>
                <a:cs typeface="Poppins Light" panose="000004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2" name="Text Placeholder 5">
            <a:extLst>
              <a:ext uri="{FF2B5EF4-FFF2-40B4-BE49-F238E27FC236}">
                <a16:creationId xmlns:a16="http://schemas.microsoft.com/office/drawing/2014/main" id="{C6218B57-AD97-875E-74F8-922F32AFF782}"/>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400">
                <a:latin typeface="Poppins" panose="00000500000000000000" pitchFamily="2" charset="0"/>
                <a:cs typeface="Poppins" panose="00000500000000000000" pitchFamily="2" charset="0"/>
              </a:defRPr>
            </a:lvl1pPr>
          </a:lstStyle>
          <a:p>
            <a:pPr lvl="0"/>
            <a:r>
              <a:rPr lang="en-US"/>
              <a:t>Line item one</a:t>
            </a:r>
          </a:p>
          <a:p>
            <a:pPr lvl="0"/>
            <a:r>
              <a:rPr lang="en-US"/>
              <a:t>Line item two</a:t>
            </a:r>
          </a:p>
          <a:p>
            <a:pPr lvl="0"/>
            <a:r>
              <a:rPr lang="en-US"/>
              <a:t>Line item three</a:t>
            </a:r>
          </a:p>
          <a:p>
            <a:pPr lvl="0"/>
            <a:r>
              <a:rPr lang="en-US"/>
              <a:t>Line item four</a:t>
            </a:r>
          </a:p>
          <a:p>
            <a:pPr lvl="0"/>
            <a:r>
              <a:rPr lang="en-US"/>
              <a:t>Line item five</a:t>
            </a:r>
          </a:p>
          <a:p>
            <a:pPr lvl="0"/>
            <a:r>
              <a:rPr lang="en-US"/>
              <a:t>Line item six</a:t>
            </a:r>
          </a:p>
        </p:txBody>
      </p:sp>
      <p:pic>
        <p:nvPicPr>
          <p:cNvPr id="3" name="Picture 2" descr="A room with tables and chairs&#10;&#10;Description automatically generated">
            <a:extLst>
              <a:ext uri="{FF2B5EF4-FFF2-40B4-BE49-F238E27FC236}">
                <a16:creationId xmlns:a16="http://schemas.microsoft.com/office/drawing/2014/main" id="{838A647B-D68B-6E5C-876A-95B4DD57C9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648" t="10128" r="30566" b="13914"/>
          <a:stretch/>
        </p:blipFill>
        <p:spPr>
          <a:xfrm>
            <a:off x="6109536" y="0"/>
            <a:ext cx="6082464" cy="6858000"/>
          </a:xfrm>
          <a:prstGeom prst="rect">
            <a:avLst/>
          </a:prstGeom>
        </p:spPr>
      </p:pic>
    </p:spTree>
    <p:extLst>
      <p:ext uri="{BB962C8B-B14F-4D97-AF65-F5344CB8AC3E}">
        <p14:creationId xmlns:p14="http://schemas.microsoft.com/office/powerpoint/2010/main" val="393743200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guide id="5" orient="horz" pos="1865">
          <p15:clr>
            <a:srgbClr val="FBAE40"/>
          </p15:clr>
        </p15:guide>
        <p15:guide id="6" orient="horz" pos="159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D70A444D-7BFA-A099-2A6F-8D6DB19DAE3C}"/>
              </a:ext>
            </a:extLst>
          </p:cNvPr>
          <p:cNvSpPr>
            <a:spLocks noGrp="1"/>
          </p:cNvSpPr>
          <p:nvPr>
            <p:ph type="body" sz="quarter" idx="12" hasCustomPrompt="1"/>
          </p:nvPr>
        </p:nvSpPr>
        <p:spPr>
          <a:xfrm>
            <a:off x="379412" y="376518"/>
            <a:ext cx="11432485" cy="677732"/>
          </a:xfrm>
          <a:prstGeom prst="rect">
            <a:avLst/>
          </a:prstGeom>
        </p:spPr>
        <p:txBody>
          <a:bodyPr lIns="0" tIns="0" rIns="0" bIns="0" anchor="t"/>
          <a:lstStyle>
            <a:lvl1pPr marL="0" indent="0">
              <a:lnSpc>
                <a:spcPct val="100000"/>
              </a:lnSpc>
              <a:spcBef>
                <a:spcPts val="0"/>
              </a:spcBef>
              <a:buNone/>
              <a:defRPr sz="22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Title of slide goes here</a:t>
            </a:r>
          </a:p>
        </p:txBody>
      </p:sp>
      <p:sp>
        <p:nvSpPr>
          <p:cNvPr id="11" name="Text Placeholder 10">
            <a:extLst>
              <a:ext uri="{FF2B5EF4-FFF2-40B4-BE49-F238E27FC236}">
                <a16:creationId xmlns:a16="http://schemas.microsoft.com/office/drawing/2014/main" id="{6C8C5959-5865-DB24-5DF2-A323BD521A2B}"/>
              </a:ext>
            </a:extLst>
          </p:cNvPr>
          <p:cNvSpPr>
            <a:spLocks noGrp="1"/>
          </p:cNvSpPr>
          <p:nvPr>
            <p:ph type="body" sz="quarter" idx="13" hasCustomPrompt="1"/>
          </p:nvPr>
        </p:nvSpPr>
        <p:spPr>
          <a:xfrm>
            <a:off x="2206358" y="6222906"/>
            <a:ext cx="9606229" cy="371475"/>
          </a:xfrm>
          <a:prstGeom prst="rect">
            <a:avLst/>
          </a:prstGeom>
        </p:spPr>
        <p:txBody>
          <a:bodyPr lIns="0" tIns="0" rIns="0" bIns="0" anchor="b"/>
          <a:lstStyle>
            <a:lvl1pPr marL="0" indent="0">
              <a:spcBef>
                <a:spcPts val="0"/>
              </a:spcBef>
              <a:buNone/>
              <a:defRPr sz="80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sz="800">
                <a:latin typeface="Poppins" panose="00000500000000000000" pitchFamily="2" charset="0"/>
                <a:cs typeface="Poppins" panose="00000500000000000000" pitchFamily="2" charset="0"/>
              </a:rPr>
              <a:t>Notes and sources section</a:t>
            </a:r>
            <a:endParaRPr lang="en-US"/>
          </a:p>
        </p:txBody>
      </p:sp>
    </p:spTree>
    <p:extLst>
      <p:ext uri="{BB962C8B-B14F-4D97-AF65-F5344CB8AC3E}">
        <p14:creationId xmlns:p14="http://schemas.microsoft.com/office/powerpoint/2010/main" val="62636671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ection Divider - Burst">
    <p:spTree>
      <p:nvGrpSpPr>
        <p:cNvPr id="1" name=""/>
        <p:cNvGrpSpPr/>
        <p:nvPr/>
      </p:nvGrpSpPr>
      <p:grpSpPr>
        <a:xfrm>
          <a:off x="0" y="0"/>
          <a:ext cx="0" cy="0"/>
          <a:chOff x="0" y="0"/>
          <a:chExt cx="0" cy="0"/>
        </a:xfrm>
      </p:grpSpPr>
      <p:pic>
        <p:nvPicPr>
          <p:cNvPr id="5" name="Picture 4" descr="A rainbow colored light beam&#10;&#10;Description automatically generated with medium confidence">
            <a:extLst>
              <a:ext uri="{FF2B5EF4-FFF2-40B4-BE49-F238E27FC236}">
                <a16:creationId xmlns:a16="http://schemas.microsoft.com/office/drawing/2014/main" id="{E168FC98-12DF-000E-B784-F1F1B6B80A2A}"/>
              </a:ext>
            </a:extLst>
          </p:cNvPr>
          <p:cNvPicPr>
            <a:picLocks noChangeAspect="1"/>
          </p:cNvPicPr>
          <p:nvPr userDrawn="1"/>
        </p:nvPicPr>
        <p:blipFill>
          <a:blip r:embed="rId2"/>
          <a:stretch>
            <a:fillRect/>
          </a:stretch>
        </p:blipFill>
        <p:spPr>
          <a:xfrm>
            <a:off x="0" y="0"/>
            <a:ext cx="12192000" cy="6858000"/>
          </a:xfrm>
          <a:prstGeom prst="rect">
            <a:avLst/>
          </a:prstGeom>
          <a:solidFill>
            <a:srgbClr val="FBFBFB"/>
          </a:solidFill>
        </p:spPr>
      </p:pic>
      <p:sp>
        <p:nvSpPr>
          <p:cNvPr id="12" name="Text Placeholder 5">
            <a:extLst>
              <a:ext uri="{FF2B5EF4-FFF2-40B4-BE49-F238E27FC236}">
                <a16:creationId xmlns:a16="http://schemas.microsoft.com/office/drawing/2014/main" id="{88A0FE64-9AD2-D77C-B9D9-6126BA36B3BB}"/>
              </a:ext>
            </a:extLst>
          </p:cNvPr>
          <p:cNvSpPr>
            <a:spLocks noGrp="1"/>
          </p:cNvSpPr>
          <p:nvPr>
            <p:ph type="body" sz="quarter" idx="11" hasCustomPrompt="1"/>
          </p:nvPr>
        </p:nvSpPr>
        <p:spPr>
          <a:xfrm>
            <a:off x="407988" y="4504637"/>
            <a:ext cx="4230687" cy="847619"/>
          </a:xfrm>
          <a:prstGeom prst="rect">
            <a:avLst/>
          </a:prstGeom>
        </p:spPr>
        <p:txBody>
          <a:bodyPr lIns="0" tIns="0" rIns="0" bIns="0" anchor="t"/>
          <a:lstStyle>
            <a:lvl1pPr marL="0" indent="0">
              <a:lnSpc>
                <a:spcPts val="1680"/>
              </a:lnSpc>
              <a:spcBef>
                <a:spcPts val="0"/>
              </a:spcBef>
              <a:buNone/>
              <a:defRPr sz="1800" b="0" i="0">
                <a:solidFill>
                  <a:schemeClr val="tx2"/>
                </a:solidFill>
                <a:latin typeface="Poppins Light" pitchFamily="2" charset="77"/>
                <a:cs typeface="Poppi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
        <p:nvSpPr>
          <p:cNvPr id="15" name="Text Placeholder 14">
            <a:extLst>
              <a:ext uri="{FF2B5EF4-FFF2-40B4-BE49-F238E27FC236}">
                <a16:creationId xmlns:a16="http://schemas.microsoft.com/office/drawing/2014/main" id="{030A6B16-B078-60E1-8C79-032E55E2AAB7}"/>
              </a:ext>
            </a:extLst>
          </p:cNvPr>
          <p:cNvSpPr>
            <a:spLocks noGrp="1"/>
          </p:cNvSpPr>
          <p:nvPr>
            <p:ph type="body" sz="quarter" idx="12" hasCustomPrompt="1"/>
          </p:nvPr>
        </p:nvSpPr>
        <p:spPr>
          <a:xfrm>
            <a:off x="379412" y="1828800"/>
            <a:ext cx="4230687" cy="2374900"/>
          </a:xfrm>
          <a:prstGeom prst="rect">
            <a:avLst/>
          </a:prstGeom>
        </p:spPr>
        <p:txBody>
          <a:bodyPr lIns="0" tIns="0" rIns="0" bIns="0" anchor="b"/>
          <a:lstStyle>
            <a:lvl1pPr marL="0" indent="0">
              <a:lnSpc>
                <a:spcPct val="100000"/>
              </a:lnSpc>
              <a:buNone/>
              <a:defRPr sz="36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Section divider header goes here</a:t>
            </a:r>
          </a:p>
        </p:txBody>
      </p:sp>
      <p:sp>
        <p:nvSpPr>
          <p:cNvPr id="16" name="Text Placeholder 14">
            <a:extLst>
              <a:ext uri="{FF2B5EF4-FFF2-40B4-BE49-F238E27FC236}">
                <a16:creationId xmlns:a16="http://schemas.microsoft.com/office/drawing/2014/main" id="{1B927F5D-4721-0803-59FF-213A55372D5D}"/>
              </a:ext>
            </a:extLst>
          </p:cNvPr>
          <p:cNvSpPr>
            <a:spLocks noGrp="1"/>
          </p:cNvSpPr>
          <p:nvPr>
            <p:ph type="body" sz="quarter" idx="13" hasCustomPrompt="1"/>
          </p:nvPr>
        </p:nvSpPr>
        <p:spPr>
          <a:xfrm>
            <a:off x="407988" y="486750"/>
            <a:ext cx="752219" cy="483826"/>
          </a:xfrm>
          <a:prstGeom prst="rect">
            <a:avLst/>
          </a:prstGeom>
        </p:spPr>
        <p:txBody>
          <a:bodyPr lIns="0" tIns="0" rIns="0" bIns="0" anchor="b"/>
          <a:lstStyle>
            <a:lvl1pPr marL="0" indent="0">
              <a:lnSpc>
                <a:spcPct val="100000"/>
              </a:lnSpc>
              <a:buNone/>
              <a:defRPr sz="24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00</a:t>
            </a:r>
          </a:p>
        </p:txBody>
      </p:sp>
    </p:spTree>
    <p:extLst>
      <p:ext uri="{BB962C8B-B14F-4D97-AF65-F5344CB8AC3E}">
        <p14:creationId xmlns:p14="http://schemas.microsoft.com/office/powerpoint/2010/main" val="111186408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49372B4-79FF-1568-B3D6-7FCAAA20B7B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16624" y="0"/>
            <a:ext cx="5675376" cy="6858000"/>
          </a:xfrm>
          <a:prstGeom prst="rect">
            <a:avLst/>
          </a:prstGeom>
        </p:spPr>
      </p:pic>
      <p:sp>
        <p:nvSpPr>
          <p:cNvPr id="10" name="Text Placeholder 5">
            <a:extLst>
              <a:ext uri="{FF2B5EF4-FFF2-40B4-BE49-F238E27FC236}">
                <a16:creationId xmlns:a16="http://schemas.microsoft.com/office/drawing/2014/main" id="{B61CC271-180C-648D-087D-DEC613F81762}"/>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50000"/>
                  </a:schemeClr>
                </a:solidFill>
                <a:latin typeface="Poppins SemiBold" pitchFamily="2" charset="77"/>
                <a:cs typeface="Poppins SemiBold" pitchFamily="2" charset="77"/>
              </a:rPr>
              <a:t>|  Internal  |  </a:t>
            </a:r>
            <a:r>
              <a:rPr lang="en-US" sz="800" b="0" i="0">
                <a:solidFill>
                  <a:schemeClr val="tx1">
                    <a:lumMod val="50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50000"/>
                  </a:schemeClr>
                </a:solidFill>
                <a:latin typeface="Poppins" panose="00000500000000000000" pitchFamily="2" charset="0"/>
                <a:cs typeface="Poppins" panose="00000500000000000000" pitchFamily="2" charset="0"/>
              </a:rPr>
            </a:br>
            <a:r>
              <a:rPr lang="en-US" sz="800" b="0" i="0">
                <a:solidFill>
                  <a:schemeClr val="tx1">
                    <a:lumMod val="50000"/>
                  </a:schemeClr>
                </a:solidFill>
                <a:latin typeface="Poppins" panose="00000500000000000000" pitchFamily="2" charset="0"/>
                <a:cs typeface="Poppins" panose="00000500000000000000" pitchFamily="2" charset="0"/>
              </a:rPr>
              <a:t>or service names are the property of their respective owners. © 2024 NXP B.V.</a:t>
            </a:r>
          </a:p>
        </p:txBody>
      </p:sp>
      <p:sp>
        <p:nvSpPr>
          <p:cNvPr id="19" name="Title 17">
            <a:extLst>
              <a:ext uri="{FF2B5EF4-FFF2-40B4-BE49-F238E27FC236}">
                <a16:creationId xmlns:a16="http://schemas.microsoft.com/office/drawing/2014/main" id="{7604B72C-3E22-5D39-D192-EC4666871B0F}"/>
              </a:ext>
            </a:extLst>
          </p:cNvPr>
          <p:cNvSpPr>
            <a:spLocks noGrp="1"/>
          </p:cNvSpPr>
          <p:nvPr>
            <p:ph type="title" hasCustomPrompt="1"/>
          </p:nvPr>
        </p:nvSpPr>
        <p:spPr>
          <a:xfrm>
            <a:off x="1343025" y="1616532"/>
            <a:ext cx="5062539" cy="2610984"/>
          </a:xfrm>
          <a:prstGeom prst="rect">
            <a:avLst/>
          </a:prstGeom>
        </p:spPr>
        <p:txBody>
          <a:bodyPr lIns="0" tIns="0" rIns="0" bIns="0" anchor="b"/>
          <a:lstStyle>
            <a:lvl1pPr>
              <a:defRPr lang="en-US" sz="4200" dirty="0">
                <a:latin typeface="Poppins SemiBold" panose="00000700000000000000" pitchFamily="2" charset="0"/>
                <a:ea typeface="+mn-ea"/>
                <a:cs typeface="Poppins SemiBold" panose="00000700000000000000" pitchFamily="2" charset="0"/>
              </a:defRPr>
            </a:lvl1pPr>
          </a:lstStyle>
          <a:p>
            <a:pPr marL="0" lvl="0" indent="0">
              <a:lnSpc>
                <a:spcPct val="100000"/>
              </a:lnSpc>
              <a:spcBef>
                <a:spcPts val="1000"/>
              </a:spcBef>
              <a:buFontTx/>
            </a:pPr>
            <a:r>
              <a:rPr lang="en-US"/>
              <a:t>The Presentation Title Goes Here</a:t>
            </a:r>
          </a:p>
        </p:txBody>
      </p:sp>
      <p:sp>
        <p:nvSpPr>
          <p:cNvPr id="22" name="Text Placeholder 20">
            <a:extLst>
              <a:ext uri="{FF2B5EF4-FFF2-40B4-BE49-F238E27FC236}">
                <a16:creationId xmlns:a16="http://schemas.microsoft.com/office/drawing/2014/main" id="{83503EB8-22AC-2652-541F-328652BFB8EE}"/>
              </a:ext>
            </a:extLst>
          </p:cNvPr>
          <p:cNvSpPr>
            <a:spLocks noGrp="1"/>
          </p:cNvSpPr>
          <p:nvPr>
            <p:ph type="body" sz="quarter" idx="13" hasCustomPrompt="1"/>
          </p:nvPr>
        </p:nvSpPr>
        <p:spPr>
          <a:xfrm>
            <a:off x="1342652" y="4695137"/>
            <a:ext cx="5062539" cy="423152"/>
          </a:xfrm>
          <a:prstGeom prst="rect">
            <a:avLst/>
          </a:prstGeom>
        </p:spPr>
        <p:txBody>
          <a:bodyPr lIns="0" tIns="0" rIns="0" bIns="0" anchor="b"/>
          <a:lstStyle>
            <a:lvl1pPr marL="0" indent="0">
              <a:lnSpc>
                <a:spcPct val="100000"/>
              </a:lnSpc>
              <a:buFontTx/>
              <a:buNone/>
              <a:defRPr sz="180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Subheading or speaker name</a:t>
            </a:r>
          </a:p>
        </p:txBody>
      </p:sp>
      <p:sp>
        <p:nvSpPr>
          <p:cNvPr id="24" name="Text Placeholder 20">
            <a:extLst>
              <a:ext uri="{FF2B5EF4-FFF2-40B4-BE49-F238E27FC236}">
                <a16:creationId xmlns:a16="http://schemas.microsoft.com/office/drawing/2014/main" id="{D8507CC8-D535-4BC6-E58E-11FA855D0C8A}"/>
              </a:ext>
            </a:extLst>
          </p:cNvPr>
          <p:cNvSpPr>
            <a:spLocks noGrp="1"/>
          </p:cNvSpPr>
          <p:nvPr>
            <p:ph type="body" sz="quarter" idx="14" hasCustomPrompt="1"/>
          </p:nvPr>
        </p:nvSpPr>
        <p:spPr>
          <a:xfrm>
            <a:off x="1342652" y="5223518"/>
            <a:ext cx="5062539" cy="847618"/>
          </a:xfrm>
          <a:prstGeom prst="rect">
            <a:avLst/>
          </a:prstGeom>
        </p:spPr>
        <p:txBody>
          <a:bodyPr lIns="0" tIns="0" rIns="0" bIns="0" anchor="t"/>
          <a:lstStyle>
            <a:lvl1pPr marL="0" indent="0">
              <a:lnSpc>
                <a:spcPct val="100000"/>
              </a:lnSpc>
              <a:buFontTx/>
              <a:buNone/>
              <a:defRPr sz="150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If required goes here | speaker title, date and/or additional information</a:t>
            </a:r>
          </a:p>
        </p:txBody>
      </p:sp>
      <p:grpSp>
        <p:nvGrpSpPr>
          <p:cNvPr id="4" name="Group 3">
            <a:extLst>
              <a:ext uri="{FF2B5EF4-FFF2-40B4-BE49-F238E27FC236}">
                <a16:creationId xmlns:a16="http://schemas.microsoft.com/office/drawing/2014/main" id="{1BEB20A5-EF9D-B4CD-8327-7B9564DB7690}"/>
              </a:ext>
            </a:extLst>
          </p:cNvPr>
          <p:cNvGrpSpPr/>
          <p:nvPr userDrawn="1"/>
        </p:nvGrpSpPr>
        <p:grpSpPr>
          <a:xfrm>
            <a:off x="532238" y="532263"/>
            <a:ext cx="1522954" cy="515204"/>
            <a:chOff x="532238" y="532263"/>
            <a:chExt cx="1522954" cy="515204"/>
          </a:xfrm>
        </p:grpSpPr>
        <p:sp>
          <p:nvSpPr>
            <p:cNvPr id="6" name="Freeform: Shape 5">
              <a:extLst>
                <a:ext uri="{FF2B5EF4-FFF2-40B4-BE49-F238E27FC236}">
                  <a16:creationId xmlns:a16="http://schemas.microsoft.com/office/drawing/2014/main" id="{4B8B0E0D-A07D-CED0-324D-F6B0BD7878E5}"/>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7" name="Freeform: Shape 6">
              <a:extLst>
                <a:ext uri="{FF2B5EF4-FFF2-40B4-BE49-F238E27FC236}">
                  <a16:creationId xmlns:a16="http://schemas.microsoft.com/office/drawing/2014/main" id="{E4B9C520-802F-607D-CD32-293B8F5FF939}"/>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9" name="Freeform: Shape 8">
              <a:extLst>
                <a:ext uri="{FF2B5EF4-FFF2-40B4-BE49-F238E27FC236}">
                  <a16:creationId xmlns:a16="http://schemas.microsoft.com/office/drawing/2014/main" id="{0CCDBBF9-3E97-0881-79C2-B541C6F19CD2}"/>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Tree>
    <p:extLst>
      <p:ext uri="{BB962C8B-B14F-4D97-AF65-F5344CB8AC3E}">
        <p14:creationId xmlns:p14="http://schemas.microsoft.com/office/powerpoint/2010/main" val="4077299647"/>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et in touch">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0E20C2A2-7AA6-B5F7-298D-A81D64A664DD}"/>
              </a:ext>
            </a:extLst>
          </p:cNvPr>
          <p:cNvSpPr/>
          <p:nvPr userDrawn="1"/>
        </p:nvSpPr>
        <p:spPr>
          <a:xfrm>
            <a:off x="1342652" y="5351951"/>
            <a:ext cx="1509927" cy="305544"/>
          </a:xfrm>
          <a:prstGeom prst="roundRect">
            <a:avLst>
              <a:gd name="adj" fmla="val 50000"/>
            </a:avLst>
          </a:prstGeom>
          <a:solidFill>
            <a:schemeClr val="bg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1"/>
                </a:solidFill>
                <a:latin typeface="Poppins SemiBold" panose="00000700000000000000" pitchFamily="2" charset="0"/>
                <a:cs typeface="Poppins SemiBold" panose="00000700000000000000" pitchFamily="2" charset="0"/>
              </a:rPr>
              <a:t>nxp.com</a:t>
            </a:r>
          </a:p>
        </p:txBody>
      </p:sp>
      <p:pic>
        <p:nvPicPr>
          <p:cNvPr id="9" name="Picture 8">
            <a:extLst>
              <a:ext uri="{FF2B5EF4-FFF2-40B4-BE49-F238E27FC236}">
                <a16:creationId xmlns:a16="http://schemas.microsoft.com/office/drawing/2014/main" id="{C7945055-7586-B6AD-BFB3-A2A251B30B1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16624" y="0"/>
            <a:ext cx="5675376" cy="6858000"/>
          </a:xfrm>
          <a:prstGeom prst="rect">
            <a:avLst/>
          </a:prstGeom>
        </p:spPr>
      </p:pic>
      <p:sp>
        <p:nvSpPr>
          <p:cNvPr id="14" name="Text Placeholder 20">
            <a:extLst>
              <a:ext uri="{FF2B5EF4-FFF2-40B4-BE49-F238E27FC236}">
                <a16:creationId xmlns:a16="http://schemas.microsoft.com/office/drawing/2014/main" id="{FE5A13CC-41AD-B8D9-9E1B-73CEF87EF736}"/>
              </a:ext>
            </a:extLst>
          </p:cNvPr>
          <p:cNvSpPr>
            <a:spLocks noGrp="1"/>
          </p:cNvSpPr>
          <p:nvPr>
            <p:ph type="body" sz="quarter" idx="13" hasCustomPrompt="1"/>
          </p:nvPr>
        </p:nvSpPr>
        <p:spPr>
          <a:xfrm>
            <a:off x="1342650" y="4184148"/>
            <a:ext cx="5122488" cy="423152"/>
          </a:xfrm>
          <a:prstGeom prst="rect">
            <a:avLst/>
          </a:prstGeom>
        </p:spPr>
        <p:txBody>
          <a:bodyPr lIns="0" tIns="0" rIns="0" bIns="0" anchor="b"/>
          <a:lstStyle>
            <a:lvl1pPr marL="0" indent="0">
              <a:lnSpc>
                <a:spcPct val="100000"/>
              </a:lnSpc>
              <a:buFontTx/>
              <a:buNone/>
              <a:defRPr sz="150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First name, Last name</a:t>
            </a:r>
          </a:p>
        </p:txBody>
      </p:sp>
      <p:sp>
        <p:nvSpPr>
          <p:cNvPr id="16" name="Text Placeholder 20">
            <a:extLst>
              <a:ext uri="{FF2B5EF4-FFF2-40B4-BE49-F238E27FC236}">
                <a16:creationId xmlns:a16="http://schemas.microsoft.com/office/drawing/2014/main" id="{3128669A-EC9C-6B64-81BD-C3297B926353}"/>
              </a:ext>
            </a:extLst>
          </p:cNvPr>
          <p:cNvSpPr>
            <a:spLocks noGrp="1"/>
          </p:cNvSpPr>
          <p:nvPr>
            <p:ph type="body" sz="quarter" idx="14" hasCustomPrompt="1"/>
          </p:nvPr>
        </p:nvSpPr>
        <p:spPr>
          <a:xfrm>
            <a:off x="1342652" y="4685635"/>
            <a:ext cx="5122486" cy="531824"/>
          </a:xfrm>
          <a:prstGeom prst="rect">
            <a:avLst/>
          </a:prstGeom>
        </p:spPr>
        <p:txBody>
          <a:bodyPr lIns="0" tIns="0" rIns="0" bIns="0" anchor="t"/>
          <a:lstStyle>
            <a:lvl1pPr marL="0" indent="0">
              <a:lnSpc>
                <a:spcPct val="100000"/>
              </a:lnSpc>
              <a:spcBef>
                <a:spcPts val="300"/>
              </a:spcBef>
              <a:buFontTx/>
              <a:buNone/>
              <a:defRPr sz="150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email@nxp.com</a:t>
            </a:r>
          </a:p>
          <a:p>
            <a:pPr lvl="0"/>
            <a:r>
              <a:rPr lang="en-US"/>
              <a:t>+00 000 000</a:t>
            </a:r>
          </a:p>
          <a:p>
            <a:pPr lvl="0"/>
            <a:endParaRPr lang="en-US"/>
          </a:p>
        </p:txBody>
      </p:sp>
      <p:sp>
        <p:nvSpPr>
          <p:cNvPr id="20" name="Text Placeholder 5">
            <a:extLst>
              <a:ext uri="{FF2B5EF4-FFF2-40B4-BE49-F238E27FC236}">
                <a16:creationId xmlns:a16="http://schemas.microsoft.com/office/drawing/2014/main" id="{04C421D2-45C3-344D-F5A9-B20EDBE60D16}"/>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50000"/>
                  </a:schemeClr>
                </a:solidFill>
                <a:latin typeface="Poppins SemiBold" pitchFamily="2" charset="77"/>
                <a:cs typeface="Poppins SemiBold" pitchFamily="2" charset="77"/>
              </a:rPr>
              <a:t>|  Internal  |  </a:t>
            </a:r>
            <a:r>
              <a:rPr lang="en-US" sz="800" b="0" i="0">
                <a:solidFill>
                  <a:schemeClr val="tx1">
                    <a:lumMod val="50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50000"/>
                  </a:schemeClr>
                </a:solidFill>
                <a:latin typeface="Poppins" panose="00000500000000000000" pitchFamily="2" charset="0"/>
                <a:cs typeface="Poppins" panose="00000500000000000000" pitchFamily="2" charset="0"/>
              </a:rPr>
            </a:br>
            <a:r>
              <a:rPr lang="en-US" sz="800" b="0" i="0">
                <a:solidFill>
                  <a:schemeClr val="tx1">
                    <a:lumMod val="50000"/>
                  </a:schemeClr>
                </a:solidFill>
                <a:latin typeface="Poppins" panose="00000500000000000000" pitchFamily="2" charset="0"/>
                <a:cs typeface="Poppins" panose="00000500000000000000" pitchFamily="2" charset="0"/>
              </a:rPr>
              <a:t>or service names are the property of their respective owners. © 2024 NXP B.V.</a:t>
            </a:r>
          </a:p>
        </p:txBody>
      </p:sp>
      <p:sp>
        <p:nvSpPr>
          <p:cNvPr id="7" name="Title 6">
            <a:extLst>
              <a:ext uri="{FF2B5EF4-FFF2-40B4-BE49-F238E27FC236}">
                <a16:creationId xmlns:a16="http://schemas.microsoft.com/office/drawing/2014/main" id="{0407169C-F128-91C7-AC49-586C9613B8BF}"/>
              </a:ext>
            </a:extLst>
          </p:cNvPr>
          <p:cNvSpPr>
            <a:spLocks noGrp="1"/>
          </p:cNvSpPr>
          <p:nvPr>
            <p:ph type="title" hasCustomPrompt="1"/>
          </p:nvPr>
        </p:nvSpPr>
        <p:spPr>
          <a:xfrm>
            <a:off x="1342650" y="2122688"/>
            <a:ext cx="5122863" cy="1593836"/>
          </a:xfrm>
          <a:prstGeom prst="rect">
            <a:avLst/>
          </a:prstGeom>
        </p:spPr>
        <p:txBody>
          <a:bodyPr lIns="0" tIns="0" rIns="0" bIns="0" anchor="b"/>
          <a:lstStyle>
            <a:lvl1pPr>
              <a:lnSpc>
                <a:spcPct val="100000"/>
              </a:lnSpc>
              <a:defRPr lang="en-US" sz="4200" b="1" i="0" kern="1200" dirty="0">
                <a:solidFill>
                  <a:schemeClr val="tx2"/>
                </a:solidFill>
                <a:latin typeface="Poppins SemiBold" pitchFamily="2" charset="77"/>
                <a:ea typeface="+mn-ea"/>
                <a:cs typeface="Poppins SemiBold" pitchFamily="2" charset="77"/>
              </a:defRPr>
            </a:lvl1pPr>
          </a:lstStyle>
          <a:p>
            <a:r>
              <a:rPr lang="en-US"/>
              <a:t>Get in touch</a:t>
            </a:r>
          </a:p>
        </p:txBody>
      </p:sp>
      <p:grpSp>
        <p:nvGrpSpPr>
          <p:cNvPr id="3" name="Group 2">
            <a:extLst>
              <a:ext uri="{FF2B5EF4-FFF2-40B4-BE49-F238E27FC236}">
                <a16:creationId xmlns:a16="http://schemas.microsoft.com/office/drawing/2014/main" id="{EAEF5EDE-2021-9571-F58B-D3AF5A979807}"/>
              </a:ext>
            </a:extLst>
          </p:cNvPr>
          <p:cNvGrpSpPr/>
          <p:nvPr userDrawn="1"/>
        </p:nvGrpSpPr>
        <p:grpSpPr>
          <a:xfrm>
            <a:off x="532238" y="532263"/>
            <a:ext cx="1522954" cy="515204"/>
            <a:chOff x="532238" y="532263"/>
            <a:chExt cx="1522954" cy="515204"/>
          </a:xfrm>
        </p:grpSpPr>
        <p:sp>
          <p:nvSpPr>
            <p:cNvPr id="6" name="Freeform: Shape 5">
              <a:extLst>
                <a:ext uri="{FF2B5EF4-FFF2-40B4-BE49-F238E27FC236}">
                  <a16:creationId xmlns:a16="http://schemas.microsoft.com/office/drawing/2014/main" id="{05109736-310E-A974-DDC5-8F49907B1669}"/>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10" name="Freeform: Shape 9">
              <a:extLst>
                <a:ext uri="{FF2B5EF4-FFF2-40B4-BE49-F238E27FC236}">
                  <a16:creationId xmlns:a16="http://schemas.microsoft.com/office/drawing/2014/main" id="{EF7413E9-6D3A-96D8-051C-13A354A5AA14}"/>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11" name="Freeform: Shape 10">
              <a:extLst>
                <a:ext uri="{FF2B5EF4-FFF2-40B4-BE49-F238E27FC236}">
                  <a16:creationId xmlns:a16="http://schemas.microsoft.com/office/drawing/2014/main" id="{2D78B0F1-E317-7DC9-E5B0-502657A7FAD0}"/>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Tree>
    <p:extLst>
      <p:ext uri="{BB962C8B-B14F-4D97-AF65-F5344CB8AC3E}">
        <p14:creationId xmlns:p14="http://schemas.microsoft.com/office/powerpoint/2010/main" val="156326399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XP + logo ">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91696F-04D1-9B06-1237-744CE5322B65}"/>
              </a:ext>
            </a:extLst>
          </p:cNvPr>
          <p:cNvGrpSpPr/>
          <p:nvPr userDrawn="1"/>
        </p:nvGrpSpPr>
        <p:grpSpPr>
          <a:xfrm>
            <a:off x="1329004" y="2629430"/>
            <a:ext cx="2894619" cy="979228"/>
            <a:chOff x="532238" y="532263"/>
            <a:chExt cx="1522954" cy="515204"/>
          </a:xfrm>
        </p:grpSpPr>
        <p:sp>
          <p:nvSpPr>
            <p:cNvPr id="4" name="Freeform: Shape 3">
              <a:extLst>
                <a:ext uri="{FF2B5EF4-FFF2-40B4-BE49-F238E27FC236}">
                  <a16:creationId xmlns:a16="http://schemas.microsoft.com/office/drawing/2014/main" id="{012B66B9-7611-B714-8794-C580ADF153EF}"/>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5" name="Freeform: Shape 4">
              <a:extLst>
                <a:ext uri="{FF2B5EF4-FFF2-40B4-BE49-F238E27FC236}">
                  <a16:creationId xmlns:a16="http://schemas.microsoft.com/office/drawing/2014/main" id="{CBB59CCC-1A5B-6EE8-1831-4D7D0F91EA95}"/>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8" name="Freeform: Shape 7">
              <a:extLst>
                <a:ext uri="{FF2B5EF4-FFF2-40B4-BE49-F238E27FC236}">
                  <a16:creationId xmlns:a16="http://schemas.microsoft.com/office/drawing/2014/main" id="{40A97240-CCE8-5488-76AC-CF0E9B035643}"/>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
        <p:nvSpPr>
          <p:cNvPr id="12" name="Rectangle: Rounded Corners 11">
            <a:hlinkClick r:id="rId2"/>
            <a:extLst>
              <a:ext uri="{FF2B5EF4-FFF2-40B4-BE49-F238E27FC236}">
                <a16:creationId xmlns:a16="http://schemas.microsoft.com/office/drawing/2014/main" id="{75A8E5E3-17F6-9917-83F2-08D1544F023A}"/>
              </a:ext>
            </a:extLst>
          </p:cNvPr>
          <p:cNvSpPr/>
          <p:nvPr userDrawn="1"/>
        </p:nvSpPr>
        <p:spPr>
          <a:xfrm>
            <a:off x="1342652" y="5761384"/>
            <a:ext cx="1509927" cy="305544"/>
          </a:xfrm>
          <a:prstGeom prst="roundRect">
            <a:avLst>
              <a:gd name="adj" fmla="val 50000"/>
            </a:avLst>
          </a:prstGeom>
          <a:solidFill>
            <a:schemeClr val="bg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2">
                    <a:lumMod val="10000"/>
                    <a:lumOff val="90000"/>
                  </a:schemeClr>
                </a:solidFill>
                <a:latin typeface="Poppins SemiBold" panose="00000700000000000000" pitchFamily="2" charset="0"/>
                <a:cs typeface="Poppins SemiBold" panose="00000700000000000000" pitchFamily="2" charset="0"/>
              </a:rPr>
              <a:t>nxp.com</a:t>
            </a:r>
          </a:p>
        </p:txBody>
      </p:sp>
      <p:pic>
        <p:nvPicPr>
          <p:cNvPr id="7" name="Picture 6">
            <a:extLst>
              <a:ext uri="{FF2B5EF4-FFF2-40B4-BE49-F238E27FC236}">
                <a16:creationId xmlns:a16="http://schemas.microsoft.com/office/drawing/2014/main" id="{8A73A6ED-42EE-B8D0-D9FF-38A04D959106}"/>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63340" y="0"/>
            <a:ext cx="8328660" cy="6858000"/>
          </a:xfrm>
          <a:prstGeom prst="rect">
            <a:avLst/>
          </a:prstGeom>
        </p:spPr>
      </p:pic>
      <p:sp>
        <p:nvSpPr>
          <p:cNvPr id="3" name="Text Placeholder 5">
            <a:extLst>
              <a:ext uri="{FF2B5EF4-FFF2-40B4-BE49-F238E27FC236}">
                <a16:creationId xmlns:a16="http://schemas.microsoft.com/office/drawing/2014/main" id="{0430BA5F-BFE6-F50D-6334-D0BC11439464}"/>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50000"/>
                  </a:schemeClr>
                </a:solidFill>
                <a:latin typeface="Poppins SemiBold" pitchFamily="2" charset="77"/>
                <a:cs typeface="Poppins SemiBold" pitchFamily="2" charset="77"/>
              </a:rPr>
              <a:t>|  Internal  |  </a:t>
            </a:r>
            <a:r>
              <a:rPr lang="en-US" sz="800" b="0" i="0">
                <a:solidFill>
                  <a:schemeClr val="tx1">
                    <a:lumMod val="50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50000"/>
                  </a:schemeClr>
                </a:solidFill>
                <a:latin typeface="Poppins" panose="00000500000000000000" pitchFamily="2" charset="0"/>
                <a:cs typeface="Poppins" panose="00000500000000000000" pitchFamily="2" charset="0"/>
              </a:rPr>
            </a:br>
            <a:r>
              <a:rPr lang="en-US" sz="800" b="0" i="0">
                <a:solidFill>
                  <a:schemeClr val="tx1">
                    <a:lumMod val="50000"/>
                  </a:schemeClr>
                </a:solidFill>
                <a:latin typeface="Poppins" panose="00000500000000000000" pitchFamily="2" charset="0"/>
                <a:cs typeface="Poppins" panose="00000500000000000000" pitchFamily="2" charset="0"/>
              </a:rPr>
              <a:t>or service names are the property of their respective owners. © 2024 NXP B.V.</a:t>
            </a:r>
          </a:p>
        </p:txBody>
      </p:sp>
    </p:spTree>
    <p:extLst>
      <p:ext uri="{BB962C8B-B14F-4D97-AF65-F5344CB8AC3E}">
        <p14:creationId xmlns:p14="http://schemas.microsoft.com/office/powerpoint/2010/main" val="3828756230"/>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NXP + logo ">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75A8E5E3-17F6-9917-83F2-08D1544F023A}"/>
              </a:ext>
            </a:extLst>
          </p:cNvPr>
          <p:cNvSpPr/>
          <p:nvPr userDrawn="1"/>
        </p:nvSpPr>
        <p:spPr>
          <a:xfrm>
            <a:off x="1342652" y="5761384"/>
            <a:ext cx="1509927" cy="305544"/>
          </a:xfrm>
          <a:prstGeom prst="roundRect">
            <a:avLst>
              <a:gd name="adj" fmla="val 50000"/>
            </a:avLst>
          </a:prstGeom>
          <a:solidFill>
            <a:schemeClr val="bg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2">
                    <a:lumMod val="10000"/>
                    <a:lumOff val="90000"/>
                  </a:schemeClr>
                </a:solidFill>
                <a:latin typeface="Poppins SemiBold" panose="00000700000000000000" pitchFamily="2" charset="0"/>
                <a:cs typeface="Poppins SemiBold" panose="00000700000000000000" pitchFamily="2" charset="0"/>
              </a:rPr>
              <a:t>nxp.com</a:t>
            </a:r>
          </a:p>
        </p:txBody>
      </p:sp>
      <p:pic>
        <p:nvPicPr>
          <p:cNvPr id="7" name="Picture 6">
            <a:extLst>
              <a:ext uri="{FF2B5EF4-FFF2-40B4-BE49-F238E27FC236}">
                <a16:creationId xmlns:a16="http://schemas.microsoft.com/office/drawing/2014/main" id="{8A73A6ED-42EE-B8D0-D9FF-38A04D959106}"/>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63340" y="0"/>
            <a:ext cx="8328660" cy="6858000"/>
          </a:xfrm>
          <a:prstGeom prst="rect">
            <a:avLst/>
          </a:prstGeom>
        </p:spPr>
      </p:pic>
      <p:sp>
        <p:nvSpPr>
          <p:cNvPr id="3" name="Text Placeholder 5">
            <a:extLst>
              <a:ext uri="{FF2B5EF4-FFF2-40B4-BE49-F238E27FC236}">
                <a16:creationId xmlns:a16="http://schemas.microsoft.com/office/drawing/2014/main" id="{0430BA5F-BFE6-F50D-6334-D0BC11439464}"/>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50000"/>
                  </a:schemeClr>
                </a:solidFill>
                <a:latin typeface="Poppins SemiBold" pitchFamily="2" charset="77"/>
                <a:cs typeface="Poppins SemiBold" pitchFamily="2" charset="77"/>
              </a:rPr>
              <a:t>|  Internal  |  </a:t>
            </a:r>
            <a:r>
              <a:rPr lang="en-US" sz="800" b="0" i="0">
                <a:solidFill>
                  <a:schemeClr val="tx1">
                    <a:lumMod val="50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50000"/>
                  </a:schemeClr>
                </a:solidFill>
                <a:latin typeface="Poppins" panose="00000500000000000000" pitchFamily="2" charset="0"/>
                <a:cs typeface="Poppins" panose="00000500000000000000" pitchFamily="2" charset="0"/>
              </a:rPr>
            </a:br>
            <a:r>
              <a:rPr lang="en-US" sz="800" b="0" i="0">
                <a:solidFill>
                  <a:schemeClr val="tx1">
                    <a:lumMod val="50000"/>
                  </a:schemeClr>
                </a:solidFill>
                <a:latin typeface="Poppins" panose="00000500000000000000" pitchFamily="2" charset="0"/>
                <a:cs typeface="Poppins" panose="00000500000000000000" pitchFamily="2" charset="0"/>
              </a:rPr>
              <a:t>or service names are the property of their respective owners. © 2024 NXP B.V.</a:t>
            </a:r>
          </a:p>
        </p:txBody>
      </p:sp>
      <p:pic>
        <p:nvPicPr>
          <p:cNvPr id="6" name="Graphic 5">
            <a:extLst>
              <a:ext uri="{FF2B5EF4-FFF2-40B4-BE49-F238E27FC236}">
                <a16:creationId xmlns:a16="http://schemas.microsoft.com/office/drawing/2014/main" id="{57B1DFDC-3115-36A5-5413-70397E77A5D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4908" y="2138455"/>
            <a:ext cx="6702533" cy="1965960"/>
          </a:xfrm>
          <a:prstGeom prst="rect">
            <a:avLst/>
          </a:prstGeom>
        </p:spPr>
      </p:pic>
    </p:spTree>
    <p:extLst>
      <p:ext uri="{BB962C8B-B14F-4D97-AF65-F5344CB8AC3E}">
        <p14:creationId xmlns:p14="http://schemas.microsoft.com/office/powerpoint/2010/main" val="422186698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divider + burs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87E304-5434-443E-1E5A-68E18069E8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47004" y="0"/>
            <a:ext cx="6444996" cy="6858000"/>
          </a:xfrm>
          <a:prstGeom prst="rect">
            <a:avLst/>
          </a:prstGeom>
        </p:spPr>
      </p:pic>
      <p:sp>
        <p:nvSpPr>
          <p:cNvPr id="11" name="Text Placeholder 5">
            <a:extLst>
              <a:ext uri="{FF2B5EF4-FFF2-40B4-BE49-F238E27FC236}">
                <a16:creationId xmlns:a16="http://schemas.microsoft.com/office/drawing/2014/main" id="{8A8611E8-2A99-51CF-0406-11504A28D820}"/>
              </a:ext>
            </a:extLst>
          </p:cNvPr>
          <p:cNvSpPr>
            <a:spLocks noGrp="1"/>
          </p:cNvSpPr>
          <p:nvPr>
            <p:ph type="body" sz="quarter" idx="15" hasCustomPrompt="1"/>
          </p:nvPr>
        </p:nvSpPr>
        <p:spPr>
          <a:xfrm>
            <a:off x="379412" y="486751"/>
            <a:ext cx="780795" cy="483826"/>
          </a:xfrm>
          <a:prstGeom prst="rect">
            <a:avLst/>
          </a:prstGeom>
        </p:spPr>
        <p:txBody>
          <a:bodyPr lIns="0" tIns="0" rIns="0" bIns="0" anchor="b"/>
          <a:lstStyle>
            <a:lvl1pPr marL="0" indent="0">
              <a:lnSpc>
                <a:spcPct val="100000"/>
              </a:lnSpc>
              <a:spcBef>
                <a:spcPts val="0"/>
              </a:spcBef>
              <a:buNone/>
              <a:defRPr sz="2400" b="0" i="0">
                <a:solidFill>
                  <a:schemeClr val="tx1"/>
                </a:solidFill>
                <a:latin typeface="+mj-lt"/>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01</a:t>
            </a:r>
          </a:p>
        </p:txBody>
      </p:sp>
      <p:sp>
        <p:nvSpPr>
          <p:cNvPr id="12" name="Title 6">
            <a:extLst>
              <a:ext uri="{FF2B5EF4-FFF2-40B4-BE49-F238E27FC236}">
                <a16:creationId xmlns:a16="http://schemas.microsoft.com/office/drawing/2014/main" id="{DD939FD6-7900-9BF1-E007-980EAA410D8D}"/>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13" name="Text Placeholder 5">
            <a:extLst>
              <a:ext uri="{FF2B5EF4-FFF2-40B4-BE49-F238E27FC236}">
                <a16:creationId xmlns:a16="http://schemas.microsoft.com/office/drawing/2014/main" id="{8F625206-8EC0-F346-26E8-1D3C64F07051}"/>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Tree>
    <p:extLst>
      <p:ext uri="{BB962C8B-B14F-4D97-AF65-F5344CB8AC3E}">
        <p14:creationId xmlns:p14="http://schemas.microsoft.com/office/powerpoint/2010/main" val="1753327674"/>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divider +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6F4DAE-6FA9-F587-560D-0669A5EC086F}"/>
              </a:ext>
            </a:extLst>
          </p:cNvPr>
          <p:cNvSpPr/>
          <p:nvPr userDrawn="1"/>
        </p:nvSpPr>
        <p:spPr>
          <a:xfrm>
            <a:off x="5749636" y="0"/>
            <a:ext cx="6442364"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Picture Placeholder 14">
            <a:extLst>
              <a:ext uri="{FF2B5EF4-FFF2-40B4-BE49-F238E27FC236}">
                <a16:creationId xmlns:a16="http://schemas.microsoft.com/office/drawing/2014/main" id="{3617F25B-C3B5-1DAC-669D-F0AAE4EADCF4}"/>
              </a:ext>
            </a:extLst>
          </p:cNvPr>
          <p:cNvSpPr>
            <a:spLocks noGrp="1"/>
          </p:cNvSpPr>
          <p:nvPr>
            <p:ph type="pic" sz="quarter" idx="17" hasCustomPrompt="1"/>
          </p:nvPr>
        </p:nvSpPr>
        <p:spPr>
          <a:xfrm>
            <a:off x="5749636" y="0"/>
            <a:ext cx="6442364" cy="6858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8" name="Text Placeholder 5">
            <a:extLst>
              <a:ext uri="{FF2B5EF4-FFF2-40B4-BE49-F238E27FC236}">
                <a16:creationId xmlns:a16="http://schemas.microsoft.com/office/drawing/2014/main" id="{D9616F50-FFFA-28DD-FAAC-BFE320B809C8}"/>
              </a:ext>
            </a:extLst>
          </p:cNvPr>
          <p:cNvSpPr>
            <a:spLocks noGrp="1"/>
          </p:cNvSpPr>
          <p:nvPr>
            <p:ph type="body" sz="quarter" idx="15" hasCustomPrompt="1"/>
          </p:nvPr>
        </p:nvSpPr>
        <p:spPr>
          <a:xfrm>
            <a:off x="379412" y="486751"/>
            <a:ext cx="780795" cy="483826"/>
          </a:xfrm>
          <a:prstGeom prst="rect">
            <a:avLst/>
          </a:prstGeom>
        </p:spPr>
        <p:txBody>
          <a:bodyPr lIns="0" tIns="0" rIns="0" bIns="0" anchor="b"/>
          <a:lstStyle>
            <a:lvl1pPr marL="0" indent="0">
              <a:lnSpc>
                <a:spcPct val="100000"/>
              </a:lnSpc>
              <a:spcBef>
                <a:spcPts val="0"/>
              </a:spcBef>
              <a:buNone/>
              <a:defRPr sz="2400" b="0" i="0">
                <a:solidFill>
                  <a:schemeClr val="tx1"/>
                </a:solidFill>
                <a:latin typeface="+mj-lt"/>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02</a:t>
            </a:r>
          </a:p>
        </p:txBody>
      </p:sp>
      <p:sp>
        <p:nvSpPr>
          <p:cNvPr id="9" name="Title 6">
            <a:extLst>
              <a:ext uri="{FF2B5EF4-FFF2-40B4-BE49-F238E27FC236}">
                <a16:creationId xmlns:a16="http://schemas.microsoft.com/office/drawing/2014/main" id="{7AFE2D78-CAEC-0B0E-1654-64661C5FBC81}"/>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10" name="Text Placeholder 5">
            <a:extLst>
              <a:ext uri="{FF2B5EF4-FFF2-40B4-BE49-F238E27FC236}">
                <a16:creationId xmlns:a16="http://schemas.microsoft.com/office/drawing/2014/main" id="{B266D53C-CFF6-8F3E-0319-03AABB6E579F}"/>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Tree>
    <p:extLst>
      <p:ext uri="{BB962C8B-B14F-4D97-AF65-F5344CB8AC3E}">
        <p14:creationId xmlns:p14="http://schemas.microsoft.com/office/powerpoint/2010/main" val="3090248827"/>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9B762FB-EC77-2CB7-44E6-7F109E56AA9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2" name="Footer Placeholder 7">
            <a:extLst>
              <a:ext uri="{FF2B5EF4-FFF2-40B4-BE49-F238E27FC236}">
                <a16:creationId xmlns:a16="http://schemas.microsoft.com/office/drawing/2014/main" id="{5639739A-31D0-FE65-C933-0C49124C4BE9}"/>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36915718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NXP + logo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084577-DDF3-0832-E5ED-5FF10B2E3F6C}"/>
              </a:ext>
            </a:extLst>
          </p:cNvPr>
          <p:cNvSpPr/>
          <p:nvPr/>
        </p:nvSpPr>
        <p:spPr>
          <a:xfrm>
            <a:off x="0" y="0"/>
            <a:ext cx="12192000"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2" name="Rectangle: Rounded Corners 11">
            <a:hlinkClick r:id="rId2"/>
            <a:extLst>
              <a:ext uri="{FF2B5EF4-FFF2-40B4-BE49-F238E27FC236}">
                <a16:creationId xmlns:a16="http://schemas.microsoft.com/office/drawing/2014/main" id="{75A8E5E3-17F6-9917-83F2-08D1544F023A}"/>
              </a:ext>
            </a:extLst>
          </p:cNvPr>
          <p:cNvSpPr/>
          <p:nvPr/>
        </p:nvSpPr>
        <p:spPr>
          <a:xfrm>
            <a:off x="1342652" y="5761384"/>
            <a:ext cx="1509927" cy="305544"/>
          </a:xfrm>
          <a:prstGeom prst="roundRect">
            <a:avLst>
              <a:gd name="adj" fmla="val 50000"/>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1">
                    <a:lumMod val="75000"/>
                    <a:lumOff val="25000"/>
                  </a:schemeClr>
                </a:solidFill>
                <a:latin typeface="Poppins SemiBold" panose="00000700000000000000" pitchFamily="2" charset="0"/>
                <a:cs typeface="Poppins SemiBold" panose="00000700000000000000" pitchFamily="2" charset="0"/>
              </a:rPr>
              <a:t>nxp.com</a:t>
            </a:r>
          </a:p>
        </p:txBody>
      </p:sp>
      <p:sp>
        <p:nvSpPr>
          <p:cNvPr id="3" name="Text Placeholder 5">
            <a:extLst>
              <a:ext uri="{FF2B5EF4-FFF2-40B4-BE49-F238E27FC236}">
                <a16:creationId xmlns:a16="http://schemas.microsoft.com/office/drawing/2014/main" id="{CC26F959-7025-876F-2A7E-2AB97F839FF3}"/>
              </a:ext>
            </a:extLst>
          </p:cNvPr>
          <p:cNvSpPr txBox="1">
            <a:spLocks/>
          </p:cNvSpPr>
          <p:nvPr/>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75000"/>
                    <a:lumOff val="25000"/>
                  </a:schemeClr>
                </a:solidFill>
                <a:latin typeface="Poppins SemiBold" pitchFamily="2" charset="77"/>
                <a:cs typeface="Poppins SemiBold" pitchFamily="2" charset="77"/>
              </a:rPr>
              <a:t>|  Internal  |  </a:t>
            </a:r>
            <a:r>
              <a:rPr lang="en-US" sz="800" b="0" i="0">
                <a:solidFill>
                  <a:schemeClr val="tx1">
                    <a:lumMod val="75000"/>
                    <a:lumOff val="25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75000"/>
                    <a:lumOff val="25000"/>
                  </a:schemeClr>
                </a:solidFill>
                <a:latin typeface="Poppins" panose="00000500000000000000" pitchFamily="2" charset="0"/>
                <a:cs typeface="Poppins" panose="00000500000000000000" pitchFamily="2" charset="0"/>
              </a:rPr>
            </a:br>
            <a:r>
              <a:rPr lang="en-US" sz="800" b="0" i="0">
                <a:solidFill>
                  <a:schemeClr val="tx1">
                    <a:lumMod val="75000"/>
                    <a:lumOff val="25000"/>
                  </a:schemeClr>
                </a:solidFill>
                <a:latin typeface="Poppins" panose="00000500000000000000" pitchFamily="2" charset="0"/>
                <a:cs typeface="Poppins" panose="00000500000000000000" pitchFamily="2" charset="0"/>
              </a:rPr>
              <a:t>or service names are the property of their respective owners. © 2024 NXP B.V.</a:t>
            </a:r>
          </a:p>
        </p:txBody>
      </p:sp>
      <p:pic>
        <p:nvPicPr>
          <p:cNvPr id="13" name="Picture 12">
            <a:extLst>
              <a:ext uri="{FF2B5EF4-FFF2-40B4-BE49-F238E27FC236}">
                <a16:creationId xmlns:a16="http://schemas.microsoft.com/office/drawing/2014/main" id="{56DAC96A-0843-10D1-2813-982D4B1203F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63340" y="0"/>
            <a:ext cx="8328660" cy="6858000"/>
          </a:xfrm>
          <a:prstGeom prst="rect">
            <a:avLst/>
          </a:prstGeom>
        </p:spPr>
      </p:pic>
      <p:pic>
        <p:nvPicPr>
          <p:cNvPr id="2" name="Graphic 1">
            <a:extLst>
              <a:ext uri="{FF2B5EF4-FFF2-40B4-BE49-F238E27FC236}">
                <a16:creationId xmlns:a16="http://schemas.microsoft.com/office/drawing/2014/main" id="{63128657-ED92-97B9-C51D-CFBABCAEE4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0295" y="2140712"/>
            <a:ext cx="6687146" cy="1961447"/>
          </a:xfrm>
          <a:prstGeom prst="rect">
            <a:avLst/>
          </a:prstGeom>
        </p:spPr>
      </p:pic>
    </p:spTree>
    <p:extLst>
      <p:ext uri="{BB962C8B-B14F-4D97-AF65-F5344CB8AC3E}">
        <p14:creationId xmlns:p14="http://schemas.microsoft.com/office/powerpoint/2010/main" val="1476177683"/>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150938"/>
            <a:ext cx="11433175" cy="478155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3" name="Footer Placeholder 7">
            <a:extLst>
              <a:ext uri="{FF2B5EF4-FFF2-40B4-BE49-F238E27FC236}">
                <a16:creationId xmlns:a16="http://schemas.microsoft.com/office/drawing/2014/main" id="{3B4A12A3-E68B-B5F9-ECD4-384E6D7D581B}"/>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479866977"/>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0F1C6B1E-C608-FC8D-A582-DC3E5628342F}"/>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5" name="Title 2">
            <a:extLst>
              <a:ext uri="{FF2B5EF4-FFF2-40B4-BE49-F238E27FC236}">
                <a16:creationId xmlns:a16="http://schemas.microsoft.com/office/drawing/2014/main" id="{0F7DBDFB-B1CE-5E8E-F55C-5F56AF0CE3E2}"/>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First line title of slide goes here</a:t>
            </a:r>
          </a:p>
        </p:txBody>
      </p:sp>
      <p:sp>
        <p:nvSpPr>
          <p:cNvPr id="4" name="Footer Placeholder 7">
            <a:extLst>
              <a:ext uri="{FF2B5EF4-FFF2-40B4-BE49-F238E27FC236}">
                <a16:creationId xmlns:a16="http://schemas.microsoft.com/office/drawing/2014/main" id="{EAF38828-6081-4C3A-2DD3-B22FC328054E}"/>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04012859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405218"/>
            <a:ext cx="11433175" cy="452727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3" name="Text Placeholder 14">
            <a:extLst>
              <a:ext uri="{FF2B5EF4-FFF2-40B4-BE49-F238E27FC236}">
                <a16:creationId xmlns:a16="http://schemas.microsoft.com/office/drawing/2014/main" id="{CA751461-EDE6-6A69-28E3-7DE3B1F28936}"/>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4" name="Footer Placeholder 7">
            <a:extLst>
              <a:ext uri="{FF2B5EF4-FFF2-40B4-BE49-F238E27FC236}">
                <a16:creationId xmlns:a16="http://schemas.microsoft.com/office/drawing/2014/main" id="{2A855893-2639-83FD-38A0-E8FDCF1A6AE2}"/>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409854533"/>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7">
            <a:extLst>
              <a:ext uri="{FF2B5EF4-FFF2-40B4-BE49-F238E27FC236}">
                <a16:creationId xmlns:a16="http://schemas.microsoft.com/office/drawing/2014/main" id="{CB64443A-120A-C698-0B12-196C4D589880}"/>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17387886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78025A-AB06-6766-72ED-7AB54A2FC637}"/>
              </a:ext>
            </a:extLst>
          </p:cNvPr>
          <p:cNvSpPr/>
          <p:nvPr userDrawn="1"/>
        </p:nvSpPr>
        <p:spPr>
          <a:xfrm>
            <a:off x="1" y="0"/>
            <a:ext cx="6095999"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8" name="Text Placeholder 14">
            <a:extLst>
              <a:ext uri="{FF2B5EF4-FFF2-40B4-BE49-F238E27FC236}">
                <a16:creationId xmlns:a16="http://schemas.microsoft.com/office/drawing/2014/main" id="{DB2D6F07-9B0E-549D-BBFE-AA93E1F032D0}"/>
              </a:ext>
            </a:extLst>
          </p:cNvPr>
          <p:cNvSpPr>
            <a:spLocks noGrp="1"/>
          </p:cNvSpPr>
          <p:nvPr>
            <p:ph type="body" sz="quarter" idx="13" hasCustomPrompt="1"/>
          </p:nvPr>
        </p:nvSpPr>
        <p:spPr>
          <a:xfrm>
            <a:off x="671734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9" name="Title 4">
            <a:extLst>
              <a:ext uri="{FF2B5EF4-FFF2-40B4-BE49-F238E27FC236}">
                <a16:creationId xmlns:a16="http://schemas.microsoft.com/office/drawing/2014/main" id="{1FFD9AB6-FF46-01F9-652C-2D9FC9D156BF}"/>
              </a:ext>
            </a:extLst>
          </p:cNvPr>
          <p:cNvSpPr>
            <a:spLocks noGrp="1"/>
          </p:cNvSpPr>
          <p:nvPr>
            <p:ph type="title" hasCustomPrompt="1"/>
          </p:nvPr>
        </p:nvSpPr>
        <p:spPr>
          <a:xfrm>
            <a:off x="6703204" y="1786952"/>
            <a:ext cx="5040860" cy="483934"/>
          </a:xfrm>
          <a:prstGeom prst="rect">
            <a:avLst/>
          </a:prstGeom>
        </p:spPr>
        <p:txBody>
          <a:bodyPr lIns="0" tIns="0" rIns="0" bIns="0" anchor="b"/>
          <a:lstStyle>
            <a:lvl1pPr>
              <a:lnSpc>
                <a:spcPct val="100000"/>
              </a:lnSpc>
              <a:defRPr sz="2800"/>
            </a:lvl1pPr>
          </a:lstStyle>
          <a:p>
            <a:r>
              <a:rPr lang="en-US"/>
              <a:t>Agenda</a:t>
            </a:r>
          </a:p>
        </p:txBody>
      </p:sp>
      <p:sp>
        <p:nvSpPr>
          <p:cNvPr id="11" name="Text Placeholder 7">
            <a:extLst>
              <a:ext uri="{FF2B5EF4-FFF2-40B4-BE49-F238E27FC236}">
                <a16:creationId xmlns:a16="http://schemas.microsoft.com/office/drawing/2014/main" id="{1228EF09-8E57-C2CC-B793-565FED72C0DA}"/>
              </a:ext>
            </a:extLst>
          </p:cNvPr>
          <p:cNvSpPr>
            <a:spLocks noGrp="1"/>
          </p:cNvSpPr>
          <p:nvPr>
            <p:ph type="body" sz="quarter" idx="14" hasCustomPrompt="1"/>
          </p:nvPr>
        </p:nvSpPr>
        <p:spPr>
          <a:xfrm>
            <a:off x="6696543" y="2667156"/>
            <a:ext cx="5066587" cy="3038213"/>
          </a:xfrm>
          <a:prstGeom prst="rect">
            <a:avLst/>
          </a:prstGeom>
        </p:spPr>
        <p:txBody>
          <a:bodyPr lIns="0" tIns="0" rIns="0" bIns="0">
            <a:normAutofit/>
          </a:bodyPr>
          <a:lstStyle>
            <a:lvl1pPr marL="0" indent="0">
              <a:lnSpc>
                <a:spcPct val="110000"/>
              </a:lnSpc>
              <a:spcBef>
                <a:spcPts val="1200"/>
              </a:spcBef>
              <a:buFontTx/>
              <a:buNone/>
              <a:defRPr sz="1800">
                <a:latin typeface="Poppins" panose="00000500000000000000" pitchFamily="2" charset="0"/>
                <a:cs typeface="Poppins" panose="00000500000000000000" pitchFamily="2" charset="0"/>
              </a:defRPr>
            </a:lvl1pPr>
            <a:lvl2pPr marL="171450" indent="0">
              <a:lnSpc>
                <a:spcPct val="110000"/>
              </a:lnSpc>
              <a:spcBef>
                <a:spcPts val="1200"/>
              </a:spcBef>
              <a:buFontTx/>
              <a:buNone/>
              <a:defRPr sz="1600">
                <a:latin typeface="Poppins" panose="00000500000000000000" pitchFamily="2" charset="0"/>
                <a:cs typeface="Poppins" panose="00000500000000000000" pitchFamily="2" charset="0"/>
              </a:defRPr>
            </a:lvl2pPr>
            <a:lvl3pPr marL="344488" indent="0">
              <a:lnSpc>
                <a:spcPct val="110000"/>
              </a:lnSpc>
              <a:spcBef>
                <a:spcPts val="1200"/>
              </a:spcBef>
              <a:buFontTx/>
              <a:buNone/>
              <a:defRPr sz="1400">
                <a:latin typeface="Poppins" panose="00000500000000000000" pitchFamily="2" charset="0"/>
                <a:cs typeface="Poppins" panose="00000500000000000000" pitchFamily="2" charset="0"/>
              </a:defRPr>
            </a:lvl3pPr>
            <a:lvl4pPr marL="515937" indent="0">
              <a:lnSpc>
                <a:spcPct val="110000"/>
              </a:lnSpc>
              <a:spcBef>
                <a:spcPts val="1200"/>
              </a:spcBef>
              <a:buFontTx/>
              <a:buNone/>
              <a:defRPr sz="1200">
                <a:latin typeface="Poppins" panose="00000500000000000000" pitchFamily="2" charset="0"/>
                <a:cs typeface="Poppins" panose="00000500000000000000" pitchFamily="2" charset="0"/>
              </a:defRPr>
            </a:lvl4pPr>
            <a:lvl5pPr marL="688975" indent="0">
              <a:lnSpc>
                <a:spcPct val="110000"/>
              </a:lnSpc>
              <a:spcBef>
                <a:spcPts val="1200"/>
              </a:spcBef>
              <a:buFontTx/>
              <a:buNone/>
              <a:defRPr sz="1000">
                <a:latin typeface="Poppins" panose="00000500000000000000" pitchFamily="2" charset="0"/>
                <a:cs typeface="Poppins" panose="00000500000000000000" pitchFamily="2" charset="0"/>
              </a:defRPr>
            </a:lvl5pPr>
          </a:lstStyle>
          <a:p>
            <a:r>
              <a:rPr lang="en-US"/>
              <a:t>First line item here</a:t>
            </a:r>
          </a:p>
          <a:p>
            <a:r>
              <a:rPr lang="en-US"/>
              <a:t>Second line item here</a:t>
            </a:r>
          </a:p>
          <a:p>
            <a:r>
              <a:rPr lang="en-US"/>
              <a:t>Third line item here</a:t>
            </a:r>
          </a:p>
          <a:p>
            <a:r>
              <a:rPr lang="en-US"/>
              <a:t>Fourth line item here</a:t>
            </a:r>
          </a:p>
          <a:p>
            <a:r>
              <a:rPr lang="en-US"/>
              <a:t>Fifth line item here</a:t>
            </a:r>
          </a:p>
          <a:p>
            <a:r>
              <a:rPr lang="en-US"/>
              <a:t>Sixth line item here</a:t>
            </a:r>
          </a:p>
        </p:txBody>
      </p:sp>
      <p:sp>
        <p:nvSpPr>
          <p:cNvPr id="13" name="Text Placeholder 5">
            <a:extLst>
              <a:ext uri="{FF2B5EF4-FFF2-40B4-BE49-F238E27FC236}">
                <a16:creationId xmlns:a16="http://schemas.microsoft.com/office/drawing/2014/main" id="{026CF5C1-649B-88BF-6A75-227309B989C3}"/>
              </a:ext>
            </a:extLst>
          </p:cNvPr>
          <p:cNvSpPr txBox="1">
            <a:spLocks/>
          </p:cNvSpPr>
          <p:nvPr userDrawn="1"/>
        </p:nvSpPr>
        <p:spPr>
          <a:xfrm>
            <a:off x="6917179"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14" name="Text Placeholder 5">
            <a:extLst>
              <a:ext uri="{FF2B5EF4-FFF2-40B4-BE49-F238E27FC236}">
                <a16:creationId xmlns:a16="http://schemas.microsoft.com/office/drawing/2014/main" id="{CA99A06D-BAB2-8CCE-BFE3-23F117AD327D}"/>
              </a:ext>
            </a:extLst>
          </p:cNvPr>
          <p:cNvSpPr txBox="1">
            <a:spLocks/>
          </p:cNvSpPr>
          <p:nvPr userDrawn="1"/>
        </p:nvSpPr>
        <p:spPr>
          <a:xfrm>
            <a:off x="6696543"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15" name="Rectangle: Rounded Corners 14">
            <a:extLst>
              <a:ext uri="{FF2B5EF4-FFF2-40B4-BE49-F238E27FC236}">
                <a16:creationId xmlns:a16="http://schemas.microsoft.com/office/drawing/2014/main" id="{2DBCD6A5-3544-1C5F-3D4D-230ED5EF936C}"/>
              </a:ext>
            </a:extLst>
          </p:cNvPr>
          <p:cNvSpPr/>
          <p:nvPr userDrawn="1"/>
        </p:nvSpPr>
        <p:spPr>
          <a:xfrm rot="5400000" flipH="1">
            <a:off x="9191467" y="-51409"/>
            <a:ext cx="47869" cy="5040861"/>
          </a:xfrm>
          <a:prstGeom prst="roundRect">
            <a:avLst>
              <a:gd name="adj" fmla="val 50000"/>
            </a:avLst>
          </a:prstGeom>
          <a:gradFill flip="none" rotWithShape="1">
            <a:gsLst>
              <a:gs pos="0">
                <a:schemeClr val="accent1"/>
              </a:gs>
              <a:gs pos="50000">
                <a:schemeClr val="accent3"/>
              </a:gs>
              <a:gs pos="85000">
                <a:schemeClr val="accent4"/>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6"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1" y="0"/>
            <a:ext cx="6095999" cy="6858000"/>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Tree>
    <p:extLst>
      <p:ext uri="{BB962C8B-B14F-4D97-AF65-F5344CB8AC3E}">
        <p14:creationId xmlns:p14="http://schemas.microsoft.com/office/powerpoint/2010/main" val="145422833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 3 column">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4C5309F-0EB8-12D7-C5F0-0B3DD3A087E9}"/>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1"/>
                </a:solidFill>
                <a:latin typeface="Poppins SemiBold" pitchFamily="2" charset="77"/>
                <a:ea typeface="+mn-ea"/>
                <a:cs typeface="Poppins SemiBold" pitchFamily="2" charset="77"/>
              </a:defRPr>
            </a:lvl1pPr>
          </a:lstStyle>
          <a:p>
            <a:r>
              <a:rPr lang="en-US"/>
              <a:t>Title of slide goes here</a:t>
            </a:r>
          </a:p>
        </p:txBody>
      </p:sp>
      <p:sp>
        <p:nvSpPr>
          <p:cNvPr id="3" name="Text Placeholder 7">
            <a:extLst>
              <a:ext uri="{FF2B5EF4-FFF2-40B4-BE49-F238E27FC236}">
                <a16:creationId xmlns:a16="http://schemas.microsoft.com/office/drawing/2014/main" id="{59757A7F-A06F-BD29-B262-6E60E244B09B}"/>
              </a:ext>
            </a:extLst>
          </p:cNvPr>
          <p:cNvSpPr>
            <a:spLocks noGrp="1"/>
          </p:cNvSpPr>
          <p:nvPr>
            <p:ph type="body" sz="quarter" idx="14" hasCustomPrompt="1"/>
          </p:nvPr>
        </p:nvSpPr>
        <p:spPr>
          <a:xfrm>
            <a:off x="491330"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830F607D-A85B-7100-34BB-D854B9E85D3C}"/>
              </a:ext>
            </a:extLst>
          </p:cNvPr>
          <p:cNvSpPr>
            <a:spLocks noGrp="1"/>
          </p:cNvSpPr>
          <p:nvPr>
            <p:ph type="body" sz="quarter" idx="15" hasCustomPrompt="1"/>
          </p:nvPr>
        </p:nvSpPr>
        <p:spPr>
          <a:xfrm>
            <a:off x="379410" y="1121135"/>
            <a:ext cx="3748695"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6" name="Text Placeholder 7">
            <a:extLst>
              <a:ext uri="{FF2B5EF4-FFF2-40B4-BE49-F238E27FC236}">
                <a16:creationId xmlns:a16="http://schemas.microsoft.com/office/drawing/2014/main" id="{255DF262-18AB-6874-1D10-A93587E94B36}"/>
              </a:ext>
            </a:extLst>
          </p:cNvPr>
          <p:cNvSpPr>
            <a:spLocks noGrp="1"/>
          </p:cNvSpPr>
          <p:nvPr>
            <p:ph type="body" sz="quarter" idx="16" hasCustomPrompt="1"/>
          </p:nvPr>
        </p:nvSpPr>
        <p:spPr>
          <a:xfrm>
            <a:off x="4219890" y="1121135"/>
            <a:ext cx="3748695"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7" name="Text Placeholder 7">
            <a:extLst>
              <a:ext uri="{FF2B5EF4-FFF2-40B4-BE49-F238E27FC236}">
                <a16:creationId xmlns:a16="http://schemas.microsoft.com/office/drawing/2014/main" id="{642AF305-B078-622A-386E-B7208B044456}"/>
              </a:ext>
            </a:extLst>
          </p:cNvPr>
          <p:cNvSpPr>
            <a:spLocks noGrp="1"/>
          </p:cNvSpPr>
          <p:nvPr>
            <p:ph type="body" sz="quarter" idx="17" hasCustomPrompt="1"/>
          </p:nvPr>
        </p:nvSpPr>
        <p:spPr>
          <a:xfrm>
            <a:off x="8060369" y="1121135"/>
            <a:ext cx="3751526"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9" name="Text Placeholder 7">
            <a:extLst>
              <a:ext uri="{FF2B5EF4-FFF2-40B4-BE49-F238E27FC236}">
                <a16:creationId xmlns:a16="http://schemas.microsoft.com/office/drawing/2014/main" id="{B6F36683-D877-58F5-F47A-1992BE7489F0}"/>
              </a:ext>
            </a:extLst>
          </p:cNvPr>
          <p:cNvSpPr>
            <a:spLocks noGrp="1"/>
          </p:cNvSpPr>
          <p:nvPr>
            <p:ph type="body" sz="quarter" idx="18" hasCustomPrompt="1"/>
          </p:nvPr>
        </p:nvSpPr>
        <p:spPr>
          <a:xfrm>
            <a:off x="4340178"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9BD7C3C5-FB5F-DD84-5D21-842EBC55A8EE}"/>
              </a:ext>
            </a:extLst>
          </p:cNvPr>
          <p:cNvSpPr>
            <a:spLocks noGrp="1"/>
          </p:cNvSpPr>
          <p:nvPr>
            <p:ph type="body" sz="quarter" idx="19" hasCustomPrompt="1"/>
          </p:nvPr>
        </p:nvSpPr>
        <p:spPr>
          <a:xfrm>
            <a:off x="8171097"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7">
            <a:extLst>
              <a:ext uri="{FF2B5EF4-FFF2-40B4-BE49-F238E27FC236}">
                <a16:creationId xmlns:a16="http://schemas.microsoft.com/office/drawing/2014/main" id="{86BDD1E7-6359-07B6-A6A3-4F56BC2F4343}"/>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43943536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 4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E305DC-0F8F-0D07-0119-6D6146541934}"/>
              </a:ext>
            </a:extLst>
          </p:cNvPr>
          <p:cNvSpPr/>
          <p:nvPr userDrawn="1"/>
        </p:nvSpPr>
        <p:spPr>
          <a:xfrm>
            <a:off x="5749925" y="0"/>
            <a:ext cx="6442075"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3" name="Text Placeholder 14">
            <a:extLst>
              <a:ext uri="{FF2B5EF4-FFF2-40B4-BE49-F238E27FC236}">
                <a16:creationId xmlns:a16="http://schemas.microsoft.com/office/drawing/2014/main" id="{0D007F8A-9F07-EC1B-CBDC-4AC0B31CF4D0}"/>
              </a:ext>
            </a:extLst>
          </p:cNvPr>
          <p:cNvSpPr>
            <a:spLocks noGrp="1"/>
          </p:cNvSpPr>
          <p:nvPr>
            <p:ph type="body" sz="quarter" idx="17"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8" name="Text Placeholder 14">
            <a:extLst>
              <a:ext uri="{FF2B5EF4-FFF2-40B4-BE49-F238E27FC236}">
                <a16:creationId xmlns:a16="http://schemas.microsoft.com/office/drawing/2014/main" id="{C878F7B6-F89E-2106-EE45-FAF6654634B7}"/>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9" name="Text Placeholder 5">
            <a:extLst>
              <a:ext uri="{FF2B5EF4-FFF2-40B4-BE49-F238E27FC236}">
                <a16:creationId xmlns:a16="http://schemas.microsoft.com/office/drawing/2014/main" id="{17DC2AB5-EB2D-A40E-EB58-C9E35D99D3EC}"/>
              </a:ext>
            </a:extLst>
          </p:cNvPr>
          <p:cNvSpPr>
            <a:spLocks noGrp="1"/>
          </p:cNvSpPr>
          <p:nvPr>
            <p:ph type="body" sz="quarter" idx="21" hasCustomPrompt="1"/>
          </p:nvPr>
        </p:nvSpPr>
        <p:spPr>
          <a:xfrm>
            <a:off x="407988" y="2995686"/>
            <a:ext cx="5040860" cy="2108578"/>
          </a:xfrm>
          <a:prstGeom prst="rect">
            <a:avLst/>
          </a:prstGeom>
        </p:spPr>
        <p:txBody>
          <a:bodyPr lIns="0" tIns="0" rIns="0" bIns="0"/>
          <a:lstStyle>
            <a:lvl1pPr marL="0" indent="0">
              <a:lnSpc>
                <a:spcPct val="100000"/>
              </a:lnSpc>
              <a:spcBef>
                <a:spcPts val="1400"/>
              </a:spcBef>
              <a:buNone/>
              <a:defRPr sz="16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p:txBody>
      </p:sp>
      <p:sp>
        <p:nvSpPr>
          <p:cNvPr id="10" name="Title 2">
            <a:extLst>
              <a:ext uri="{FF2B5EF4-FFF2-40B4-BE49-F238E27FC236}">
                <a16:creationId xmlns:a16="http://schemas.microsoft.com/office/drawing/2014/main" id="{57809B83-6C93-C9EF-7A62-25E509BC8966}"/>
              </a:ext>
            </a:extLst>
          </p:cNvPr>
          <p:cNvSpPr>
            <a:spLocks noGrp="1"/>
          </p:cNvSpPr>
          <p:nvPr>
            <p:ph type="title" hasCustomPrompt="1"/>
          </p:nvPr>
        </p:nvSpPr>
        <p:spPr>
          <a:xfrm>
            <a:off x="386073" y="1682705"/>
            <a:ext cx="5059927" cy="952758"/>
          </a:xfrm>
          <a:prstGeom prst="rect">
            <a:avLst/>
          </a:prstGeom>
        </p:spPr>
        <p:txBody>
          <a:bodyPr lIns="0" tIns="0" rIns="0" bIns="0" anchor="b"/>
          <a:lstStyle>
            <a:lvl1pPr>
              <a:lnSpc>
                <a:spcPct val="100000"/>
              </a:lnSpc>
              <a:defRPr lang="en-US" sz="2800" b="1" i="0" kern="1200" dirty="0">
                <a:solidFill>
                  <a:schemeClr val="tx2"/>
                </a:solidFill>
                <a:latin typeface="Poppins SemiBold" pitchFamily="2" charset="77"/>
                <a:ea typeface="+mn-ea"/>
                <a:cs typeface="Poppins SemiBold" pitchFamily="2" charset="77"/>
              </a:defRPr>
            </a:lvl1pPr>
          </a:lstStyle>
          <a:p>
            <a:pPr lvl="0"/>
            <a:r>
              <a:rPr lang="en-GB"/>
              <a:t>Slide title goes here over multiple lines if required</a:t>
            </a:r>
          </a:p>
        </p:txBody>
      </p:sp>
      <p:sp>
        <p:nvSpPr>
          <p:cNvPr id="13" name="Picture Placeholder 13">
            <a:extLst>
              <a:ext uri="{FF2B5EF4-FFF2-40B4-BE49-F238E27FC236}">
                <a16:creationId xmlns:a16="http://schemas.microsoft.com/office/drawing/2014/main" id="{5C81A9FE-8AC2-A3C2-BCBA-74E635BCD7E5}"/>
              </a:ext>
            </a:extLst>
          </p:cNvPr>
          <p:cNvSpPr>
            <a:spLocks noGrp="1"/>
          </p:cNvSpPr>
          <p:nvPr>
            <p:ph type="pic" sz="quarter" idx="23" hasCustomPrompt="1"/>
          </p:nvPr>
        </p:nvSpPr>
        <p:spPr>
          <a:xfrm>
            <a:off x="5749925" y="3429000"/>
            <a:ext cx="3219326" cy="3429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4" name="Picture Placeholder 13">
            <a:extLst>
              <a:ext uri="{FF2B5EF4-FFF2-40B4-BE49-F238E27FC236}">
                <a16:creationId xmlns:a16="http://schemas.microsoft.com/office/drawing/2014/main" id="{72EABCE6-311A-F405-61EF-5A43EFCC9525}"/>
              </a:ext>
            </a:extLst>
          </p:cNvPr>
          <p:cNvSpPr>
            <a:spLocks noGrp="1"/>
          </p:cNvSpPr>
          <p:nvPr>
            <p:ph type="pic" sz="quarter" idx="24" hasCustomPrompt="1"/>
          </p:nvPr>
        </p:nvSpPr>
        <p:spPr>
          <a:xfrm>
            <a:off x="8969251" y="0"/>
            <a:ext cx="3222749" cy="3429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5" name="Picture Placeholder 13">
            <a:extLst>
              <a:ext uri="{FF2B5EF4-FFF2-40B4-BE49-F238E27FC236}">
                <a16:creationId xmlns:a16="http://schemas.microsoft.com/office/drawing/2014/main" id="{98A9427A-B40D-7B18-7F44-ACC05CB69174}"/>
              </a:ext>
            </a:extLst>
          </p:cNvPr>
          <p:cNvSpPr>
            <a:spLocks noGrp="1"/>
          </p:cNvSpPr>
          <p:nvPr>
            <p:ph type="pic" sz="quarter" idx="25" hasCustomPrompt="1"/>
          </p:nvPr>
        </p:nvSpPr>
        <p:spPr>
          <a:xfrm>
            <a:off x="8969251" y="3429000"/>
            <a:ext cx="3222749" cy="3429000"/>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6"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5749925" y="0"/>
            <a:ext cx="3219326" cy="3429000"/>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 name="Footer Placeholder 7">
            <a:extLst>
              <a:ext uri="{FF2B5EF4-FFF2-40B4-BE49-F238E27FC236}">
                <a16:creationId xmlns:a16="http://schemas.microsoft.com/office/drawing/2014/main" id="{2D12CC19-50A2-A36F-6422-E9BE131E8231}"/>
              </a:ext>
            </a:extLst>
          </p:cNvPr>
          <p:cNvSpPr>
            <a:spLocks noGrp="1"/>
          </p:cNvSpPr>
          <p:nvPr>
            <p:ph type="ftr" sz="quarter" idx="3"/>
          </p:nvPr>
        </p:nvSpPr>
        <p:spPr>
          <a:xfrm>
            <a:off x="2205665" y="6229255"/>
            <a:ext cx="3240335"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765216010"/>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 6 im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D6A2E74-AC57-AF7E-7DC0-69BEAD40D52D}"/>
              </a:ext>
            </a:extLst>
          </p:cNvPr>
          <p:cNvSpPr/>
          <p:nvPr userDrawn="1"/>
        </p:nvSpPr>
        <p:spPr>
          <a:xfrm>
            <a:off x="3476625" y="0"/>
            <a:ext cx="8715375"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2">
                    <a:lumMod val="25000"/>
                    <a:lumOff val="75000"/>
                  </a:schemeClr>
                </a:solidFill>
                <a:latin typeface="Poppins SemiBold" pitchFamily="2" charset="77"/>
                <a:cs typeface="Poppins SemiBold" pitchFamily="2" charset="77"/>
              </a:rPr>
              <a:t>|  NXP  |  </a:t>
            </a:r>
            <a:r>
              <a:rPr lang="en-GB">
                <a:solidFill>
                  <a:schemeClr val="tx2">
                    <a:lumMod val="25000"/>
                    <a:lumOff val="75000"/>
                  </a:schemeClr>
                </a:solidFill>
                <a:latin typeface="Poppins" panose="00000500000000000000" pitchFamily="2" charset="0"/>
                <a:cs typeface="Poppins" panose="00000500000000000000" pitchFamily="2" charset="0"/>
              </a:rPr>
              <a:t>Internal</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2">
                    <a:lumMod val="25000"/>
                    <a:lumOff val="75000"/>
                  </a:schemeClr>
                </a:solidFill>
                <a:latin typeface="Poppins" panose="00000500000000000000" pitchFamily="2" charset="0"/>
                <a:cs typeface="Poppins" panose="00000500000000000000" pitchFamily="2" charset="0"/>
              </a:rPr>
              <a:t>‹#›</a:t>
            </a:fld>
            <a:endParaRPr lang="en-GB">
              <a:solidFill>
                <a:schemeClr val="tx2">
                  <a:lumMod val="25000"/>
                  <a:lumOff val="75000"/>
                </a:schemeClr>
              </a:solidFill>
              <a:latin typeface="Poppins" panose="00000500000000000000" pitchFamily="2" charset="0"/>
              <a:cs typeface="Poppins" panose="00000500000000000000" pitchFamily="2" charset="0"/>
            </a:endParaRPr>
          </a:p>
        </p:txBody>
      </p:sp>
      <p:sp>
        <p:nvSpPr>
          <p:cNvPr id="44" name="Picture Placeholder 13">
            <a:extLst>
              <a:ext uri="{FF2B5EF4-FFF2-40B4-BE49-F238E27FC236}">
                <a16:creationId xmlns:a16="http://schemas.microsoft.com/office/drawing/2014/main" id="{91347789-91DD-8BAB-C965-15B9AD238023}"/>
              </a:ext>
            </a:extLst>
          </p:cNvPr>
          <p:cNvSpPr>
            <a:spLocks noGrp="1"/>
          </p:cNvSpPr>
          <p:nvPr>
            <p:ph type="pic" sz="quarter" idx="22" hasCustomPrompt="1"/>
          </p:nvPr>
        </p:nvSpPr>
        <p:spPr>
          <a:xfrm>
            <a:off x="3476625" y="3428999"/>
            <a:ext cx="2903970" cy="3429002"/>
          </a:xfrm>
          <a:prstGeom prst="rect">
            <a:avLst/>
          </a:prstGeom>
          <a:solidFill>
            <a:srgbClr val="E9E9E9"/>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5" name="Picture Placeholder 13">
            <a:extLst>
              <a:ext uri="{FF2B5EF4-FFF2-40B4-BE49-F238E27FC236}">
                <a16:creationId xmlns:a16="http://schemas.microsoft.com/office/drawing/2014/main" id="{71126BC0-ACDB-A63C-30FF-060BBADFC2A9}"/>
              </a:ext>
            </a:extLst>
          </p:cNvPr>
          <p:cNvSpPr>
            <a:spLocks noGrp="1"/>
          </p:cNvSpPr>
          <p:nvPr>
            <p:ph type="pic" sz="quarter" idx="24" hasCustomPrompt="1"/>
          </p:nvPr>
        </p:nvSpPr>
        <p:spPr>
          <a:xfrm>
            <a:off x="6382905" y="3428999"/>
            <a:ext cx="2903970" cy="3429002"/>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6" name="Picture Placeholder 13">
            <a:extLst>
              <a:ext uri="{FF2B5EF4-FFF2-40B4-BE49-F238E27FC236}">
                <a16:creationId xmlns:a16="http://schemas.microsoft.com/office/drawing/2014/main" id="{BB5538B8-D304-A6FE-E229-6BA4E24C2CC2}"/>
              </a:ext>
            </a:extLst>
          </p:cNvPr>
          <p:cNvSpPr>
            <a:spLocks noGrp="1"/>
          </p:cNvSpPr>
          <p:nvPr>
            <p:ph type="pic" sz="quarter" idx="25" hasCustomPrompt="1"/>
          </p:nvPr>
        </p:nvSpPr>
        <p:spPr>
          <a:xfrm>
            <a:off x="9288030" y="3428999"/>
            <a:ext cx="2903970" cy="3429002"/>
          </a:xfrm>
          <a:prstGeom prst="rect">
            <a:avLst/>
          </a:prstGeom>
          <a:solidFill>
            <a:srgbClr val="E9E9E9"/>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8" name="Picture Placeholder 13">
            <a:extLst>
              <a:ext uri="{FF2B5EF4-FFF2-40B4-BE49-F238E27FC236}">
                <a16:creationId xmlns:a16="http://schemas.microsoft.com/office/drawing/2014/main" id="{1BA72DF4-89E9-84A2-C2CB-42ACD6DB7946}"/>
              </a:ext>
            </a:extLst>
          </p:cNvPr>
          <p:cNvSpPr>
            <a:spLocks noGrp="1"/>
          </p:cNvSpPr>
          <p:nvPr>
            <p:ph type="pic" sz="quarter" idx="27" hasCustomPrompt="1"/>
          </p:nvPr>
        </p:nvSpPr>
        <p:spPr>
          <a:xfrm>
            <a:off x="6382905" y="1"/>
            <a:ext cx="2903970" cy="3429002"/>
          </a:xfrm>
          <a:prstGeom prst="rect">
            <a:avLst/>
          </a:prstGeom>
          <a:solidFill>
            <a:srgbClr val="E9E9E9"/>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9" name="Picture Placeholder 13">
            <a:extLst>
              <a:ext uri="{FF2B5EF4-FFF2-40B4-BE49-F238E27FC236}">
                <a16:creationId xmlns:a16="http://schemas.microsoft.com/office/drawing/2014/main" id="{81113856-26A5-94C8-0833-80FD9616F2DA}"/>
              </a:ext>
            </a:extLst>
          </p:cNvPr>
          <p:cNvSpPr>
            <a:spLocks noGrp="1"/>
          </p:cNvSpPr>
          <p:nvPr>
            <p:ph type="pic" sz="quarter" idx="28" hasCustomPrompt="1"/>
          </p:nvPr>
        </p:nvSpPr>
        <p:spPr>
          <a:xfrm>
            <a:off x="9288030" y="1"/>
            <a:ext cx="2903970" cy="3429002"/>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3" name="Text Placeholder 5">
            <a:extLst>
              <a:ext uri="{FF2B5EF4-FFF2-40B4-BE49-F238E27FC236}">
                <a16:creationId xmlns:a16="http://schemas.microsoft.com/office/drawing/2014/main" id="{AE2214D4-13C2-A3B3-B673-6C90FB5CD0A6}"/>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14" name="Title 4">
            <a:extLst>
              <a:ext uri="{FF2B5EF4-FFF2-40B4-BE49-F238E27FC236}">
                <a16:creationId xmlns:a16="http://schemas.microsoft.com/office/drawing/2014/main" id="{6C03DDC9-1215-58A7-966E-1F225C5E51EB}"/>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17" name="Picture Placeholder 13">
            <a:extLst>
              <a:ext uri="{FF2B5EF4-FFF2-40B4-BE49-F238E27FC236}">
                <a16:creationId xmlns:a16="http://schemas.microsoft.com/office/drawing/2014/main" id="{66E0F71D-367D-EF12-86F9-A9181132A979}"/>
              </a:ext>
            </a:extLst>
          </p:cNvPr>
          <p:cNvSpPr>
            <a:spLocks noGrp="1"/>
          </p:cNvSpPr>
          <p:nvPr>
            <p:ph type="pic" sz="quarter" idx="26" hasCustomPrompt="1"/>
          </p:nvPr>
        </p:nvSpPr>
        <p:spPr>
          <a:xfrm>
            <a:off x="3476625" y="1"/>
            <a:ext cx="2903970" cy="3429002"/>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3" name="Text Placeholder 14">
            <a:extLst>
              <a:ext uri="{FF2B5EF4-FFF2-40B4-BE49-F238E27FC236}">
                <a16:creationId xmlns:a16="http://schemas.microsoft.com/office/drawing/2014/main" id="{78066613-8544-14DA-CE5B-A0653A86EF03}"/>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71877959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 1 im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02E06AA-C604-B254-0548-842563B995CE}"/>
              </a:ext>
            </a:extLst>
          </p:cNvPr>
          <p:cNvSpPr/>
          <p:nvPr userDrawn="1"/>
        </p:nvSpPr>
        <p:spPr>
          <a:xfrm>
            <a:off x="3476624" y="0"/>
            <a:ext cx="8715375"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7"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3476625" y="0"/>
            <a:ext cx="8715374"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2">
                    <a:lumMod val="25000"/>
                    <a:lumOff val="75000"/>
                  </a:schemeClr>
                </a:solidFill>
                <a:latin typeface="Poppins SemiBold" pitchFamily="2" charset="77"/>
                <a:cs typeface="Poppins SemiBold" pitchFamily="2" charset="77"/>
              </a:rPr>
              <a:t>|  NXP  |  </a:t>
            </a:r>
            <a:r>
              <a:rPr lang="en-GB">
                <a:solidFill>
                  <a:schemeClr val="tx2">
                    <a:lumMod val="25000"/>
                    <a:lumOff val="75000"/>
                  </a:schemeClr>
                </a:solidFill>
                <a:latin typeface="Poppins" panose="00000500000000000000" pitchFamily="2" charset="0"/>
                <a:cs typeface="Poppins" panose="00000500000000000000" pitchFamily="2" charset="0"/>
              </a:rPr>
              <a:t>Internal</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2">
                    <a:lumMod val="25000"/>
                    <a:lumOff val="75000"/>
                  </a:schemeClr>
                </a:solidFill>
                <a:latin typeface="Poppins" panose="00000500000000000000" pitchFamily="2" charset="0"/>
                <a:cs typeface="Poppins" panose="00000500000000000000" pitchFamily="2" charset="0"/>
              </a:rPr>
              <a:t>‹#›</a:t>
            </a:fld>
            <a:endParaRPr lang="en-GB">
              <a:solidFill>
                <a:schemeClr val="tx2">
                  <a:lumMod val="25000"/>
                  <a:lumOff val="75000"/>
                </a:schemeClr>
              </a:solidFill>
              <a:latin typeface="Poppins" panose="00000500000000000000" pitchFamily="2" charset="0"/>
              <a:cs typeface="Poppins" panose="00000500000000000000" pitchFamily="2" charset="0"/>
            </a:endParaRPr>
          </a:p>
        </p:txBody>
      </p:sp>
      <p:sp>
        <p:nvSpPr>
          <p:cNvPr id="10" name="Text Placeholder 5">
            <a:extLst>
              <a:ext uri="{FF2B5EF4-FFF2-40B4-BE49-F238E27FC236}">
                <a16:creationId xmlns:a16="http://schemas.microsoft.com/office/drawing/2014/main" id="{40CA601A-B2F8-3621-C7A6-74F05BD40AA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11" name="Title 4">
            <a:extLst>
              <a:ext uri="{FF2B5EF4-FFF2-40B4-BE49-F238E27FC236}">
                <a16:creationId xmlns:a16="http://schemas.microsoft.com/office/drawing/2014/main" id="{2861F4E7-707B-6EAB-0166-7454836856C5}"/>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3" name="Text Placeholder 14">
            <a:extLst>
              <a:ext uri="{FF2B5EF4-FFF2-40B4-BE49-F238E27FC236}">
                <a16:creationId xmlns:a16="http://schemas.microsoft.com/office/drawing/2014/main" id="{D3F8D3E6-BB80-8FF2-511F-2702C5F3F090}"/>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414584253"/>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left + content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0248DE-1B33-702A-19EE-36BD47456B0A}"/>
              </a:ext>
            </a:extLst>
          </p:cNvPr>
          <p:cNvSpPr/>
          <p:nvPr userDrawn="1"/>
        </p:nvSpPr>
        <p:spPr>
          <a:xfrm>
            <a:off x="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2"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0" y="0"/>
            <a:ext cx="6096000"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Text Placeholder 14">
            <a:extLst>
              <a:ext uri="{FF2B5EF4-FFF2-40B4-BE49-F238E27FC236}">
                <a16:creationId xmlns:a16="http://schemas.microsoft.com/office/drawing/2014/main" id="{D72AC6E4-E155-A422-F772-AF6A8D3DED10}"/>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bg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ext Placeholder 14">
            <a:extLst>
              <a:ext uri="{FF2B5EF4-FFF2-40B4-BE49-F238E27FC236}">
                <a16:creationId xmlns:a16="http://schemas.microsoft.com/office/drawing/2014/main" id="{A353F30A-956E-6F05-EF51-ED2E85383C1A}"/>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bg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8" name="Text Placeholder 5">
            <a:extLst>
              <a:ext uri="{FF2B5EF4-FFF2-40B4-BE49-F238E27FC236}">
                <a16:creationId xmlns:a16="http://schemas.microsoft.com/office/drawing/2014/main" id="{F694BF05-4B90-51C7-13D2-008DB91101CE}"/>
              </a:ext>
            </a:extLst>
          </p:cNvPr>
          <p:cNvSpPr>
            <a:spLocks noGrp="1"/>
          </p:cNvSpPr>
          <p:nvPr>
            <p:ph type="body" sz="quarter" idx="20" hasCustomPrompt="1"/>
          </p:nvPr>
        </p:nvSpPr>
        <p:spPr>
          <a:xfrm>
            <a:off x="6503440" y="3522192"/>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endParaRPr lang="en-US"/>
          </a:p>
        </p:txBody>
      </p:sp>
      <p:sp>
        <p:nvSpPr>
          <p:cNvPr id="9" name="Title 4">
            <a:extLst>
              <a:ext uri="{FF2B5EF4-FFF2-40B4-BE49-F238E27FC236}">
                <a16:creationId xmlns:a16="http://schemas.microsoft.com/office/drawing/2014/main" id="{70B93A6B-D323-B374-BBF9-45B3A349CDEC}"/>
              </a:ext>
            </a:extLst>
          </p:cNvPr>
          <p:cNvSpPr>
            <a:spLocks noGrp="1"/>
          </p:cNvSpPr>
          <p:nvPr>
            <p:ph type="title" hasCustomPrompt="1"/>
          </p:nvPr>
        </p:nvSpPr>
        <p:spPr>
          <a:xfrm>
            <a:off x="6503439" y="1605035"/>
            <a:ext cx="5040860" cy="1461431"/>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7" name="Text Placeholder 5">
            <a:extLst>
              <a:ext uri="{FF2B5EF4-FFF2-40B4-BE49-F238E27FC236}">
                <a16:creationId xmlns:a16="http://schemas.microsoft.com/office/drawing/2014/main" id="{469555E3-3700-CDC2-01FE-CDE5F1EF916E}"/>
              </a:ext>
            </a:extLst>
          </p:cNvPr>
          <p:cNvSpPr txBox="1">
            <a:spLocks/>
          </p:cNvSpPr>
          <p:nvPr userDrawn="1"/>
        </p:nvSpPr>
        <p:spPr>
          <a:xfrm>
            <a:off x="6724075"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11" name="Text Placeholder 5">
            <a:extLst>
              <a:ext uri="{FF2B5EF4-FFF2-40B4-BE49-F238E27FC236}">
                <a16:creationId xmlns:a16="http://schemas.microsoft.com/office/drawing/2014/main" id="{5DDC0077-BAD4-0229-4E1A-2E7B4B30A6D0}"/>
              </a:ext>
            </a:extLst>
          </p:cNvPr>
          <p:cNvSpPr txBox="1">
            <a:spLocks/>
          </p:cNvSpPr>
          <p:nvPr userDrawn="1"/>
        </p:nvSpPr>
        <p:spPr>
          <a:xfrm>
            <a:off x="6503439"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928131255"/>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324D27-FA25-A843-7A6A-F4333DACFF5D}"/>
              </a:ext>
            </a:extLst>
          </p:cNvPr>
          <p:cNvSpPr/>
          <p:nvPr userDrawn="1"/>
        </p:nvSpPr>
        <p:spPr>
          <a:xfrm>
            <a:off x="0" y="0"/>
            <a:ext cx="12192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3" name="Rectangle 12">
            <a:extLst>
              <a:ext uri="{FF2B5EF4-FFF2-40B4-BE49-F238E27FC236}">
                <a16:creationId xmlns:a16="http://schemas.microsoft.com/office/drawing/2014/main" id="{9D0BD806-5824-DF2E-D85C-C77098172B2F}"/>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pic>
        <p:nvPicPr>
          <p:cNvPr id="15" name="Picture 14" descr="A rainbow colored lines on a black background&#10;&#10;Description automatically generated">
            <a:extLst>
              <a:ext uri="{FF2B5EF4-FFF2-40B4-BE49-F238E27FC236}">
                <a16:creationId xmlns:a16="http://schemas.microsoft.com/office/drawing/2014/main" id="{FC1E2EB0-39BB-329D-C174-57962ACE46A8}"/>
              </a:ext>
            </a:extLst>
          </p:cNvPr>
          <p:cNvPicPr>
            <a:picLocks noChangeAspect="1"/>
          </p:cNvPicPr>
          <p:nvPr userDrawn="1"/>
        </p:nvPicPr>
        <p:blipFill>
          <a:blip r:embed="rId2"/>
          <a:stretch>
            <a:fillRect/>
          </a:stretch>
        </p:blipFill>
        <p:spPr>
          <a:xfrm>
            <a:off x="0" y="0"/>
            <a:ext cx="12192000" cy="6858000"/>
          </a:xfrm>
          <a:prstGeom prst="rect">
            <a:avLst/>
          </a:prstGeom>
          <a:solidFill>
            <a:srgbClr val="FBFBFB"/>
          </a:solidFill>
        </p:spPr>
      </p:pic>
      <p:sp>
        <p:nvSpPr>
          <p:cNvPr id="6" name="Text Placeholder 5">
            <a:extLst>
              <a:ext uri="{FF2B5EF4-FFF2-40B4-BE49-F238E27FC236}">
                <a16:creationId xmlns:a16="http://schemas.microsoft.com/office/drawing/2014/main" id="{F5A28994-49B2-3EF5-8221-52CF2386DC20}"/>
              </a:ext>
            </a:extLst>
          </p:cNvPr>
          <p:cNvSpPr>
            <a:spLocks noGrp="1"/>
          </p:cNvSpPr>
          <p:nvPr userDrawn="1">
            <p:ph type="body" sz="quarter" idx="10" hasCustomPrompt="1"/>
          </p:nvPr>
        </p:nvSpPr>
        <p:spPr>
          <a:xfrm>
            <a:off x="1343025" y="1616530"/>
            <a:ext cx="5122863" cy="2610984"/>
          </a:xfrm>
          <a:prstGeom prst="rect">
            <a:avLst/>
          </a:prstGeom>
        </p:spPr>
        <p:txBody>
          <a:bodyPr lIns="0" tIns="0" rIns="0" bIns="0" anchor="b"/>
          <a:lstStyle>
            <a:lvl1pPr marL="0" indent="0">
              <a:spcBef>
                <a:spcPts val="600"/>
              </a:spcBef>
              <a:buNone/>
              <a:defRPr sz="4200" b="1" i="0">
                <a:solidFill>
                  <a:schemeClr val="tx2"/>
                </a:solidFill>
                <a:latin typeface="Poppins SemiBold" pitchFamily="2" charset="77"/>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The presentation title goes here</a:t>
            </a:r>
          </a:p>
        </p:txBody>
      </p:sp>
      <p:grpSp>
        <p:nvGrpSpPr>
          <p:cNvPr id="2" name="Group 1">
            <a:extLst>
              <a:ext uri="{FF2B5EF4-FFF2-40B4-BE49-F238E27FC236}">
                <a16:creationId xmlns:a16="http://schemas.microsoft.com/office/drawing/2014/main" id="{2AB93D4E-5ABB-926A-96C4-704DAF949EAD}"/>
              </a:ext>
            </a:extLst>
          </p:cNvPr>
          <p:cNvGrpSpPr/>
          <p:nvPr userDrawn="1"/>
        </p:nvGrpSpPr>
        <p:grpSpPr>
          <a:xfrm>
            <a:off x="532238" y="532263"/>
            <a:ext cx="1522954" cy="515204"/>
            <a:chOff x="532238" y="532263"/>
            <a:chExt cx="1522954" cy="515204"/>
          </a:xfrm>
        </p:grpSpPr>
        <p:sp>
          <p:nvSpPr>
            <p:cNvPr id="4" name="Freeform: Shape 3">
              <a:extLst>
                <a:ext uri="{FF2B5EF4-FFF2-40B4-BE49-F238E27FC236}">
                  <a16:creationId xmlns:a16="http://schemas.microsoft.com/office/drawing/2014/main" id="{8D517C21-C4A9-C71C-B814-3FF90FCC0F76}"/>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Light" panose="00000400000000000000" pitchFamily="2" charset="0"/>
              </a:endParaRPr>
            </a:p>
          </p:txBody>
        </p:sp>
        <p:sp>
          <p:nvSpPr>
            <p:cNvPr id="5" name="Freeform: Shape 4">
              <a:extLst>
                <a:ext uri="{FF2B5EF4-FFF2-40B4-BE49-F238E27FC236}">
                  <a16:creationId xmlns:a16="http://schemas.microsoft.com/office/drawing/2014/main" id="{396D3BA7-FE9E-4992-BA10-9DA227D3D64F}"/>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Light" panose="00000400000000000000" pitchFamily="2" charset="0"/>
              </a:endParaRPr>
            </a:p>
          </p:txBody>
        </p:sp>
        <p:sp>
          <p:nvSpPr>
            <p:cNvPr id="8" name="Freeform: Shape 7">
              <a:extLst>
                <a:ext uri="{FF2B5EF4-FFF2-40B4-BE49-F238E27FC236}">
                  <a16:creationId xmlns:a16="http://schemas.microsoft.com/office/drawing/2014/main" id="{354A5B0D-838A-84DA-2755-40819DFA968D}"/>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0B2D7"/>
            </a:solidFill>
            <a:ln w="9525" cap="flat">
              <a:noFill/>
              <a:prstDash val="solid"/>
              <a:miter/>
            </a:ln>
          </p:spPr>
          <p:txBody>
            <a:bodyPr rtlCol="0" anchor="ctr"/>
            <a:lstStyle/>
            <a:p>
              <a:endParaRPr lang="en-US">
                <a:latin typeface="Poppins Light" panose="00000400000000000000" pitchFamily="2" charset="0"/>
              </a:endParaRPr>
            </a:p>
          </p:txBody>
        </p:sp>
      </p:grpSp>
      <p:sp>
        <p:nvSpPr>
          <p:cNvPr id="9" name="Text Placeholder 5">
            <a:extLst>
              <a:ext uri="{FF2B5EF4-FFF2-40B4-BE49-F238E27FC236}">
                <a16:creationId xmlns:a16="http://schemas.microsoft.com/office/drawing/2014/main" id="{49F5C6D4-75BA-5850-B004-417EC98AE42F}"/>
              </a:ext>
            </a:extLst>
          </p:cNvPr>
          <p:cNvSpPr>
            <a:spLocks noGrp="1"/>
          </p:cNvSpPr>
          <p:nvPr userDrawn="1">
            <p:ph type="body" sz="quarter" idx="11" hasCustomPrompt="1"/>
          </p:nvPr>
        </p:nvSpPr>
        <p:spPr>
          <a:xfrm>
            <a:off x="1343025" y="5223518"/>
            <a:ext cx="5062912" cy="847619"/>
          </a:xfrm>
          <a:prstGeom prst="rect">
            <a:avLst/>
          </a:prstGeom>
        </p:spPr>
        <p:txBody>
          <a:bodyPr lIns="0" tIns="0" rIns="0" bIns="0" anchor="t"/>
          <a:lstStyle>
            <a:lvl1pPr marL="0" indent="0">
              <a:lnSpc>
                <a:spcPct val="100000"/>
              </a:lnSpc>
              <a:spcBef>
                <a:spcPts val="0"/>
              </a:spcBef>
              <a:buNone/>
              <a:defRPr sz="1500" b="0" i="0">
                <a:solidFill>
                  <a:schemeClr val="tx2"/>
                </a:solidFill>
                <a:latin typeface="Poppins Light" pitchFamily="2" charset="77"/>
                <a:cs typeface="Poppi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If required goes here | speaker title, date and/or additional information</a:t>
            </a:r>
          </a:p>
        </p:txBody>
      </p:sp>
      <p:sp>
        <p:nvSpPr>
          <p:cNvPr id="10" name="Text Placeholder 7">
            <a:extLst>
              <a:ext uri="{FF2B5EF4-FFF2-40B4-BE49-F238E27FC236}">
                <a16:creationId xmlns:a16="http://schemas.microsoft.com/office/drawing/2014/main" id="{E565C116-A164-FBC7-A913-45863BEBC207}"/>
              </a:ext>
            </a:extLst>
          </p:cNvPr>
          <p:cNvSpPr>
            <a:spLocks noGrp="1"/>
          </p:cNvSpPr>
          <p:nvPr userDrawn="1">
            <p:ph type="body" sz="quarter" idx="12" hasCustomPrompt="1"/>
          </p:nvPr>
        </p:nvSpPr>
        <p:spPr>
          <a:xfrm>
            <a:off x="1342652" y="4695137"/>
            <a:ext cx="5062912" cy="423152"/>
          </a:xfrm>
          <a:prstGeom prst="rect">
            <a:avLst/>
          </a:prstGeom>
        </p:spPr>
        <p:txBody>
          <a:bodyPr lIns="0" tIns="0" rIns="0" bIns="0" anchor="b"/>
          <a:lstStyle>
            <a:lvl1pPr marL="0" indent="0">
              <a:buNone/>
              <a:defRPr sz="1800">
                <a:latin typeface="Poppins SemiBold" panose="00000700000000000000" pitchFamily="2" charset="0"/>
                <a:cs typeface="Poppins SemiBold" panose="000007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Sub Heading or Speaker Name</a:t>
            </a:r>
          </a:p>
        </p:txBody>
      </p:sp>
      <p:sp>
        <p:nvSpPr>
          <p:cNvPr id="12" name="Text Placeholder 5">
            <a:extLst>
              <a:ext uri="{FF2B5EF4-FFF2-40B4-BE49-F238E27FC236}">
                <a16:creationId xmlns:a16="http://schemas.microsoft.com/office/drawing/2014/main" id="{8E66E146-0522-8568-D667-CA6893BD6C6B}"/>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75000"/>
                    <a:lumOff val="25000"/>
                  </a:schemeClr>
                </a:solidFill>
                <a:latin typeface="Poppins SemiBold" pitchFamily="2" charset="77"/>
                <a:cs typeface="Poppins SemiBold" pitchFamily="2" charset="77"/>
              </a:rPr>
              <a:t>|  Internal  |  </a:t>
            </a:r>
            <a:r>
              <a:rPr lang="en-US" sz="800" b="0" i="0">
                <a:solidFill>
                  <a:schemeClr val="tx1">
                    <a:lumMod val="75000"/>
                    <a:lumOff val="25000"/>
                  </a:schemeClr>
                </a:solidFill>
                <a:latin typeface="Poppins Light" panose="00000400000000000000" pitchFamily="2" charset="0"/>
                <a:cs typeface="Poppins Light" panose="00000400000000000000" pitchFamily="2" charset="0"/>
              </a:rPr>
              <a:t>NXP, and the NXP logo are trademarks of NXP B.V. All other product </a:t>
            </a:r>
            <a:br>
              <a:rPr lang="en-US" sz="800" b="0" i="0">
                <a:solidFill>
                  <a:schemeClr val="tx1">
                    <a:lumMod val="75000"/>
                    <a:lumOff val="25000"/>
                  </a:schemeClr>
                </a:solidFill>
                <a:latin typeface="Poppins Light" panose="00000400000000000000" pitchFamily="2" charset="0"/>
                <a:cs typeface="Poppins Light" panose="00000400000000000000" pitchFamily="2" charset="0"/>
              </a:rPr>
            </a:br>
            <a:r>
              <a:rPr lang="en-US" sz="800" b="0" i="0">
                <a:solidFill>
                  <a:schemeClr val="tx1">
                    <a:lumMod val="75000"/>
                    <a:lumOff val="25000"/>
                  </a:schemeClr>
                </a:solidFill>
                <a:latin typeface="Poppins Light" panose="00000400000000000000" pitchFamily="2" charset="0"/>
                <a:cs typeface="Poppins Light" panose="00000400000000000000" pitchFamily="2" charset="0"/>
              </a:rPr>
              <a:t>or service names are the property of their respective owners. © 2024 NXP B.V.</a:t>
            </a:r>
          </a:p>
        </p:txBody>
      </p:sp>
    </p:spTree>
    <p:extLst>
      <p:ext uri="{BB962C8B-B14F-4D97-AF65-F5344CB8AC3E}">
        <p14:creationId xmlns:p14="http://schemas.microsoft.com/office/powerpoint/2010/main" val="3521628153"/>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 right + content lef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9C6999-857C-3B9C-1BA1-40386C14E843}"/>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9" name="Text Placeholder 14">
            <a:extLst>
              <a:ext uri="{FF2B5EF4-FFF2-40B4-BE49-F238E27FC236}">
                <a16:creationId xmlns:a16="http://schemas.microsoft.com/office/drawing/2014/main" id="{FF4B8D96-22BA-0C1F-5162-2AC5105DDF10}"/>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0" name="Text Placeholder 14">
            <a:extLst>
              <a:ext uri="{FF2B5EF4-FFF2-40B4-BE49-F238E27FC236}">
                <a16:creationId xmlns:a16="http://schemas.microsoft.com/office/drawing/2014/main" id="{AE087739-C541-8865-EA98-5C2F15B5C0FC}"/>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1" name="Text Placeholder 5">
            <a:extLst>
              <a:ext uri="{FF2B5EF4-FFF2-40B4-BE49-F238E27FC236}">
                <a16:creationId xmlns:a16="http://schemas.microsoft.com/office/drawing/2014/main" id="{418DDFC6-3BD8-E99E-B3E1-EEF133BD7088}"/>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2" name="Title 4">
            <a:extLst>
              <a:ext uri="{FF2B5EF4-FFF2-40B4-BE49-F238E27FC236}">
                <a16:creationId xmlns:a16="http://schemas.microsoft.com/office/drawing/2014/main" id="{D14FD709-AB27-B41E-E4BB-293B59377388}"/>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19"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6096000" y="0"/>
            <a:ext cx="6096000"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Footer Placeholder 7">
            <a:extLst>
              <a:ext uri="{FF2B5EF4-FFF2-40B4-BE49-F238E27FC236}">
                <a16:creationId xmlns:a16="http://schemas.microsoft.com/office/drawing/2014/main" id="{3AF60DD6-FFC3-0965-E53C-A4DA6584391C}"/>
              </a:ext>
            </a:extLst>
          </p:cNvPr>
          <p:cNvSpPr>
            <a:spLocks noGrp="1"/>
          </p:cNvSpPr>
          <p:nvPr>
            <p:ph type="ftr" sz="quarter" idx="3"/>
          </p:nvPr>
        </p:nvSpPr>
        <p:spPr>
          <a:xfrm>
            <a:off x="2205665" y="6229255"/>
            <a:ext cx="3240335"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875492507"/>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 image small">
    <p:spTree>
      <p:nvGrpSpPr>
        <p:cNvPr id="1" name=""/>
        <p:cNvGrpSpPr/>
        <p:nvPr/>
      </p:nvGrpSpPr>
      <p:grpSpPr>
        <a:xfrm>
          <a:off x="0" y="0"/>
          <a:ext cx="0" cy="0"/>
          <a:chOff x="0" y="0"/>
          <a:chExt cx="0" cy="0"/>
        </a:xfrm>
      </p:grpSpPr>
      <p:sp>
        <p:nvSpPr>
          <p:cNvPr id="14" name="Picture Placeholder 14">
            <a:extLst>
              <a:ext uri="{FF2B5EF4-FFF2-40B4-BE49-F238E27FC236}">
                <a16:creationId xmlns:a16="http://schemas.microsoft.com/office/drawing/2014/main" id="{21245394-80EC-F0AD-009D-284FEEB2B031}"/>
              </a:ext>
            </a:extLst>
          </p:cNvPr>
          <p:cNvSpPr>
            <a:spLocks noGrp="1"/>
          </p:cNvSpPr>
          <p:nvPr>
            <p:ph type="pic" sz="quarter" idx="17" hasCustomPrompt="1"/>
          </p:nvPr>
        </p:nvSpPr>
        <p:spPr>
          <a:xfrm>
            <a:off x="6591300" y="1652127"/>
            <a:ext cx="5048250" cy="4748128"/>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7" name="Text Placeholder 14">
            <a:extLst>
              <a:ext uri="{FF2B5EF4-FFF2-40B4-BE49-F238E27FC236}">
                <a16:creationId xmlns:a16="http://schemas.microsoft.com/office/drawing/2014/main" id="{16209300-539C-8152-5982-7DA48EAEC088}"/>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8" name="Text Placeholder 14">
            <a:extLst>
              <a:ext uri="{FF2B5EF4-FFF2-40B4-BE49-F238E27FC236}">
                <a16:creationId xmlns:a16="http://schemas.microsoft.com/office/drawing/2014/main" id="{358361DA-1C1F-7622-FED8-6465D492B719}"/>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9" name="Text Placeholder 5">
            <a:extLst>
              <a:ext uri="{FF2B5EF4-FFF2-40B4-BE49-F238E27FC236}">
                <a16:creationId xmlns:a16="http://schemas.microsoft.com/office/drawing/2014/main" id="{7A473332-A069-A755-63D0-8559BB4E5DB6}"/>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0" name="Title 4">
            <a:extLst>
              <a:ext uri="{FF2B5EF4-FFF2-40B4-BE49-F238E27FC236}">
                <a16:creationId xmlns:a16="http://schemas.microsoft.com/office/drawing/2014/main" id="{46245C49-A606-4225-6F82-7EA58D2F64C9}"/>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Tree>
    <p:extLst>
      <p:ext uri="{BB962C8B-B14F-4D97-AF65-F5344CB8AC3E}">
        <p14:creationId xmlns:p14="http://schemas.microsoft.com/office/powerpoint/2010/main" val="217471218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guide id="5" orient="horz" pos="1865">
          <p15:clr>
            <a:srgbClr val="FBAE40"/>
          </p15:clr>
        </p15:guide>
        <p15:guide id="6" orient="horz" pos="159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 3 vertical">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20FAEFE-DCEA-C11E-9CD8-5BAE7ECD0A84}"/>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2"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6113626" y="0"/>
            <a:ext cx="6078373" cy="2282024"/>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3" name="Picture Placeholder 7">
            <a:extLst>
              <a:ext uri="{FF2B5EF4-FFF2-40B4-BE49-F238E27FC236}">
                <a16:creationId xmlns:a16="http://schemas.microsoft.com/office/drawing/2014/main" id="{F4C96FE9-C037-14C3-012B-B741623D23DD}"/>
              </a:ext>
            </a:extLst>
          </p:cNvPr>
          <p:cNvSpPr>
            <a:spLocks noGrp="1"/>
          </p:cNvSpPr>
          <p:nvPr>
            <p:ph type="pic" sz="quarter" idx="26" hasCustomPrompt="1"/>
          </p:nvPr>
        </p:nvSpPr>
        <p:spPr>
          <a:xfrm>
            <a:off x="6113626" y="2282023"/>
            <a:ext cx="6078373" cy="2294813"/>
          </a:xfrm>
          <a:prstGeom prst="rect">
            <a:avLst/>
          </a:prstGeom>
          <a:solidFill>
            <a:schemeClr val="bg2">
              <a:lumMod val="25000"/>
              <a:lumOff val="75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4" name="Picture Placeholder 7">
            <a:extLst>
              <a:ext uri="{FF2B5EF4-FFF2-40B4-BE49-F238E27FC236}">
                <a16:creationId xmlns:a16="http://schemas.microsoft.com/office/drawing/2014/main" id="{07DF25DC-1055-D2B2-98AF-5F29BBD47E9A}"/>
              </a:ext>
            </a:extLst>
          </p:cNvPr>
          <p:cNvSpPr>
            <a:spLocks noGrp="1"/>
          </p:cNvSpPr>
          <p:nvPr>
            <p:ph type="pic" sz="quarter" idx="27" hasCustomPrompt="1"/>
          </p:nvPr>
        </p:nvSpPr>
        <p:spPr>
          <a:xfrm>
            <a:off x="6113626" y="4575977"/>
            <a:ext cx="6078373" cy="2282024"/>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9" name="Text Placeholder 14">
            <a:extLst>
              <a:ext uri="{FF2B5EF4-FFF2-40B4-BE49-F238E27FC236}">
                <a16:creationId xmlns:a16="http://schemas.microsoft.com/office/drawing/2014/main" id="{DD790FE4-BFEC-9756-BEB4-6B96B0DF6EEE}"/>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1" name="Text Placeholder 14">
            <a:extLst>
              <a:ext uri="{FF2B5EF4-FFF2-40B4-BE49-F238E27FC236}">
                <a16:creationId xmlns:a16="http://schemas.microsoft.com/office/drawing/2014/main" id="{E2FD68F5-B296-0C2B-59DB-54BBD7D001C2}"/>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5" name="Title 4">
            <a:extLst>
              <a:ext uri="{FF2B5EF4-FFF2-40B4-BE49-F238E27FC236}">
                <a16:creationId xmlns:a16="http://schemas.microsoft.com/office/drawing/2014/main" id="{B3D111EC-D128-EB01-30D0-3F5DA8E36287}"/>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16" name="Text Placeholder 7">
            <a:extLst>
              <a:ext uri="{FF2B5EF4-FFF2-40B4-BE49-F238E27FC236}">
                <a16:creationId xmlns:a16="http://schemas.microsoft.com/office/drawing/2014/main" id="{0595F731-0F02-28C1-AF72-7799DA7D7257}"/>
              </a:ext>
            </a:extLst>
          </p:cNvPr>
          <p:cNvSpPr>
            <a:spLocks noGrp="1"/>
          </p:cNvSpPr>
          <p:nvPr>
            <p:ph type="body" sz="quarter" idx="14" hasCustomPrompt="1"/>
          </p:nvPr>
        </p:nvSpPr>
        <p:spPr>
          <a:xfrm>
            <a:off x="379413" y="2894274"/>
            <a:ext cx="5066587" cy="3038213"/>
          </a:xfrm>
          <a:prstGeom prst="rect">
            <a:avLst/>
          </a:prstGeom>
        </p:spPr>
        <p:txBody>
          <a:bodyPr lIns="0" tIns="0" rIns="0" bIns="0">
            <a:normAutofit/>
          </a:bodyPr>
          <a:lstStyle>
            <a:lvl1pPr marL="171450" indent="-171450">
              <a:lnSpc>
                <a:spcPct val="110000"/>
              </a:lnSpc>
              <a:spcBef>
                <a:spcPts val="1200"/>
              </a:spcBef>
              <a:buFont typeface="Arial" panose="020B0604020202020204" pitchFamily="34" charset="0"/>
              <a:buChar char="•"/>
              <a:defRPr sz="1800">
                <a:latin typeface="Poppins" panose="00000500000000000000" pitchFamily="2" charset="0"/>
                <a:cs typeface="Poppins" panose="00000500000000000000" pitchFamily="2" charset="0"/>
              </a:defRPr>
            </a:lvl1pPr>
            <a:lvl2pPr marL="344488" indent="-173038">
              <a:lnSpc>
                <a:spcPct val="110000"/>
              </a:lnSpc>
              <a:spcBef>
                <a:spcPts val="1200"/>
              </a:spcBef>
              <a:buFont typeface="Poppins" panose="00000500000000000000" pitchFamily="2" charset="0"/>
              <a:buChar char="−"/>
              <a:defRPr sz="1600">
                <a:latin typeface="Poppins" panose="00000500000000000000" pitchFamily="2" charset="0"/>
                <a:cs typeface="Poppins" panose="00000500000000000000" pitchFamily="2" charset="0"/>
              </a:defRPr>
            </a:lvl2pPr>
            <a:lvl3pPr marL="515938" indent="-171450">
              <a:lnSpc>
                <a:spcPct val="110000"/>
              </a:lnSpc>
              <a:spcBef>
                <a:spcPts val="1200"/>
              </a:spcBef>
              <a:defRPr sz="1400">
                <a:latin typeface="Poppins" panose="00000500000000000000" pitchFamily="2" charset="0"/>
                <a:cs typeface="Poppins" panose="00000500000000000000" pitchFamily="2" charset="0"/>
              </a:defRPr>
            </a:lvl3pPr>
            <a:lvl4pPr marL="688975" indent="-173038">
              <a:lnSpc>
                <a:spcPct val="110000"/>
              </a:lnSpc>
              <a:spcBef>
                <a:spcPts val="1200"/>
              </a:spcBef>
              <a:buFont typeface="Poppins" panose="00000500000000000000" pitchFamily="2" charset="0"/>
              <a:buChar char="−"/>
              <a:defRPr sz="1200">
                <a:latin typeface="Poppins" panose="00000500000000000000" pitchFamily="2" charset="0"/>
                <a:cs typeface="Poppins" panose="00000500000000000000" pitchFamily="2" charset="0"/>
              </a:defRPr>
            </a:lvl4pPr>
            <a:lvl5pPr marL="855663" indent="-166688">
              <a:lnSpc>
                <a:spcPct val="110000"/>
              </a:lnSpc>
              <a:spcBef>
                <a:spcPts val="1200"/>
              </a:spcBef>
              <a:defRPr sz="10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12429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 2 phot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990E8F-3F86-019E-7259-C5DF5D006B8A}"/>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0" name="Picture Placeholder 7">
            <a:extLst>
              <a:ext uri="{FF2B5EF4-FFF2-40B4-BE49-F238E27FC236}">
                <a16:creationId xmlns:a16="http://schemas.microsoft.com/office/drawing/2014/main" id="{0BA635FC-A312-CDFD-CEE2-71AE69C703CA}"/>
              </a:ext>
            </a:extLst>
          </p:cNvPr>
          <p:cNvSpPr>
            <a:spLocks noGrp="1"/>
          </p:cNvSpPr>
          <p:nvPr>
            <p:ph type="pic" sz="quarter" idx="24" hasCustomPrompt="1"/>
          </p:nvPr>
        </p:nvSpPr>
        <p:spPr>
          <a:xfrm>
            <a:off x="400050" y="4014788"/>
            <a:ext cx="5027613" cy="1963737"/>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1" name="Picture Placeholder 7">
            <a:extLst>
              <a:ext uri="{FF2B5EF4-FFF2-40B4-BE49-F238E27FC236}">
                <a16:creationId xmlns:a16="http://schemas.microsoft.com/office/drawing/2014/main" id="{97CDDFA3-A77C-84F6-C805-0F704B7EA5C5}"/>
              </a:ext>
            </a:extLst>
          </p:cNvPr>
          <p:cNvSpPr>
            <a:spLocks noGrp="1"/>
          </p:cNvSpPr>
          <p:nvPr>
            <p:ph type="pic" sz="quarter" idx="25" hasCustomPrompt="1"/>
          </p:nvPr>
        </p:nvSpPr>
        <p:spPr>
          <a:xfrm>
            <a:off x="6613341" y="4014788"/>
            <a:ext cx="5027613" cy="1963737"/>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Text Placeholder 14">
            <a:extLst>
              <a:ext uri="{FF2B5EF4-FFF2-40B4-BE49-F238E27FC236}">
                <a16:creationId xmlns:a16="http://schemas.microsoft.com/office/drawing/2014/main" id="{536B57A2-10F0-6C44-3C29-83B0D55775EF}"/>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6" name="Text Placeholder 14">
            <a:extLst>
              <a:ext uri="{FF2B5EF4-FFF2-40B4-BE49-F238E27FC236}">
                <a16:creationId xmlns:a16="http://schemas.microsoft.com/office/drawing/2014/main" id="{CEAE77CD-9E4A-7D74-E4B4-4AD390F68B02}"/>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2" name="Title 4">
            <a:extLst>
              <a:ext uri="{FF2B5EF4-FFF2-40B4-BE49-F238E27FC236}">
                <a16:creationId xmlns:a16="http://schemas.microsoft.com/office/drawing/2014/main" id="{56EFC393-F3E0-61E8-169E-22AB3A81B1E0}"/>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13" name="Text Placeholder 5">
            <a:extLst>
              <a:ext uri="{FF2B5EF4-FFF2-40B4-BE49-F238E27FC236}">
                <a16:creationId xmlns:a16="http://schemas.microsoft.com/office/drawing/2014/main" id="{0D3881B2-2CB5-BFB7-3D69-DB30616B86C6}"/>
              </a:ext>
            </a:extLst>
          </p:cNvPr>
          <p:cNvSpPr>
            <a:spLocks noGrp="1"/>
          </p:cNvSpPr>
          <p:nvPr>
            <p:ph type="body" sz="quarter" idx="22" hasCustomPrompt="1"/>
          </p:nvPr>
        </p:nvSpPr>
        <p:spPr>
          <a:xfrm>
            <a:off x="407988"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14" name="Text Placeholder 5">
            <a:extLst>
              <a:ext uri="{FF2B5EF4-FFF2-40B4-BE49-F238E27FC236}">
                <a16:creationId xmlns:a16="http://schemas.microsoft.com/office/drawing/2014/main" id="{F90AB17C-2820-B52E-E6A5-744B267555B7}"/>
              </a:ext>
            </a:extLst>
          </p:cNvPr>
          <p:cNvSpPr>
            <a:spLocks noGrp="1"/>
          </p:cNvSpPr>
          <p:nvPr>
            <p:ph type="body" sz="quarter" idx="23" hasCustomPrompt="1"/>
          </p:nvPr>
        </p:nvSpPr>
        <p:spPr>
          <a:xfrm>
            <a:off x="6600094"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Tree>
    <p:extLst>
      <p:ext uri="{BB962C8B-B14F-4D97-AF65-F5344CB8AC3E}">
        <p14:creationId xmlns:p14="http://schemas.microsoft.com/office/powerpoint/2010/main" val="180507421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 chart dark">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solidFill>
                  <a:schemeClr val="tx1"/>
                </a:solidFill>
                <a:latin typeface="Poppins" panose="00000500000000000000" pitchFamily="2" charset="0"/>
                <a:cs typeface="Poppins" panose="00000500000000000000" pitchFamily="2" charset="0"/>
              </a:defRPr>
            </a:lvl1pPr>
          </a:lstStyle>
          <a:p>
            <a:r>
              <a:rPr lang="en-US"/>
              <a:t>Click to insert chart</a:t>
            </a:r>
          </a:p>
        </p:txBody>
      </p:sp>
      <p:sp>
        <p:nvSpPr>
          <p:cNvPr id="6" name="Text Placeholder 5">
            <a:extLst>
              <a:ext uri="{FF2B5EF4-FFF2-40B4-BE49-F238E27FC236}">
                <a16:creationId xmlns:a16="http://schemas.microsoft.com/office/drawing/2014/main" id="{A344AED7-4EA8-8B56-18D5-B3B9CE190796}"/>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8" name="Title 4">
            <a:extLst>
              <a:ext uri="{FF2B5EF4-FFF2-40B4-BE49-F238E27FC236}">
                <a16:creationId xmlns:a16="http://schemas.microsoft.com/office/drawing/2014/main" id="{6DFBBF1E-A3F6-F451-4829-D1E3F074E0F2}"/>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2" name="Footer Placeholder 7">
            <a:extLst>
              <a:ext uri="{FF2B5EF4-FFF2-40B4-BE49-F238E27FC236}">
                <a16:creationId xmlns:a16="http://schemas.microsoft.com/office/drawing/2014/main" id="{2FF29363-7825-3F5A-BEA2-C9B0A9230A3A}"/>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81621571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 chart spli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EB4605-05A5-FFF7-6BEB-8F2A1CCAFFA1}"/>
              </a:ext>
            </a:extLst>
          </p:cNvPr>
          <p:cNvSpPr/>
          <p:nvPr userDrawn="1"/>
        </p:nvSpPr>
        <p:spPr>
          <a:xfrm>
            <a:off x="6096000" y="-1"/>
            <a:ext cx="6096000" cy="6858001"/>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Rectangle 1">
            <a:extLst>
              <a:ext uri="{FF2B5EF4-FFF2-40B4-BE49-F238E27FC236}">
                <a16:creationId xmlns:a16="http://schemas.microsoft.com/office/drawing/2014/main" id="{3E7F0AF6-74AA-451B-425A-6C1E0C4BB1EE}"/>
              </a:ext>
            </a:extLst>
          </p:cNvPr>
          <p:cNvSpPr/>
          <p:nvPr userDrawn="1"/>
        </p:nvSpPr>
        <p:spPr>
          <a:xfrm>
            <a:off x="6096000" y="-1"/>
            <a:ext cx="6096000" cy="6858001"/>
          </a:xfrm>
          <a:prstGeom prst="rect">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solidFill>
                <a:schemeClr val="bg1"/>
              </a:solidFill>
              <a:latin typeface="Poppins SemiBold" panose="00000700000000000000" pitchFamily="2" charset="0"/>
              <a:cs typeface="Poppins SemiBold" panose="00000700000000000000" pitchFamily="2" charset="0"/>
            </a:endParaRPr>
          </a:p>
        </p:txBody>
      </p:sp>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r>
              <a:rPr lang="en-US"/>
              <a:t>Click to insert chart</a:t>
            </a:r>
          </a:p>
        </p:txBody>
      </p:sp>
      <p:sp>
        <p:nvSpPr>
          <p:cNvPr id="6" name="Text Placeholder 5">
            <a:extLst>
              <a:ext uri="{FF2B5EF4-FFF2-40B4-BE49-F238E27FC236}">
                <a16:creationId xmlns:a16="http://schemas.microsoft.com/office/drawing/2014/main" id="{A344AED7-4EA8-8B56-18D5-B3B9CE190796}"/>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8" name="Title 4">
            <a:extLst>
              <a:ext uri="{FF2B5EF4-FFF2-40B4-BE49-F238E27FC236}">
                <a16:creationId xmlns:a16="http://schemas.microsoft.com/office/drawing/2014/main" id="{6DFBBF1E-A3F6-F451-4829-D1E3F074E0F2}"/>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4" name="Footer Placeholder 7">
            <a:extLst>
              <a:ext uri="{FF2B5EF4-FFF2-40B4-BE49-F238E27FC236}">
                <a16:creationId xmlns:a16="http://schemas.microsoft.com/office/drawing/2014/main" id="{AAB0D92D-86F3-7AF3-45BC-19114C142CEF}"/>
              </a:ext>
            </a:extLst>
          </p:cNvPr>
          <p:cNvSpPr>
            <a:spLocks noGrp="1"/>
          </p:cNvSpPr>
          <p:nvPr>
            <p:ph type="ftr" sz="quarter" idx="3"/>
          </p:nvPr>
        </p:nvSpPr>
        <p:spPr>
          <a:xfrm>
            <a:off x="1842447" y="6229255"/>
            <a:ext cx="3606401"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00925394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23876A-96D1-F0AE-F0F2-8AF6DB2F3681}"/>
              </a:ext>
            </a:extLst>
          </p:cNvPr>
          <p:cNvSpPr/>
          <p:nvPr userDrawn="1"/>
        </p:nvSpPr>
        <p:spPr>
          <a:xfrm>
            <a:off x="0" y="-1"/>
            <a:ext cx="6096000" cy="6858001"/>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Rectangle 1">
            <a:extLst>
              <a:ext uri="{FF2B5EF4-FFF2-40B4-BE49-F238E27FC236}">
                <a16:creationId xmlns:a16="http://schemas.microsoft.com/office/drawing/2014/main" id="{3E7F0AF6-74AA-451B-425A-6C1E0C4BB1EE}"/>
              </a:ext>
            </a:extLst>
          </p:cNvPr>
          <p:cNvSpPr/>
          <p:nvPr userDrawn="1"/>
        </p:nvSpPr>
        <p:spPr>
          <a:xfrm>
            <a:off x="0" y="-1"/>
            <a:ext cx="6096000" cy="6858001"/>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6" name="Text Placeholder 5">
            <a:extLst>
              <a:ext uri="{FF2B5EF4-FFF2-40B4-BE49-F238E27FC236}">
                <a16:creationId xmlns:a16="http://schemas.microsoft.com/office/drawing/2014/main" id="{AA829F01-12EB-11E7-CB79-22971CD455C3}"/>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bg1"/>
                </a:solidFill>
                <a:latin typeface="Poppins SemiBold" pitchFamily="2" charset="77"/>
                <a:cs typeface="Poppins SemiBold" pitchFamily="2" charset="77"/>
              </a:rPr>
              <a:t>|  NXP  |  </a:t>
            </a:r>
            <a:r>
              <a:rPr lang="en-GB">
                <a:solidFill>
                  <a:schemeClr val="bg1"/>
                </a:solidFill>
                <a:latin typeface="Poppins" panose="00000500000000000000" pitchFamily="2" charset="0"/>
                <a:cs typeface="Poppins" panose="00000500000000000000" pitchFamily="2" charset="0"/>
              </a:rPr>
              <a:t>Internal</a:t>
            </a:r>
          </a:p>
        </p:txBody>
      </p:sp>
      <p:sp>
        <p:nvSpPr>
          <p:cNvPr id="7" name="Text Placeholder 5">
            <a:extLst>
              <a:ext uri="{FF2B5EF4-FFF2-40B4-BE49-F238E27FC236}">
                <a16:creationId xmlns:a16="http://schemas.microsoft.com/office/drawing/2014/main" id="{D193D7AF-C152-458B-C821-B576A22C3EA5}"/>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bg1"/>
                </a:solidFill>
                <a:latin typeface="Poppins" panose="00000500000000000000" pitchFamily="2" charset="0"/>
                <a:cs typeface="Poppins" panose="00000500000000000000" pitchFamily="2" charset="0"/>
              </a:rPr>
              <a:t>‹#›</a:t>
            </a:fld>
            <a:endParaRPr lang="en-GB">
              <a:solidFill>
                <a:schemeClr val="bg1"/>
              </a:solidFill>
              <a:latin typeface="Poppins" panose="00000500000000000000" pitchFamily="2" charset="0"/>
              <a:cs typeface="Poppins" panose="00000500000000000000" pitchFamily="2" charset="0"/>
            </a:endParaRPr>
          </a:p>
        </p:txBody>
      </p:sp>
      <p:sp>
        <p:nvSpPr>
          <p:cNvPr id="9" name="Table Placeholder 8">
            <a:extLst>
              <a:ext uri="{FF2B5EF4-FFF2-40B4-BE49-F238E27FC236}">
                <a16:creationId xmlns:a16="http://schemas.microsoft.com/office/drawing/2014/main" id="{0922529C-6040-DCAB-4A00-BEF58343F003}"/>
              </a:ext>
            </a:extLst>
          </p:cNvPr>
          <p:cNvSpPr>
            <a:spLocks noGrp="1"/>
          </p:cNvSpPr>
          <p:nvPr>
            <p:ph type="tbl" sz="quarter" idx="22" hasCustomPrompt="1"/>
          </p:nvPr>
        </p:nvSpPr>
        <p:spPr>
          <a:xfrm>
            <a:off x="347663" y="855663"/>
            <a:ext cx="5240337" cy="5081587"/>
          </a:xfrm>
          <a:prstGeom prst="rect">
            <a:avLst/>
          </a:prstGeom>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r>
              <a:rPr lang="en-US"/>
              <a:t>Click to insert table</a:t>
            </a:r>
          </a:p>
        </p:txBody>
      </p:sp>
      <p:sp>
        <p:nvSpPr>
          <p:cNvPr id="8" name="Text Placeholder 5">
            <a:extLst>
              <a:ext uri="{FF2B5EF4-FFF2-40B4-BE49-F238E27FC236}">
                <a16:creationId xmlns:a16="http://schemas.microsoft.com/office/drawing/2014/main" id="{3A5EC604-C69A-8891-1B53-E11149E2F5CA}"/>
              </a:ext>
            </a:extLst>
          </p:cNvPr>
          <p:cNvSpPr>
            <a:spLocks noGrp="1"/>
          </p:cNvSpPr>
          <p:nvPr>
            <p:ph type="body" sz="quarter" idx="21" hasCustomPrompt="1"/>
          </p:nvPr>
        </p:nvSpPr>
        <p:spPr>
          <a:xfrm>
            <a:off x="6503988" y="2053989"/>
            <a:ext cx="5040860" cy="3883261"/>
          </a:xfrm>
          <a:prstGeom prst="rect">
            <a:avLst/>
          </a:prstGeom>
        </p:spPr>
        <p:txBody>
          <a:bodyPr lIns="0" tIns="0" rIns="0" bIns="0"/>
          <a:lstStyle>
            <a:lvl1pPr marL="0" indent="0">
              <a:lnSpc>
                <a:spcPct val="100000"/>
              </a:lnSpc>
              <a:spcBef>
                <a:spcPts val="1400"/>
              </a:spcBef>
              <a:buNone/>
              <a:defRPr sz="18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endParaRPr lang="en-US"/>
          </a:p>
        </p:txBody>
      </p:sp>
      <p:sp>
        <p:nvSpPr>
          <p:cNvPr id="10" name="Title 4">
            <a:extLst>
              <a:ext uri="{FF2B5EF4-FFF2-40B4-BE49-F238E27FC236}">
                <a16:creationId xmlns:a16="http://schemas.microsoft.com/office/drawing/2014/main" id="{0AE43D4D-B5C0-4755-F0CF-B819394BD84F}"/>
              </a:ext>
            </a:extLst>
          </p:cNvPr>
          <p:cNvSpPr>
            <a:spLocks noGrp="1"/>
          </p:cNvSpPr>
          <p:nvPr>
            <p:ph type="title" hasCustomPrompt="1"/>
          </p:nvPr>
        </p:nvSpPr>
        <p:spPr>
          <a:xfrm>
            <a:off x="6482073"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3" name="Footer Placeholder 7">
            <a:extLst>
              <a:ext uri="{FF2B5EF4-FFF2-40B4-BE49-F238E27FC236}">
                <a16:creationId xmlns:a16="http://schemas.microsoft.com/office/drawing/2014/main" id="{78E4A644-9CDA-47FD-DDA4-9911AA1D62A3}"/>
              </a:ext>
            </a:extLst>
          </p:cNvPr>
          <p:cNvSpPr>
            <a:spLocks noGrp="1"/>
          </p:cNvSpPr>
          <p:nvPr>
            <p:ph type="ftr" sz="quarter" idx="3"/>
          </p:nvPr>
        </p:nvSpPr>
        <p:spPr>
          <a:xfrm>
            <a:off x="6503988" y="6229255"/>
            <a:ext cx="5059388"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995954267"/>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4979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verview v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D7682D-4DE4-4B99-3A29-AED2B60445F6}"/>
              </a:ext>
            </a:extLst>
          </p:cNvPr>
          <p:cNvSpPr/>
          <p:nvPr userDrawn="1"/>
        </p:nvSpPr>
        <p:spPr>
          <a:xfrm>
            <a:off x="609600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F865E3DC-8E4D-AB63-6266-FFF57696DAE1}"/>
              </a:ext>
            </a:extLst>
          </p:cNvPr>
          <p:cNvSpPr>
            <a:spLocks noGrp="1"/>
          </p:cNvSpPr>
          <p:nvPr>
            <p:ph type="body" sz="quarter" idx="16" hasCustomPrompt="1"/>
          </p:nvPr>
        </p:nvSpPr>
        <p:spPr>
          <a:xfrm>
            <a:off x="386678" y="1621808"/>
            <a:ext cx="5045786" cy="1441432"/>
          </a:xfrm>
          <a:prstGeom prst="rect">
            <a:avLst/>
          </a:prstGeom>
        </p:spPr>
        <p:txBody>
          <a:bodyPr lIns="0" tIns="0" rIns="0" bIns="0" anchor="b"/>
          <a:lstStyle>
            <a:lvl1pPr marL="0" indent="0">
              <a:lnSpc>
                <a:spcPct val="100000"/>
              </a:lnSpc>
              <a:spcBef>
                <a:spcPts val="0"/>
              </a:spcBef>
              <a:buNone/>
              <a:defRPr sz="28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Overview</a:t>
            </a:r>
          </a:p>
        </p:txBody>
      </p:sp>
      <p:sp>
        <p:nvSpPr>
          <p:cNvPr id="4" name="Text Placeholder 14">
            <a:extLst>
              <a:ext uri="{FF2B5EF4-FFF2-40B4-BE49-F238E27FC236}">
                <a16:creationId xmlns:a16="http://schemas.microsoft.com/office/drawing/2014/main" id="{0D70F547-8B83-B174-3270-794B37206E09}"/>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02BFD391-315F-7AC1-72E9-50EF2689B00A}"/>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Light" panose="00000400000000000000" pitchFamily="2" charset="0"/>
                <a:cs typeface="Poppins Light" panose="000004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2" name="Text Placeholder 5">
            <a:extLst>
              <a:ext uri="{FF2B5EF4-FFF2-40B4-BE49-F238E27FC236}">
                <a16:creationId xmlns:a16="http://schemas.microsoft.com/office/drawing/2014/main" id="{C6218B57-AD97-875E-74F8-922F32AFF782}"/>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400">
                <a:latin typeface="Poppins" panose="00000500000000000000" pitchFamily="2" charset="0"/>
                <a:cs typeface="Poppins" panose="00000500000000000000" pitchFamily="2" charset="0"/>
              </a:defRPr>
            </a:lvl1pPr>
          </a:lstStyle>
          <a:p>
            <a:pPr lvl="0"/>
            <a:r>
              <a:rPr lang="en-US"/>
              <a:t>Line item one</a:t>
            </a:r>
          </a:p>
          <a:p>
            <a:pPr lvl="0"/>
            <a:r>
              <a:rPr lang="en-US"/>
              <a:t>Line item two</a:t>
            </a:r>
          </a:p>
          <a:p>
            <a:pPr lvl="0"/>
            <a:r>
              <a:rPr lang="en-US"/>
              <a:t>Line item three</a:t>
            </a:r>
          </a:p>
          <a:p>
            <a:pPr lvl="0"/>
            <a:r>
              <a:rPr lang="en-US"/>
              <a:t>Line item four</a:t>
            </a:r>
          </a:p>
          <a:p>
            <a:pPr lvl="0"/>
            <a:r>
              <a:rPr lang="en-US"/>
              <a:t>Line item five</a:t>
            </a:r>
          </a:p>
          <a:p>
            <a:pPr lvl="0"/>
            <a:r>
              <a:rPr lang="en-US"/>
              <a:t>Line item six</a:t>
            </a:r>
          </a:p>
        </p:txBody>
      </p:sp>
      <p:pic>
        <p:nvPicPr>
          <p:cNvPr id="3" name="Picture 2" descr="A room with tables and chairs&#10;&#10;Description automatically generated">
            <a:extLst>
              <a:ext uri="{FF2B5EF4-FFF2-40B4-BE49-F238E27FC236}">
                <a16:creationId xmlns:a16="http://schemas.microsoft.com/office/drawing/2014/main" id="{838A647B-D68B-6E5C-876A-95B4DD57C9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648" t="10128" r="30566" b="13914"/>
          <a:stretch/>
        </p:blipFill>
        <p:spPr>
          <a:xfrm>
            <a:off x="6109536" y="0"/>
            <a:ext cx="6082464" cy="6858000"/>
          </a:xfrm>
          <a:prstGeom prst="rect">
            <a:avLst/>
          </a:prstGeom>
        </p:spPr>
      </p:pic>
    </p:spTree>
    <p:extLst>
      <p:ext uri="{BB962C8B-B14F-4D97-AF65-F5344CB8AC3E}">
        <p14:creationId xmlns:p14="http://schemas.microsoft.com/office/powerpoint/2010/main" val="240210674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guide id="5" orient="horz" pos="1865">
          <p15:clr>
            <a:srgbClr val="FBAE40"/>
          </p15:clr>
        </p15:guide>
        <p15:guide id="6" orient="horz" pos="159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D70A444D-7BFA-A099-2A6F-8D6DB19DAE3C}"/>
              </a:ext>
            </a:extLst>
          </p:cNvPr>
          <p:cNvSpPr>
            <a:spLocks noGrp="1"/>
          </p:cNvSpPr>
          <p:nvPr>
            <p:ph type="body" sz="quarter" idx="12" hasCustomPrompt="1"/>
          </p:nvPr>
        </p:nvSpPr>
        <p:spPr>
          <a:xfrm>
            <a:off x="379412" y="376518"/>
            <a:ext cx="11432485" cy="677732"/>
          </a:xfrm>
          <a:prstGeom prst="rect">
            <a:avLst/>
          </a:prstGeom>
        </p:spPr>
        <p:txBody>
          <a:bodyPr lIns="0" tIns="0" rIns="0" bIns="0" anchor="t"/>
          <a:lstStyle>
            <a:lvl1pPr marL="0" indent="0">
              <a:lnSpc>
                <a:spcPct val="100000"/>
              </a:lnSpc>
              <a:spcBef>
                <a:spcPts val="0"/>
              </a:spcBef>
              <a:buNone/>
              <a:defRPr sz="22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Title of slide goes here</a:t>
            </a:r>
          </a:p>
        </p:txBody>
      </p:sp>
      <p:sp>
        <p:nvSpPr>
          <p:cNvPr id="11" name="Text Placeholder 10">
            <a:extLst>
              <a:ext uri="{FF2B5EF4-FFF2-40B4-BE49-F238E27FC236}">
                <a16:creationId xmlns:a16="http://schemas.microsoft.com/office/drawing/2014/main" id="{6C8C5959-5865-DB24-5DF2-A323BD521A2B}"/>
              </a:ext>
            </a:extLst>
          </p:cNvPr>
          <p:cNvSpPr>
            <a:spLocks noGrp="1"/>
          </p:cNvSpPr>
          <p:nvPr>
            <p:ph type="body" sz="quarter" idx="13" hasCustomPrompt="1"/>
          </p:nvPr>
        </p:nvSpPr>
        <p:spPr>
          <a:xfrm>
            <a:off x="2206358" y="6222906"/>
            <a:ext cx="9606229" cy="371475"/>
          </a:xfrm>
          <a:prstGeom prst="rect">
            <a:avLst/>
          </a:prstGeom>
        </p:spPr>
        <p:txBody>
          <a:bodyPr lIns="0" tIns="0" rIns="0" bIns="0" anchor="b"/>
          <a:lstStyle>
            <a:lvl1pPr marL="0" indent="0">
              <a:spcBef>
                <a:spcPts val="0"/>
              </a:spcBef>
              <a:buNone/>
              <a:defRPr sz="80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sz="800">
                <a:latin typeface="Poppins" panose="00000500000000000000" pitchFamily="2" charset="0"/>
                <a:cs typeface="Poppins" panose="00000500000000000000" pitchFamily="2" charset="0"/>
              </a:rPr>
              <a:t>Notes and sources section</a:t>
            </a:r>
            <a:endParaRPr lang="en-US"/>
          </a:p>
        </p:txBody>
      </p:sp>
    </p:spTree>
    <p:extLst>
      <p:ext uri="{BB962C8B-B14F-4D97-AF65-F5344CB8AC3E}">
        <p14:creationId xmlns:p14="http://schemas.microsoft.com/office/powerpoint/2010/main" val="233033903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Divider - Burst">
    <p:spTree>
      <p:nvGrpSpPr>
        <p:cNvPr id="1" name=""/>
        <p:cNvGrpSpPr/>
        <p:nvPr/>
      </p:nvGrpSpPr>
      <p:grpSpPr>
        <a:xfrm>
          <a:off x="0" y="0"/>
          <a:ext cx="0" cy="0"/>
          <a:chOff x="0" y="0"/>
          <a:chExt cx="0" cy="0"/>
        </a:xfrm>
      </p:grpSpPr>
      <p:pic>
        <p:nvPicPr>
          <p:cNvPr id="5" name="Picture 4" descr="A rainbow colored light beam&#10;&#10;Description automatically generated with medium confidence">
            <a:extLst>
              <a:ext uri="{FF2B5EF4-FFF2-40B4-BE49-F238E27FC236}">
                <a16:creationId xmlns:a16="http://schemas.microsoft.com/office/drawing/2014/main" id="{E168FC98-12DF-000E-B784-F1F1B6B80A2A}"/>
              </a:ext>
            </a:extLst>
          </p:cNvPr>
          <p:cNvPicPr>
            <a:picLocks noChangeAspect="1"/>
          </p:cNvPicPr>
          <p:nvPr userDrawn="1"/>
        </p:nvPicPr>
        <p:blipFill>
          <a:blip r:embed="rId2"/>
          <a:stretch>
            <a:fillRect/>
          </a:stretch>
        </p:blipFill>
        <p:spPr>
          <a:xfrm>
            <a:off x="0" y="0"/>
            <a:ext cx="12192000" cy="6858000"/>
          </a:xfrm>
          <a:prstGeom prst="rect">
            <a:avLst/>
          </a:prstGeom>
          <a:solidFill>
            <a:srgbClr val="FBFBFB"/>
          </a:solidFill>
        </p:spPr>
      </p:pic>
      <p:sp>
        <p:nvSpPr>
          <p:cNvPr id="12" name="Text Placeholder 5">
            <a:extLst>
              <a:ext uri="{FF2B5EF4-FFF2-40B4-BE49-F238E27FC236}">
                <a16:creationId xmlns:a16="http://schemas.microsoft.com/office/drawing/2014/main" id="{88A0FE64-9AD2-D77C-B9D9-6126BA36B3BB}"/>
              </a:ext>
            </a:extLst>
          </p:cNvPr>
          <p:cNvSpPr>
            <a:spLocks noGrp="1"/>
          </p:cNvSpPr>
          <p:nvPr>
            <p:ph type="body" sz="quarter" idx="11" hasCustomPrompt="1"/>
          </p:nvPr>
        </p:nvSpPr>
        <p:spPr>
          <a:xfrm>
            <a:off x="407988" y="4504637"/>
            <a:ext cx="4230687" cy="847619"/>
          </a:xfrm>
          <a:prstGeom prst="rect">
            <a:avLst/>
          </a:prstGeom>
        </p:spPr>
        <p:txBody>
          <a:bodyPr lIns="0" tIns="0" rIns="0" bIns="0" anchor="t"/>
          <a:lstStyle>
            <a:lvl1pPr marL="0" indent="0">
              <a:lnSpc>
                <a:spcPts val="1680"/>
              </a:lnSpc>
              <a:spcBef>
                <a:spcPts val="0"/>
              </a:spcBef>
              <a:buNone/>
              <a:defRPr sz="1800" b="0" i="0">
                <a:solidFill>
                  <a:schemeClr val="tx2"/>
                </a:solidFill>
                <a:latin typeface="Poppins Light" pitchFamily="2" charset="77"/>
                <a:cs typeface="Poppi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
        <p:nvSpPr>
          <p:cNvPr id="15" name="Text Placeholder 14">
            <a:extLst>
              <a:ext uri="{FF2B5EF4-FFF2-40B4-BE49-F238E27FC236}">
                <a16:creationId xmlns:a16="http://schemas.microsoft.com/office/drawing/2014/main" id="{030A6B16-B078-60E1-8C79-032E55E2AAB7}"/>
              </a:ext>
            </a:extLst>
          </p:cNvPr>
          <p:cNvSpPr>
            <a:spLocks noGrp="1"/>
          </p:cNvSpPr>
          <p:nvPr>
            <p:ph type="body" sz="quarter" idx="12" hasCustomPrompt="1"/>
          </p:nvPr>
        </p:nvSpPr>
        <p:spPr>
          <a:xfrm>
            <a:off x="379412" y="1828800"/>
            <a:ext cx="4230687" cy="2374900"/>
          </a:xfrm>
          <a:prstGeom prst="rect">
            <a:avLst/>
          </a:prstGeom>
        </p:spPr>
        <p:txBody>
          <a:bodyPr lIns="0" tIns="0" rIns="0" bIns="0" anchor="b"/>
          <a:lstStyle>
            <a:lvl1pPr marL="0" indent="0">
              <a:lnSpc>
                <a:spcPct val="100000"/>
              </a:lnSpc>
              <a:buNone/>
              <a:defRPr sz="36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Section divider header goes here</a:t>
            </a:r>
          </a:p>
        </p:txBody>
      </p:sp>
      <p:sp>
        <p:nvSpPr>
          <p:cNvPr id="16" name="Text Placeholder 14">
            <a:extLst>
              <a:ext uri="{FF2B5EF4-FFF2-40B4-BE49-F238E27FC236}">
                <a16:creationId xmlns:a16="http://schemas.microsoft.com/office/drawing/2014/main" id="{1B927F5D-4721-0803-59FF-213A55372D5D}"/>
              </a:ext>
            </a:extLst>
          </p:cNvPr>
          <p:cNvSpPr>
            <a:spLocks noGrp="1"/>
          </p:cNvSpPr>
          <p:nvPr>
            <p:ph type="body" sz="quarter" idx="13" hasCustomPrompt="1"/>
          </p:nvPr>
        </p:nvSpPr>
        <p:spPr>
          <a:xfrm>
            <a:off x="407988" y="486750"/>
            <a:ext cx="752219" cy="483826"/>
          </a:xfrm>
          <a:prstGeom prst="rect">
            <a:avLst/>
          </a:prstGeom>
        </p:spPr>
        <p:txBody>
          <a:bodyPr lIns="0" tIns="0" rIns="0" bIns="0" anchor="b"/>
          <a:lstStyle>
            <a:lvl1pPr marL="0" indent="0">
              <a:lnSpc>
                <a:spcPct val="100000"/>
              </a:lnSpc>
              <a:buNone/>
              <a:defRPr sz="24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00</a:t>
            </a:r>
          </a:p>
        </p:txBody>
      </p:sp>
    </p:spTree>
    <p:extLst>
      <p:ext uri="{BB962C8B-B14F-4D97-AF65-F5344CB8AC3E}">
        <p14:creationId xmlns:p14="http://schemas.microsoft.com/office/powerpoint/2010/main" val="142408923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 burs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028A98-A4AF-A265-70EA-A82E35D968BE}"/>
              </a:ext>
            </a:extLst>
          </p:cNvPr>
          <p:cNvSpPr/>
          <p:nvPr userDrawn="1"/>
        </p:nvSpPr>
        <p:spPr>
          <a:xfrm>
            <a:off x="0" y="0"/>
            <a:ext cx="12192000"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6" name="Text Placeholder 14">
            <a:extLst>
              <a:ext uri="{FF2B5EF4-FFF2-40B4-BE49-F238E27FC236}">
                <a16:creationId xmlns:a16="http://schemas.microsoft.com/office/drawing/2014/main" id="{1B927F5D-4721-0803-59FF-213A55372D5D}"/>
              </a:ext>
            </a:extLst>
          </p:cNvPr>
          <p:cNvSpPr>
            <a:spLocks noGrp="1"/>
          </p:cNvSpPr>
          <p:nvPr>
            <p:ph type="body" sz="quarter" idx="13" hasCustomPrompt="1"/>
          </p:nvPr>
        </p:nvSpPr>
        <p:spPr>
          <a:xfrm>
            <a:off x="379412" y="486750"/>
            <a:ext cx="752219" cy="483826"/>
          </a:xfrm>
          <a:prstGeom prst="rect">
            <a:avLst/>
          </a:prstGeom>
        </p:spPr>
        <p:txBody>
          <a:bodyPr lIns="0" tIns="0" rIns="0" bIns="0" anchor="b"/>
          <a:lstStyle>
            <a:lvl1pPr marL="0" indent="0">
              <a:lnSpc>
                <a:spcPct val="100000"/>
              </a:lnSpc>
              <a:buNone/>
              <a:defRPr sz="24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01</a:t>
            </a:r>
          </a:p>
        </p:txBody>
      </p:sp>
      <p:sp>
        <p:nvSpPr>
          <p:cNvPr id="7" name="Text Placeholder 5">
            <a:extLst>
              <a:ext uri="{FF2B5EF4-FFF2-40B4-BE49-F238E27FC236}">
                <a16:creationId xmlns:a16="http://schemas.microsoft.com/office/drawing/2014/main" id="{3AB92F9B-E6FB-0A22-91E7-5E1B2C56C9C5}"/>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8" name="Text Placeholder 5">
            <a:extLst>
              <a:ext uri="{FF2B5EF4-FFF2-40B4-BE49-F238E27FC236}">
                <a16:creationId xmlns:a16="http://schemas.microsoft.com/office/drawing/2014/main" id="{88B9B8F1-41B0-48AB-1747-F71A0EC43090}"/>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pic>
        <p:nvPicPr>
          <p:cNvPr id="10" name="Picture 9">
            <a:extLst>
              <a:ext uri="{FF2B5EF4-FFF2-40B4-BE49-F238E27FC236}">
                <a16:creationId xmlns:a16="http://schemas.microsoft.com/office/drawing/2014/main" id="{0E513CE2-40F0-F7E4-DA6D-B5D08E6B8B7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47004" y="0"/>
            <a:ext cx="6444996" cy="6858000"/>
          </a:xfrm>
          <a:prstGeom prst="rect">
            <a:avLst/>
          </a:prstGeom>
        </p:spPr>
      </p:pic>
      <p:sp>
        <p:nvSpPr>
          <p:cNvPr id="3" name="Title 6">
            <a:extLst>
              <a:ext uri="{FF2B5EF4-FFF2-40B4-BE49-F238E27FC236}">
                <a16:creationId xmlns:a16="http://schemas.microsoft.com/office/drawing/2014/main" id="{CEB8687C-1C5D-5DB1-5AE5-7DA6E4DB2942}"/>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2" name="Text Placeholder 5">
            <a:extLst>
              <a:ext uri="{FF2B5EF4-FFF2-40B4-BE49-F238E27FC236}">
                <a16:creationId xmlns:a16="http://schemas.microsoft.com/office/drawing/2014/main" id="{76DBD690-7FE4-A0C7-A98D-0449F9C135CA}"/>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Tree>
    <p:extLst>
      <p:ext uri="{BB962C8B-B14F-4D97-AF65-F5344CB8AC3E}">
        <p14:creationId xmlns:p14="http://schemas.microsoft.com/office/powerpoint/2010/main" val="248457079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3.xml"/><Relationship Id="rId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81948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846">
          <p15:clr>
            <a:srgbClr val="F26B43"/>
          </p15:clr>
        </p15:guide>
        <p15:guide id="3" orient="horz" pos="459">
          <p15:clr>
            <a:srgbClr val="F26B43"/>
          </p15:clr>
        </p15:guide>
        <p15:guide id="4" orient="horz" pos="413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786DBEC6-2685-F2FC-298D-5F4CBBF49425}"/>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
        <p:nvSpPr>
          <p:cNvPr id="2" name="Text Placeholder 5">
            <a:extLst>
              <a:ext uri="{FF2B5EF4-FFF2-40B4-BE49-F238E27FC236}">
                <a16:creationId xmlns:a16="http://schemas.microsoft.com/office/drawing/2014/main" id="{46577CEF-2EB4-A5BD-C2E7-01DE34F946D7}"/>
              </a:ext>
            </a:extLst>
          </p:cNvPr>
          <p:cNvSpPr txBox="1">
            <a:spLocks/>
          </p:cNvSpPr>
          <p:nvPr/>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3" name="Text Placeholder 5">
            <a:extLst>
              <a:ext uri="{FF2B5EF4-FFF2-40B4-BE49-F238E27FC236}">
                <a16:creationId xmlns:a16="http://schemas.microsoft.com/office/drawing/2014/main" id="{AB4950E6-5C50-BC58-56EA-C3A4D033D3BC}"/>
              </a:ext>
            </a:extLst>
          </p:cNvPr>
          <p:cNvSpPr txBox="1">
            <a:spLocks/>
          </p:cNvSpPr>
          <p:nvPr/>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21" name="Title Placeholder 16">
            <a:extLst>
              <a:ext uri="{FF2B5EF4-FFF2-40B4-BE49-F238E27FC236}">
                <a16:creationId xmlns:a16="http://schemas.microsoft.com/office/drawing/2014/main" id="{F57F4805-F012-B4DF-F69C-5B6FDD5165B2}"/>
              </a:ext>
            </a:extLst>
          </p:cNvPr>
          <p:cNvSpPr>
            <a:spLocks noGrp="1"/>
          </p:cNvSpPr>
          <p:nvPr>
            <p:ph type="title"/>
          </p:nvPr>
        </p:nvSpPr>
        <p:spPr>
          <a:xfrm>
            <a:off x="378721" y="376520"/>
            <a:ext cx="11432484" cy="677732"/>
          </a:xfrm>
          <a:prstGeom prst="rect">
            <a:avLst/>
          </a:prstGeom>
        </p:spPr>
        <p:txBody>
          <a:bodyPr vert="horz" lIns="0" tIns="0" rIns="0" bIns="0" rtlCol="0" anchor="t">
            <a:normAutofit/>
          </a:bodyPr>
          <a:lstStyle/>
          <a:p>
            <a:pPr lvl="0">
              <a:lnSpc>
                <a:spcPct val="100000"/>
              </a:lnSpc>
            </a:pPr>
            <a:r>
              <a:rPr lang="en-US"/>
              <a:t>Click to edit Master title style</a:t>
            </a:r>
          </a:p>
        </p:txBody>
      </p:sp>
      <p:sp>
        <p:nvSpPr>
          <p:cNvPr id="22" name="Text Placeholder 17">
            <a:extLst>
              <a:ext uri="{FF2B5EF4-FFF2-40B4-BE49-F238E27FC236}">
                <a16:creationId xmlns:a16="http://schemas.microsoft.com/office/drawing/2014/main" id="{45E28841-3942-0C14-E018-4E1A6C0C59D7}"/>
              </a:ext>
            </a:extLst>
          </p:cNvPr>
          <p:cNvSpPr>
            <a:spLocks noGrp="1"/>
          </p:cNvSpPr>
          <p:nvPr>
            <p:ph type="body" idx="1"/>
          </p:nvPr>
        </p:nvSpPr>
        <p:spPr>
          <a:xfrm>
            <a:off x="378720" y="1150936"/>
            <a:ext cx="11432483" cy="4781549"/>
          </a:xfrm>
          <a:prstGeom prst="rect">
            <a:avLst/>
          </a:prstGeom>
        </p:spPr>
        <p:txBody>
          <a:bodyPr vert="horz" lIns="0" tIns="0" rIns="0" bIns="0" rtlCol="0">
            <a:normAutofit/>
          </a:bodyPr>
          <a:lstStyle/>
          <a:p>
            <a:pPr marL="171450" lvl="0" indent="-171450">
              <a:lnSpc>
                <a:spcPct val="110000"/>
              </a:lnSpc>
              <a:spcBef>
                <a:spcPts val="600"/>
              </a:spcBef>
            </a:pPr>
            <a:r>
              <a:rPr lang="en-US"/>
              <a:t>Click to edit Master text styles</a:t>
            </a:r>
          </a:p>
          <a:p>
            <a:pPr marL="171450" lvl="1" indent="-171450">
              <a:lnSpc>
                <a:spcPct val="110000"/>
              </a:lnSpc>
              <a:spcBef>
                <a:spcPts val="600"/>
              </a:spcBef>
            </a:pPr>
            <a:r>
              <a:rPr lang="en-US"/>
              <a:t>Second level</a:t>
            </a:r>
          </a:p>
          <a:p>
            <a:pPr marL="171450" lvl="2" indent="-171450">
              <a:lnSpc>
                <a:spcPct val="110000"/>
              </a:lnSpc>
              <a:spcBef>
                <a:spcPts val="600"/>
              </a:spcBef>
            </a:pPr>
            <a:r>
              <a:rPr lang="en-US"/>
              <a:t>Third level</a:t>
            </a:r>
          </a:p>
          <a:p>
            <a:pPr marL="171450" lvl="3" indent="-171450">
              <a:lnSpc>
                <a:spcPct val="110000"/>
              </a:lnSpc>
              <a:spcBef>
                <a:spcPts val="600"/>
              </a:spcBef>
            </a:pPr>
            <a:r>
              <a:rPr lang="en-US"/>
              <a:t>Fourth level</a:t>
            </a:r>
          </a:p>
          <a:p>
            <a:pPr marL="171450" lvl="4" indent="-171450">
              <a:lnSpc>
                <a:spcPct val="110000"/>
              </a:lnSpc>
              <a:spcBef>
                <a:spcPts val="600"/>
              </a:spcBef>
            </a:pPr>
            <a:r>
              <a:rPr lang="en-US"/>
              <a:t>Fifth level</a:t>
            </a:r>
          </a:p>
        </p:txBody>
      </p:sp>
    </p:spTree>
    <p:extLst>
      <p:ext uri="{BB962C8B-B14F-4D97-AF65-F5344CB8AC3E}">
        <p14:creationId xmlns:p14="http://schemas.microsoft.com/office/powerpoint/2010/main" val="23122178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721" r:id="rId21"/>
    <p:sldLayoutId id="2147483722" r:id="rId22"/>
    <p:sldLayoutId id="2147483723" r:id="rId23"/>
    <p:sldLayoutId id="2147483724" r:id="rId24"/>
  </p:sldLayoutIdLst>
  <p:hf hdr="0" ftr="0" dt="0"/>
  <p:txStyles>
    <p:titleStyle>
      <a:lvl1pPr algn="l" defTabSz="914400" rtl="0" eaLnBrk="1" latinLnBrk="0" hangingPunct="1">
        <a:lnSpc>
          <a:spcPct val="90000"/>
        </a:lnSpc>
        <a:spcBef>
          <a:spcPct val="0"/>
        </a:spcBef>
        <a:buNone/>
        <a:defRPr lang="en-US" sz="2200" b="1" i="0" kern="1200" smtClean="0">
          <a:solidFill>
            <a:schemeClr val="tx2"/>
          </a:solidFill>
          <a:latin typeface="Poppins SemiBold" pitchFamily="2" charset="77"/>
          <a:ea typeface="+mn-ea"/>
          <a:cs typeface="Poppins Semi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000" kern="1200" smtClean="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smtClean="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smtClean="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kern="1200" smtClean="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846">
          <p15:clr>
            <a:srgbClr val="F26B43"/>
          </p15:clr>
        </p15:guide>
        <p15:guide id="3" orient="horz" pos="459">
          <p15:clr>
            <a:srgbClr val="F26B43"/>
          </p15:clr>
        </p15:guide>
        <p15:guide id="4" orient="horz" pos="4133">
          <p15:clr>
            <a:srgbClr val="F26B43"/>
          </p15:clr>
        </p15:guide>
        <p15:guide id="5"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013799"/>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7D52A1F4-FB15-0B2D-7DFF-4AC1873B4513}"/>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
        <p:nvSpPr>
          <p:cNvPr id="3" name="Text Placeholder 5">
            <a:extLst>
              <a:ext uri="{FF2B5EF4-FFF2-40B4-BE49-F238E27FC236}">
                <a16:creationId xmlns:a16="http://schemas.microsoft.com/office/drawing/2014/main" id="{FA5319E7-8948-378F-DF8C-7C80D60C07CA}"/>
              </a:ext>
            </a:extLst>
          </p:cNvPr>
          <p:cNvSpPr txBox="1">
            <a:spLocks/>
          </p:cNvSpPr>
          <p:nvPr/>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lumMod val="65000"/>
                  </a:schemeClr>
                </a:solidFill>
                <a:latin typeface="Poppins SemiBold" pitchFamily="2" charset="77"/>
                <a:cs typeface="Poppins SemiBold" pitchFamily="2" charset="77"/>
              </a:rPr>
              <a:t>|  NXP  |  </a:t>
            </a:r>
            <a:r>
              <a:rPr lang="en-GB">
                <a:solidFill>
                  <a:schemeClr val="tx1">
                    <a:lumMod val="65000"/>
                  </a:schemeClr>
                </a:solidFill>
                <a:latin typeface="Poppins" panose="00000500000000000000" pitchFamily="2" charset="0"/>
                <a:cs typeface="Poppins" panose="00000500000000000000" pitchFamily="2" charset="0"/>
              </a:rPr>
              <a:t>Internal</a:t>
            </a:r>
          </a:p>
        </p:txBody>
      </p:sp>
      <p:sp>
        <p:nvSpPr>
          <p:cNvPr id="4" name="Text Placeholder 5">
            <a:extLst>
              <a:ext uri="{FF2B5EF4-FFF2-40B4-BE49-F238E27FC236}">
                <a16:creationId xmlns:a16="http://schemas.microsoft.com/office/drawing/2014/main" id="{2AD39AA8-A244-DB56-42EC-193BDAB2C610}"/>
              </a:ext>
            </a:extLst>
          </p:cNvPr>
          <p:cNvSpPr txBox="1">
            <a:spLocks/>
          </p:cNvSpPr>
          <p:nvPr/>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lumMod val="65000"/>
                  </a:schemeClr>
                </a:solidFill>
                <a:latin typeface="Poppins" panose="00000500000000000000" pitchFamily="2" charset="0"/>
                <a:cs typeface="Poppins" panose="00000500000000000000" pitchFamily="2" charset="0"/>
              </a:rPr>
              <a:t>‹#›</a:t>
            </a:fld>
            <a:endParaRPr lang="en-GB">
              <a:solidFill>
                <a:schemeClr val="tx1">
                  <a:lumMod val="65000"/>
                </a:schemeClr>
              </a:solidFill>
              <a:latin typeface="Poppins" panose="00000500000000000000" pitchFamily="2" charset="0"/>
              <a:cs typeface="Poppins" panose="00000500000000000000" pitchFamily="2" charset="0"/>
            </a:endParaRPr>
          </a:p>
        </p:txBody>
      </p:sp>
      <p:sp>
        <p:nvSpPr>
          <p:cNvPr id="2" name="Title Placeholder 16">
            <a:extLst>
              <a:ext uri="{FF2B5EF4-FFF2-40B4-BE49-F238E27FC236}">
                <a16:creationId xmlns:a16="http://schemas.microsoft.com/office/drawing/2014/main" id="{3D2DD0E2-8C1E-EA89-DB65-8934D257EAB8}"/>
              </a:ext>
            </a:extLst>
          </p:cNvPr>
          <p:cNvSpPr>
            <a:spLocks noGrp="1"/>
          </p:cNvSpPr>
          <p:nvPr>
            <p:ph type="title"/>
          </p:nvPr>
        </p:nvSpPr>
        <p:spPr>
          <a:xfrm>
            <a:off x="378721" y="376520"/>
            <a:ext cx="11432484" cy="677732"/>
          </a:xfrm>
          <a:prstGeom prst="rect">
            <a:avLst/>
          </a:prstGeom>
        </p:spPr>
        <p:txBody>
          <a:bodyPr vert="horz" lIns="0" tIns="0" rIns="0" bIns="0" rtlCol="0" anchor="t">
            <a:normAutofit/>
          </a:bodyPr>
          <a:lstStyle/>
          <a:p>
            <a:pPr lvl="0">
              <a:lnSpc>
                <a:spcPct val="100000"/>
              </a:lnSpc>
            </a:pPr>
            <a:r>
              <a:rPr lang="en-US"/>
              <a:t>Click to edit Master title style</a:t>
            </a:r>
          </a:p>
        </p:txBody>
      </p:sp>
      <p:sp>
        <p:nvSpPr>
          <p:cNvPr id="5" name="Text Placeholder 17">
            <a:extLst>
              <a:ext uri="{FF2B5EF4-FFF2-40B4-BE49-F238E27FC236}">
                <a16:creationId xmlns:a16="http://schemas.microsoft.com/office/drawing/2014/main" id="{C1BEE7E3-E75B-96AC-2D17-FB238CFE9218}"/>
              </a:ext>
            </a:extLst>
          </p:cNvPr>
          <p:cNvSpPr>
            <a:spLocks noGrp="1"/>
          </p:cNvSpPr>
          <p:nvPr>
            <p:ph type="body" idx="1"/>
          </p:nvPr>
        </p:nvSpPr>
        <p:spPr>
          <a:xfrm>
            <a:off x="378720" y="1150936"/>
            <a:ext cx="11432483" cy="4781549"/>
          </a:xfrm>
          <a:prstGeom prst="rect">
            <a:avLst/>
          </a:prstGeom>
        </p:spPr>
        <p:txBody>
          <a:bodyPr vert="horz" lIns="0" tIns="0" rIns="0" bIns="0" rtlCol="0">
            <a:normAutofit/>
          </a:bodyPr>
          <a:lstStyle/>
          <a:p>
            <a:pPr marL="171450" lvl="0" indent="-171450">
              <a:lnSpc>
                <a:spcPct val="110000"/>
              </a:lnSpc>
              <a:spcBef>
                <a:spcPts val="600"/>
              </a:spcBef>
            </a:pPr>
            <a:r>
              <a:rPr lang="en-US"/>
              <a:t>Click to edit Master text styles</a:t>
            </a:r>
          </a:p>
          <a:p>
            <a:pPr marL="171450" lvl="1" indent="-171450">
              <a:lnSpc>
                <a:spcPct val="110000"/>
              </a:lnSpc>
              <a:spcBef>
                <a:spcPts val="600"/>
              </a:spcBef>
            </a:pPr>
            <a:r>
              <a:rPr lang="en-US"/>
              <a:t>Second level</a:t>
            </a:r>
          </a:p>
          <a:p>
            <a:pPr marL="171450" lvl="2" indent="-171450">
              <a:lnSpc>
                <a:spcPct val="110000"/>
              </a:lnSpc>
              <a:spcBef>
                <a:spcPts val="600"/>
              </a:spcBef>
            </a:pPr>
            <a:r>
              <a:rPr lang="en-US"/>
              <a:t>Third level</a:t>
            </a:r>
          </a:p>
          <a:p>
            <a:pPr marL="171450" lvl="3" indent="-171450">
              <a:lnSpc>
                <a:spcPct val="110000"/>
              </a:lnSpc>
              <a:spcBef>
                <a:spcPts val="600"/>
              </a:spcBef>
            </a:pPr>
            <a:r>
              <a:rPr lang="en-US"/>
              <a:t>Fourth level</a:t>
            </a:r>
          </a:p>
          <a:p>
            <a:pPr marL="171450" lvl="4" indent="-171450">
              <a:lnSpc>
                <a:spcPct val="110000"/>
              </a:lnSpc>
              <a:spcBef>
                <a:spcPts val="600"/>
              </a:spcBef>
            </a:pPr>
            <a:r>
              <a:rPr lang="en-US"/>
              <a:t>Fifth level</a:t>
            </a:r>
          </a:p>
        </p:txBody>
      </p:sp>
    </p:spTree>
    <p:extLst>
      <p:ext uri="{BB962C8B-B14F-4D97-AF65-F5344CB8AC3E}">
        <p14:creationId xmlns:p14="http://schemas.microsoft.com/office/powerpoint/2010/main" val="3423700385"/>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Lst>
  <p:txStyles>
    <p:titleStyle>
      <a:lvl1pPr algn="l" defTabSz="914400" rtl="0" eaLnBrk="1" latinLnBrk="0" hangingPunct="1">
        <a:lnSpc>
          <a:spcPct val="90000"/>
        </a:lnSpc>
        <a:spcBef>
          <a:spcPct val="0"/>
        </a:spcBef>
        <a:buNone/>
        <a:defRPr lang="en-US" sz="2200" b="1" i="0" kern="1200" dirty="0" smtClean="0">
          <a:solidFill>
            <a:schemeClr val="tx2"/>
          </a:solidFill>
          <a:latin typeface="Poppins SemiBold" pitchFamily="2" charset="77"/>
          <a:ea typeface="+mn-ea"/>
          <a:cs typeface="Poppins Semi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000" kern="1200" dirty="0" smtClean="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kern="1200" dirty="0" smtClean="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hyperlink" Target="https://www.prudentrx.com/prudentes/"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image" Target="../media/image14.e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3.png"/><Relationship Id="rId5" Type="http://schemas.openxmlformats.org/officeDocument/2006/relationships/image" Target="../media/image15.em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1.xml"/><Relationship Id="rId7" Type="http://schemas.openxmlformats.org/officeDocument/2006/relationships/image" Target="../media/image1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6.emf"/><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1.png"/><Relationship Id="rId5" Type="http://schemas.openxmlformats.org/officeDocument/2006/relationships/image" Target="../media/image18.e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1.png"/><Relationship Id="rId5" Type="http://schemas.openxmlformats.org/officeDocument/2006/relationships/image" Target="../media/image19.em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1.png"/><Relationship Id="rId5" Type="http://schemas.openxmlformats.org/officeDocument/2006/relationships/image" Target="../media/image20.emf"/><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1.xml"/><Relationship Id="rId7" Type="http://schemas.openxmlformats.org/officeDocument/2006/relationships/image" Target="../media/image2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3.png"/><Relationship Id="rId5" Type="http://schemas.openxmlformats.org/officeDocument/2006/relationships/hyperlink" Target="mailto:usbenefits.office@nxp.com"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31.xml"/><Relationship Id="rId7" Type="http://schemas.openxmlformats.org/officeDocument/2006/relationships/image" Target="../media/image2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2.emf"/><Relationship Id="rId5" Type="http://schemas.openxmlformats.org/officeDocument/2006/relationships/hyperlink" Target="https://www.nxp.com/pages/physical-wellbeing:PHYSICAL-WELL-BEING" TargetMode="External"/><Relationship Id="rId4" Type="http://schemas.openxmlformats.org/officeDocument/2006/relationships/notesSlide" Target="../notesSlides/notesSlide25.xml"/><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slideLayout" Target="../slideLayouts/slideLayout31.xml"/><Relationship Id="rId7" Type="http://schemas.openxmlformats.org/officeDocument/2006/relationships/image" Target="../media/image27.emf"/><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6.emf"/><Relationship Id="rId5" Type="http://schemas.openxmlformats.org/officeDocument/2006/relationships/image" Target="../media/image25.png"/><Relationship Id="rId10" Type="http://schemas.openxmlformats.org/officeDocument/2006/relationships/image" Target="../media/image11.png"/><Relationship Id="rId4" Type="http://schemas.openxmlformats.org/officeDocument/2006/relationships/notesSlide" Target="../notesSlides/notesSlide26.xml"/><Relationship Id="rId9"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0.png"/><Relationship Id="rId5" Type="http://schemas.openxmlformats.org/officeDocument/2006/relationships/image" Target="../media/image1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1.xml"/><Relationship Id="rId7" Type="http://schemas.openxmlformats.org/officeDocument/2006/relationships/hyperlink" Target="http://www.liveandworkwell.com/" TargetMode="Externa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3.png"/><Relationship Id="rId11" Type="http://schemas.openxmlformats.org/officeDocument/2006/relationships/image" Target="../media/image11.png"/><Relationship Id="rId5" Type="http://schemas.openxmlformats.org/officeDocument/2006/relationships/image" Target="../media/image25.png"/><Relationship Id="rId10" Type="http://schemas.openxmlformats.org/officeDocument/2006/relationships/image" Target="../media/image33.png"/><Relationship Id="rId4" Type="http://schemas.openxmlformats.org/officeDocument/2006/relationships/notesSlide" Target="../notesSlides/notesSlide28.xml"/><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1.png"/><Relationship Id="rId3" Type="http://schemas.openxmlformats.org/officeDocument/2006/relationships/slideLayout" Target="../slideLayouts/slideLayout31.xml"/><Relationship Id="rId7" Type="http://schemas.openxmlformats.org/officeDocument/2006/relationships/image" Target="../media/image34.emf"/><Relationship Id="rId12" Type="http://schemas.openxmlformats.org/officeDocument/2006/relationships/image" Target="../media/image39.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8.emf"/><Relationship Id="rId11" Type="http://schemas.openxmlformats.org/officeDocument/2006/relationships/image" Target="../media/image38.png"/><Relationship Id="rId5" Type="http://schemas.openxmlformats.org/officeDocument/2006/relationships/image" Target="../media/image25.png"/><Relationship Id="rId10" Type="http://schemas.openxmlformats.org/officeDocument/2006/relationships/image" Target="../media/image37.png"/><Relationship Id="rId4" Type="http://schemas.openxmlformats.org/officeDocument/2006/relationships/notesSlide" Target="../notesSlides/notesSlide30.xml"/><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1.png"/><Relationship Id="rId5" Type="http://schemas.openxmlformats.org/officeDocument/2006/relationships/hyperlink" Target="../Communication/nxp.com/benefits"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31.xml"/><Relationship Id="rId7" Type="http://schemas.openxmlformats.org/officeDocument/2006/relationships/hyperlink" Target="https://nxp1.sharepoint.com/sites/HR_Online/SitePages/compensation_espp.aspx" TargetMode="Externa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Communication/etrade.com/enroll" TargetMode="External"/><Relationship Id="rId5" Type="http://schemas.openxmlformats.org/officeDocument/2006/relationships/image" Target="../media/image40.png"/><Relationship Id="rId4" Type="http://schemas.openxmlformats.org/officeDocument/2006/relationships/notesSlide" Target="../notesSlides/notesSlide33.xml"/><Relationship Id="rId9"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3.xml"/><Relationship Id="rId7" Type="http://schemas.openxmlformats.org/officeDocument/2006/relationships/hyperlink" Target="../Communication/Fidelity.com/go/NetBenefitsapp" TargetMode="Externa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Communication/netbenefits.com" TargetMode="External"/><Relationship Id="rId5" Type="http://schemas.openxmlformats.org/officeDocument/2006/relationships/image" Target="../media/image42.png"/><Relationship Id="rId4" Type="http://schemas.openxmlformats.org/officeDocument/2006/relationships/notesSlide" Target="../notesSlides/notesSlide35.xml"/><Relationship Id="rId9" Type="http://schemas.openxmlformats.org/officeDocument/2006/relationships/image" Target="../media/image11.png"/></Relationships>
</file>

<file path=ppt/slides/_rels/slide36.xml.rels><?xml version="1.0" encoding="UTF-8" standalone="yes"?>
<Relationships xmlns="http://schemas.openxmlformats.org/package/2006/relationships"><Relationship Id="rId8" Type="http://schemas.openxmlformats.org/officeDocument/2006/relationships/hyperlink" Target="../Communication/netbenefits.com" TargetMode="External"/><Relationship Id="rId3" Type="http://schemas.openxmlformats.org/officeDocument/2006/relationships/slideLayout" Target="../slideLayouts/slideLayout23.xml"/><Relationship Id="rId7" Type="http://schemas.openxmlformats.org/officeDocument/2006/relationships/hyperlink" Target="../Communication/Fidelity.com/planningcenter" TargetMode="Externa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36.xml"/><Relationship Id="rId9"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1.png"/><Relationship Id="rId5" Type="http://schemas.openxmlformats.org/officeDocument/2006/relationships/image" Target="../media/image4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3.xml"/><Relationship Id="rId7" Type="http://schemas.openxmlformats.org/officeDocument/2006/relationships/image" Target="../media/image49.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38.xml"/><Relationship Id="rId9" Type="http://schemas.openxmlformats.org/officeDocument/2006/relationships/image" Target="../media/image11.png"/></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2.xml"/><Relationship Id="rId7" Type="http://schemas.openxmlformats.org/officeDocument/2006/relationships/image" Target="../media/image53.png"/><Relationship Id="rId12" Type="http://schemas.openxmlformats.org/officeDocument/2006/relationships/image" Target="../media/image11.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notesSlide" Target="../notesSlides/notesSlide39.xml"/><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0.xml"/><Relationship Id="rId7" Type="http://schemas.openxmlformats.org/officeDocument/2006/relationships/image" Target="../media/image13.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hyperlink" Target="https://www.yammer.com/nxp.com/#/threads/inGroup?type=in_group&amp;feedId=16866222080&amp;view=all" TargetMode="External"/><Relationship Id="rId5" Type="http://schemas.openxmlformats.org/officeDocument/2006/relationships/image" Target="../media/image58.emf"/><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hyperlink" Target="http://www.nxp.com/benefits"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D292A47-F839-9230-A2DC-53AE9BCE496C}"/>
              </a:ext>
            </a:extLst>
          </p:cNvPr>
          <p:cNvSpPr>
            <a:spLocks noGrp="1"/>
          </p:cNvSpPr>
          <p:nvPr>
            <p:ph type="body" sz="quarter" idx="10"/>
          </p:nvPr>
        </p:nvSpPr>
        <p:spPr>
          <a:xfrm>
            <a:off x="1013989" y="1616530"/>
            <a:ext cx="5451900" cy="2610984"/>
          </a:xfrm>
        </p:spPr>
        <p:txBody>
          <a:bodyPr/>
          <a:lstStyle/>
          <a:p>
            <a:r>
              <a:rPr lang="en-US">
                <a:solidFill>
                  <a:schemeClr val="tx1"/>
                </a:solidFill>
              </a:rPr>
              <a:t>2025 U.S. Benefits Annual Enrollment</a:t>
            </a:r>
          </a:p>
        </p:txBody>
      </p:sp>
      <p:sp>
        <p:nvSpPr>
          <p:cNvPr id="7" name="Text Placeholder 6">
            <a:extLst>
              <a:ext uri="{FF2B5EF4-FFF2-40B4-BE49-F238E27FC236}">
                <a16:creationId xmlns:a16="http://schemas.microsoft.com/office/drawing/2014/main" id="{5D144B56-4A81-6B67-47B7-616E6AF1FDB4}"/>
              </a:ext>
            </a:extLst>
          </p:cNvPr>
          <p:cNvSpPr>
            <a:spLocks noGrp="1"/>
          </p:cNvSpPr>
          <p:nvPr>
            <p:ph type="body" sz="quarter" idx="11"/>
          </p:nvPr>
        </p:nvSpPr>
        <p:spPr/>
        <p:txBody>
          <a:bodyPr/>
          <a:lstStyle/>
          <a:p>
            <a:r>
              <a:rPr lang="en-US"/>
              <a:t>October 29 – November 15, 2024</a:t>
            </a:r>
          </a:p>
        </p:txBody>
      </p:sp>
      <p:pic>
        <p:nvPicPr>
          <p:cNvPr id="2" name="Title Slide">
            <a:hlinkClick r:id="" action="ppaction://media"/>
            <a:extLst>
              <a:ext uri="{FF2B5EF4-FFF2-40B4-BE49-F238E27FC236}">
                <a16:creationId xmlns:a16="http://schemas.microsoft.com/office/drawing/2014/main" id="{1AC78AE0-55FB-E76C-4C01-7C598A2CDE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1369" y="6248359"/>
            <a:ext cx="487363" cy="487363"/>
          </a:xfrm>
          <a:prstGeom prst="rect">
            <a:avLst/>
          </a:prstGeom>
        </p:spPr>
      </p:pic>
    </p:spTree>
    <p:extLst>
      <p:ext uri="{BB962C8B-B14F-4D97-AF65-F5344CB8AC3E}">
        <p14:creationId xmlns:p14="http://schemas.microsoft.com/office/powerpoint/2010/main" val="4085176220"/>
      </p:ext>
    </p:extLst>
  </p:cSld>
  <p:clrMapOvr>
    <a:masterClrMapping/>
  </p:clrMapOvr>
  <mc:AlternateContent xmlns:mc="http://schemas.openxmlformats.org/markup-compatibility/2006">
    <mc:Choice xmlns:p14="http://schemas.microsoft.com/office/powerpoint/2010/main" Requires="p14">
      <p:transition spd="slow" p14:dur="2000" advClick="0" advTm="9000"/>
    </mc:Choice>
    <mc:Fallback>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a:solidFill>
                  <a:srgbClr val="252525"/>
                </a:solidFill>
              </a:rPr>
              <a:t>Prescription Drug Plan Comparisons</a:t>
            </a:r>
          </a:p>
        </p:txBody>
      </p:sp>
      <p:sp>
        <p:nvSpPr>
          <p:cNvPr id="8" name="TextBox 7">
            <a:extLst>
              <a:ext uri="{FF2B5EF4-FFF2-40B4-BE49-F238E27FC236}">
                <a16:creationId xmlns:a16="http://schemas.microsoft.com/office/drawing/2014/main" id="{835B6770-5FAA-963C-C870-4608EA6E4023}"/>
              </a:ext>
            </a:extLst>
          </p:cNvPr>
          <p:cNvSpPr txBox="1"/>
          <p:nvPr/>
        </p:nvSpPr>
        <p:spPr>
          <a:xfrm>
            <a:off x="722726" y="4580576"/>
            <a:ext cx="8917055" cy="373281"/>
          </a:xfrm>
          <a:prstGeom prst="rect">
            <a:avLst/>
          </a:prstGeom>
          <a:noFill/>
        </p:spPr>
        <p:txBody>
          <a:bodyPr wrap="square" lIns="91440" tIns="45720" rIns="91440" rtlCol="0" anchor="t">
            <a:noAutofit/>
          </a:bodyPr>
          <a:lstStyle/>
          <a:p>
            <a:pPr>
              <a:spcBef>
                <a:spcPts val="0"/>
              </a:spcBef>
            </a:pPr>
            <a:r>
              <a:rPr lang="en-US" sz="1000">
                <a:solidFill>
                  <a:schemeClr val="tx1">
                    <a:lumMod val="85000"/>
                    <a:lumOff val="15000"/>
                  </a:schemeClr>
                </a:solidFill>
                <a:latin typeface="Poppins" panose="00000500000000000000" pitchFamily="2" charset="0"/>
                <a:cs typeface="Poppins" panose="00000500000000000000" pitchFamily="2" charset="0"/>
              </a:rPr>
              <a:t>* California employees have access to Kaiser HMO if they reside within Kaiser’s network service area. </a:t>
            </a:r>
          </a:p>
        </p:txBody>
      </p:sp>
      <p:graphicFrame>
        <p:nvGraphicFramePr>
          <p:cNvPr id="4" name="Table 2">
            <a:extLst>
              <a:ext uri="{FF2B5EF4-FFF2-40B4-BE49-F238E27FC236}">
                <a16:creationId xmlns:a16="http://schemas.microsoft.com/office/drawing/2014/main" id="{53925EC3-5EA9-63EE-4C28-98BD90FD9863}"/>
              </a:ext>
            </a:extLst>
          </p:cNvPr>
          <p:cNvGraphicFramePr>
            <a:graphicFrameLocks noGrp="1"/>
          </p:cNvGraphicFramePr>
          <p:nvPr>
            <p:extLst>
              <p:ext uri="{D42A27DB-BD31-4B8C-83A1-F6EECF244321}">
                <p14:modId xmlns:p14="http://schemas.microsoft.com/office/powerpoint/2010/main" val="3290148488"/>
              </p:ext>
            </p:extLst>
          </p:nvPr>
        </p:nvGraphicFramePr>
        <p:xfrm>
          <a:off x="722726" y="715384"/>
          <a:ext cx="10745856" cy="3865192"/>
        </p:xfrm>
        <a:graphic>
          <a:graphicData uri="http://schemas.openxmlformats.org/drawingml/2006/table">
            <a:tbl>
              <a:tblPr firstRow="1" bandRow="1"/>
              <a:tblGrid>
                <a:gridCol w="1589380">
                  <a:extLst>
                    <a:ext uri="{9D8B030D-6E8A-4147-A177-3AD203B41FA5}">
                      <a16:colId xmlns:a16="http://schemas.microsoft.com/office/drawing/2014/main" val="1253959416"/>
                    </a:ext>
                  </a:extLst>
                </a:gridCol>
                <a:gridCol w="2821249">
                  <a:extLst>
                    <a:ext uri="{9D8B030D-6E8A-4147-A177-3AD203B41FA5}">
                      <a16:colId xmlns:a16="http://schemas.microsoft.com/office/drawing/2014/main" val="175680429"/>
                    </a:ext>
                  </a:extLst>
                </a:gridCol>
                <a:gridCol w="2068281">
                  <a:extLst>
                    <a:ext uri="{9D8B030D-6E8A-4147-A177-3AD203B41FA5}">
                      <a16:colId xmlns:a16="http://schemas.microsoft.com/office/drawing/2014/main" val="3528161196"/>
                    </a:ext>
                  </a:extLst>
                </a:gridCol>
                <a:gridCol w="2030154">
                  <a:extLst>
                    <a:ext uri="{9D8B030D-6E8A-4147-A177-3AD203B41FA5}">
                      <a16:colId xmlns:a16="http://schemas.microsoft.com/office/drawing/2014/main" val="1088619145"/>
                    </a:ext>
                  </a:extLst>
                </a:gridCol>
                <a:gridCol w="2236792">
                  <a:extLst>
                    <a:ext uri="{9D8B030D-6E8A-4147-A177-3AD203B41FA5}">
                      <a16:colId xmlns:a16="http://schemas.microsoft.com/office/drawing/2014/main" val="1175883454"/>
                    </a:ext>
                  </a:extLst>
                </a:gridCol>
              </a:tblGrid>
              <a:tr h="390472">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a:solidFill>
                            <a:schemeClr val="lt1"/>
                          </a:solidFill>
                          <a:latin typeface="Poppins" panose="00000500000000000000" pitchFamily="2" charset="0"/>
                          <a:ea typeface="+mn-ea"/>
                          <a:cs typeface="Poppins" panose="00000500000000000000" pitchFamily="2" charset="0"/>
                        </a:rPr>
                        <a:t>Medical Plan 1</a:t>
                      </a:r>
                      <a:endParaRPr lang="en-US" sz="1400">
                        <a:latin typeface="Poppins" panose="00000500000000000000" pitchFamily="2" charset="0"/>
                        <a:cs typeface="Poppins" panose="000005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1B2D7"/>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a:solidFill>
                            <a:schemeClr val="lt1"/>
                          </a:solidFill>
                          <a:latin typeface="Poppins" panose="00000500000000000000" pitchFamily="2" charset="0"/>
                          <a:ea typeface="+mn-ea"/>
                          <a:cs typeface="Poppins" panose="00000500000000000000" pitchFamily="2" charset="0"/>
                        </a:rPr>
                        <a:t>Medical Plan 2</a:t>
                      </a:r>
                      <a:endParaRPr lang="en-US" sz="1400" b="0" i="0" u="none" strike="noStrike" kern="1200" baseline="0">
                        <a:solidFill>
                          <a:schemeClr val="lt1"/>
                        </a:solidFill>
                        <a:latin typeface="Poppins" panose="00000500000000000000" pitchFamily="2" charset="0"/>
                        <a:ea typeface="+mn-ea"/>
                        <a:cs typeface="Poppins" panose="000005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E7300"/>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a:solidFill>
                            <a:schemeClr val="lt1"/>
                          </a:solidFill>
                          <a:latin typeface="Poppins" panose="00000500000000000000" pitchFamily="2" charset="0"/>
                          <a:ea typeface="+mn-ea"/>
                          <a:cs typeface="Poppins" panose="00000500000000000000" pitchFamily="2" charset="0"/>
                        </a:rPr>
                        <a:t>Medical Plan 3</a:t>
                      </a:r>
                      <a:endParaRPr lang="en-US" sz="1400" b="0" i="0" u="none" strike="noStrike" kern="1200" baseline="0">
                        <a:solidFill>
                          <a:schemeClr val="lt1"/>
                        </a:solidFill>
                        <a:latin typeface="Poppins" panose="00000500000000000000" pitchFamily="2" charset="0"/>
                        <a:ea typeface="+mn-ea"/>
                        <a:cs typeface="Poppins" panose="000005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A602"/>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a:solidFill>
                            <a:schemeClr val="lt1"/>
                          </a:solidFill>
                          <a:latin typeface="Poppins" panose="00000500000000000000" pitchFamily="2" charset="0"/>
                          <a:ea typeface="+mn-ea"/>
                          <a:cs typeface="Poppins" panose="00000500000000000000" pitchFamily="2" charset="0"/>
                        </a:rPr>
                        <a:t>Kaiser (CA only)*</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8595B">
                        <a:lumMod val="60000"/>
                        <a:lumOff val="40000"/>
                      </a:srgbClr>
                    </a:solidFill>
                  </a:tcPr>
                </a:tc>
                <a:extLst>
                  <a:ext uri="{0D108BD9-81ED-4DB2-BD59-A6C34878D82A}">
                    <a16:rowId xmlns:a16="http://schemas.microsoft.com/office/drawing/2014/main" val="928211087"/>
                  </a:ext>
                </a:extLst>
              </a:tr>
              <a:tr h="47334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200">
                          <a:solidFill>
                            <a:schemeClr val="tx1"/>
                          </a:solidFill>
                          <a:latin typeface="Poppins" panose="00000500000000000000" pitchFamily="2" charset="0"/>
                          <a:cs typeface="Poppins" panose="00000500000000000000" pitchFamily="2" charset="0"/>
                        </a:rPr>
                        <a:t>30-day supply (short-term medications)</a:t>
                      </a: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Generic: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Preventive prescriptions 100% covered; you pay 20% after deductible for all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20% after deductible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Non-preferred: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20% after deductible</a:t>
                      </a:r>
                      <a:endParaRPr lang="en-US" sz="1200">
                        <a:solidFill>
                          <a:schemeClr val="tx1"/>
                        </a:solidFill>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4F5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Generic: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$5</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30% ($75 max)</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Non-preferred: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50% ($100 max)</a:t>
                      </a:r>
                      <a:endParaRPr lang="en-US" sz="1200" kern="1200">
                        <a:solidFill>
                          <a:schemeClr val="tx1"/>
                        </a:solidFill>
                        <a:latin typeface="Poppins" panose="00000500000000000000" pitchFamily="2" charset="0"/>
                        <a:ea typeface="+mn-ea"/>
                        <a:cs typeface="Poppins" panose="00000500000000000000" pitchFamily="2" charset="0"/>
                      </a:endParaRPr>
                    </a:p>
                  </a:txBody>
                  <a:tcPr>
                    <a:lnL w="12700" cmpd="sng">
                      <a:solidFill>
                        <a:sysClr val="window" lastClr="FFFFFF"/>
                      </a:solidFill>
                    </a:lnL>
                    <a:lnR w="12700" cap="flat" cmpd="sng" algn="ctr">
                      <a:noFill/>
                      <a:prstDash val="solid"/>
                      <a:round/>
                      <a:headEnd type="none" w="med" len="med"/>
                      <a:tailEnd type="none" w="med" len="med"/>
                    </a:lnR>
                    <a:lnT w="38100" cmpd="sng">
                      <a:solidFill>
                        <a:sysClr val="window" lastClr="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3C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Generic: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$5</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30% ($75 max)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Non-preferred:</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 You pay 50% ($100 max)</a:t>
                      </a:r>
                      <a:endParaRPr lang="en-US" sz="1200" kern="1200">
                        <a:solidFill>
                          <a:schemeClr val="tx1"/>
                        </a:solidFill>
                        <a:latin typeface="Poppins" panose="00000500000000000000" pitchFamily="2" charset="0"/>
                        <a:ea typeface="+mn-ea"/>
                        <a:cs typeface="Poppins" panose="00000500000000000000" pitchFamily="2" charset="0"/>
                      </a:endParaRPr>
                    </a:p>
                  </a:txBody>
                  <a:tcPr>
                    <a:lnL w="12700" cap="flat" cmpd="sng" algn="ctr">
                      <a:noFill/>
                      <a:prstDash val="solid"/>
                      <a:round/>
                      <a:headEnd type="none" w="med" len="med"/>
                      <a:tailEnd type="none" w="med" len="med"/>
                    </a:lnL>
                    <a:lnR w="12700" cmpd="sng">
                      <a:noFill/>
                    </a:lnR>
                    <a:lnT w="38100" cmpd="sng">
                      <a:solidFill>
                        <a:sysClr val="window" lastClr="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Generic: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$10</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$30</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Non-preferred: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$30</a:t>
                      </a:r>
                      <a:endParaRPr lang="en-US" sz="1200" kern="1200">
                        <a:solidFill>
                          <a:schemeClr val="tx1"/>
                        </a:solidFill>
                        <a:latin typeface="Poppins" panose="00000500000000000000" pitchFamily="2" charset="0"/>
                        <a:ea typeface="+mn-ea"/>
                        <a:cs typeface="Poppins" panose="00000500000000000000" pitchFamily="2" charset="0"/>
                      </a:endParaRPr>
                    </a:p>
                  </a:txBody>
                  <a:tcPr>
                    <a:lnL w="12700" cap="flat" cmpd="sng" algn="ctr">
                      <a:noFill/>
                      <a:prstDash val="solid"/>
                      <a:round/>
                      <a:headEnd type="none" w="med" len="med"/>
                      <a:tailEnd type="none" w="med" len="med"/>
                    </a:lnL>
                    <a:lnR w="12700" cmpd="sng">
                      <a:noFill/>
                    </a:lnR>
                    <a:lnT w="38100" cmpd="sng">
                      <a:solidFill>
                        <a:sysClr val="window" lastClr="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extLst>
                  <a:ext uri="{0D108BD9-81ED-4DB2-BD59-A6C34878D82A}">
                    <a16:rowId xmlns:a16="http://schemas.microsoft.com/office/drawing/2014/main" val="2975951148"/>
                  </a:ext>
                </a:extLst>
              </a:tr>
              <a:tr h="83224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200">
                          <a:solidFill>
                            <a:schemeClr val="tx1"/>
                          </a:solidFill>
                          <a:latin typeface="Poppins" panose="00000500000000000000" pitchFamily="2" charset="0"/>
                          <a:cs typeface="Poppins" panose="00000500000000000000" pitchFamily="2" charset="0"/>
                        </a:rPr>
                        <a:t>90-day supply</a:t>
                      </a:r>
                      <a:br>
                        <a:rPr lang="en-US" sz="1200">
                          <a:solidFill>
                            <a:schemeClr val="tx1"/>
                          </a:solidFill>
                          <a:latin typeface="Poppins" panose="00000500000000000000" pitchFamily="2" charset="0"/>
                          <a:cs typeface="Poppins" panose="00000500000000000000" pitchFamily="2" charset="0"/>
                        </a:rPr>
                      </a:br>
                      <a:r>
                        <a:rPr lang="en-US" sz="1200">
                          <a:solidFill>
                            <a:schemeClr val="tx1"/>
                          </a:solidFill>
                          <a:latin typeface="Poppins" panose="00000500000000000000" pitchFamily="2" charset="0"/>
                          <a:cs typeface="Poppins" panose="00000500000000000000" pitchFamily="2" charset="0"/>
                        </a:rPr>
                        <a:t>(100-day supply</a:t>
                      </a:r>
                      <a:br>
                        <a:rPr lang="en-US" sz="1200">
                          <a:solidFill>
                            <a:schemeClr val="tx1"/>
                          </a:solidFill>
                          <a:latin typeface="Poppins" panose="00000500000000000000" pitchFamily="2" charset="0"/>
                          <a:cs typeface="Poppins" panose="00000500000000000000" pitchFamily="2" charset="0"/>
                        </a:rPr>
                      </a:br>
                      <a:r>
                        <a:rPr lang="en-US" sz="1200">
                          <a:solidFill>
                            <a:schemeClr val="tx1"/>
                          </a:solidFill>
                          <a:latin typeface="Poppins" panose="00000500000000000000" pitchFamily="2" charset="0"/>
                          <a:cs typeface="Poppins" panose="00000500000000000000" pitchFamily="2" charset="0"/>
                        </a:rPr>
                        <a:t>for Kaiser) or maintenance medications</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Generic: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20% after deductible</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20% after deductible</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Non-preferred:</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 You pay 20% after deductible</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Poppins" panose="00000500000000000000" pitchFamily="2" charset="0"/>
                        <a:ea typeface="+mn-ea"/>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FE0FE"/>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Generic: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$10</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Preferred:</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 You pay 30% ($175 max)</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Non-preferred: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50% ($250 max)</a:t>
                      </a:r>
                      <a:endParaRPr lang="en-US" sz="1200" kern="1200">
                        <a:solidFill>
                          <a:schemeClr val="tx1"/>
                        </a:solidFill>
                        <a:latin typeface="Poppins" panose="00000500000000000000" pitchFamily="2" charset="0"/>
                        <a:ea typeface="+mn-ea"/>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AB6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Generic: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$10</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Preferred:</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 You pay 30% ($175 max)</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Non-preferred: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50% ($250 max)</a:t>
                      </a:r>
                      <a:endParaRPr lang="en-US" sz="1200" kern="1200">
                        <a:solidFill>
                          <a:schemeClr val="tx1"/>
                        </a:solidFill>
                        <a:latin typeface="Poppins" panose="00000500000000000000" pitchFamily="2" charset="0"/>
                        <a:ea typeface="+mn-ea"/>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Generic: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$20</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$60</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Non-preferred: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$60</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8595B">
                        <a:lumMod val="40000"/>
                        <a:lumOff val="60000"/>
                      </a:srgbClr>
                    </a:solidFill>
                  </a:tcPr>
                </a:tc>
                <a:extLst>
                  <a:ext uri="{0D108BD9-81ED-4DB2-BD59-A6C34878D82A}">
                    <a16:rowId xmlns:a16="http://schemas.microsoft.com/office/drawing/2014/main" val="1348879309"/>
                  </a:ext>
                </a:extLst>
              </a:tr>
            </a:tbl>
          </a:graphicData>
        </a:graphic>
      </p:graphicFrame>
      <p:sp>
        <p:nvSpPr>
          <p:cNvPr id="3" name="TextBox 2">
            <a:extLst>
              <a:ext uri="{FF2B5EF4-FFF2-40B4-BE49-F238E27FC236}">
                <a16:creationId xmlns:a16="http://schemas.microsoft.com/office/drawing/2014/main" id="{49311763-A98B-BD98-167D-2775C301B917}"/>
              </a:ext>
            </a:extLst>
          </p:cNvPr>
          <p:cNvSpPr txBox="1"/>
          <p:nvPr/>
        </p:nvSpPr>
        <p:spPr>
          <a:xfrm>
            <a:off x="722726" y="5126953"/>
            <a:ext cx="10745856" cy="1015663"/>
          </a:xfrm>
          <a:prstGeom prst="rect">
            <a:avLst/>
          </a:prstGeom>
          <a:noFill/>
        </p:spPr>
        <p:txBody>
          <a:bodyPr wrap="square">
            <a:spAutoFit/>
          </a:bodyPr>
          <a:lstStyle/>
          <a:p>
            <a:pPr algn="l"/>
            <a:r>
              <a:rPr lang="en-US" sz="1200" b="1" i="0">
                <a:solidFill>
                  <a:srgbClr val="000000"/>
                </a:solidFill>
                <a:effectLst/>
                <a:latin typeface="Poppins" panose="00000500000000000000" pitchFamily="2" charset="0"/>
              </a:rPr>
              <a:t>Medical Plans 1, 2 &amp; 3 - Prudent Rx Program Information</a:t>
            </a:r>
            <a:endParaRPr lang="en-US" sz="1200" b="0" i="0">
              <a:solidFill>
                <a:srgbClr val="000000"/>
              </a:solidFill>
              <a:effectLst/>
              <a:latin typeface="Poppins" panose="00000500000000000000" pitchFamily="2" charset="0"/>
            </a:endParaRPr>
          </a:p>
          <a:p>
            <a:pPr algn="l"/>
            <a:r>
              <a:rPr lang="en-US" sz="1200" b="0" i="0">
                <a:solidFill>
                  <a:srgbClr val="000000"/>
                </a:solidFill>
                <a:effectLst/>
                <a:latin typeface="Poppins" panose="00000500000000000000" pitchFamily="2" charset="0"/>
              </a:rPr>
              <a:t>The </a:t>
            </a:r>
            <a:r>
              <a:rPr lang="en-US" sz="1200" b="0" i="0" err="1">
                <a:solidFill>
                  <a:srgbClr val="000000"/>
                </a:solidFill>
                <a:effectLst/>
                <a:latin typeface="Poppins" panose="00000500000000000000" pitchFamily="2" charset="0"/>
              </a:rPr>
              <a:t>PrudentRx</a:t>
            </a:r>
            <a:r>
              <a:rPr lang="en-US" sz="1200" b="0" i="0">
                <a:solidFill>
                  <a:srgbClr val="000000"/>
                </a:solidFill>
                <a:effectLst/>
                <a:latin typeface="Poppins" panose="00000500000000000000" pitchFamily="2" charset="0"/>
              </a:rPr>
              <a:t> Copay Program allows you to get select specialty medications at no cost to you. Because certain specialty medications do not qualify as “essential health benefits” (EHB) under the Affordable Care Act (ACA), member cost share payments for these medications, whether made by you or a manufacturer copayment assistance program, do not count towards the Plan’s MOOP. A list of specialty medications that are not considered to be EHB can be found </a:t>
            </a:r>
            <a:r>
              <a:rPr lang="en-US" sz="1200" b="0" i="0" u="none" strike="noStrike">
                <a:solidFill>
                  <a:srgbClr val="215BD6"/>
                </a:solidFill>
                <a:effectLst/>
                <a:latin typeface="Poppins" panose="00000500000000000000" pitchFamily="2" charset="0"/>
                <a:hlinkClick r:id="rId5"/>
              </a:rPr>
              <a:t>here </a:t>
            </a:r>
            <a:r>
              <a:rPr lang="en-US" sz="1200" b="0" i="0">
                <a:solidFill>
                  <a:srgbClr val="000000"/>
                </a:solidFill>
                <a:effectLst/>
                <a:latin typeface="Poppins" panose="00000500000000000000" pitchFamily="2" charset="0"/>
              </a:rPr>
              <a:t>.</a:t>
            </a:r>
          </a:p>
        </p:txBody>
      </p:sp>
      <p:pic>
        <p:nvPicPr>
          <p:cNvPr id="2" name="Prescription Plans">
            <a:hlinkClick r:id="" action="ppaction://media"/>
            <a:extLst>
              <a:ext uri="{FF2B5EF4-FFF2-40B4-BE49-F238E27FC236}">
                <a16:creationId xmlns:a16="http://schemas.microsoft.com/office/drawing/2014/main" id="{00112513-DC62-66BC-FC68-0AF2349520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730" y="6237800"/>
            <a:ext cx="487363" cy="487363"/>
          </a:xfrm>
          <a:prstGeom prst="rect">
            <a:avLst/>
          </a:prstGeom>
        </p:spPr>
      </p:pic>
    </p:spTree>
    <p:extLst>
      <p:ext uri="{BB962C8B-B14F-4D97-AF65-F5344CB8AC3E}">
        <p14:creationId xmlns:p14="http://schemas.microsoft.com/office/powerpoint/2010/main" val="1417564767"/>
      </p:ext>
    </p:extLst>
  </p:cSld>
  <p:clrMapOvr>
    <a:masterClrMapping/>
  </p:clrMapOvr>
  <mc:AlternateContent xmlns:mc="http://schemas.openxmlformats.org/markup-compatibility/2006">
    <mc:Choice xmlns:p14="http://schemas.microsoft.com/office/powerpoint/2010/main" Requires="p14">
      <p:transition spd="slow" p14:dur="2000" advClick="0" advTm="56000"/>
    </mc:Choice>
    <mc:Fallback>
      <p:transition spd="slow" advClick="0"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a:solidFill>
                  <a:srgbClr val="252525"/>
                </a:solidFill>
              </a:rPr>
              <a:t>Dental and Vision Plans</a:t>
            </a:r>
          </a:p>
        </p:txBody>
      </p:sp>
      <p:graphicFrame>
        <p:nvGraphicFramePr>
          <p:cNvPr id="2" name="Table 6">
            <a:extLst>
              <a:ext uri="{FF2B5EF4-FFF2-40B4-BE49-F238E27FC236}">
                <a16:creationId xmlns:a16="http://schemas.microsoft.com/office/drawing/2014/main" id="{8BDBFB92-7109-648A-EE20-A6F113F5065A}"/>
              </a:ext>
            </a:extLst>
          </p:cNvPr>
          <p:cNvGraphicFramePr>
            <a:graphicFrameLocks noGrp="1"/>
          </p:cNvGraphicFramePr>
          <p:nvPr>
            <p:extLst>
              <p:ext uri="{D42A27DB-BD31-4B8C-83A1-F6EECF244321}">
                <p14:modId xmlns:p14="http://schemas.microsoft.com/office/powerpoint/2010/main" val="3272407834"/>
              </p:ext>
            </p:extLst>
          </p:nvPr>
        </p:nvGraphicFramePr>
        <p:xfrm>
          <a:off x="379412" y="1044108"/>
          <a:ext cx="10697433" cy="2384892"/>
        </p:xfrm>
        <a:graphic>
          <a:graphicData uri="http://schemas.openxmlformats.org/drawingml/2006/table">
            <a:tbl>
              <a:tblPr firstRow="1" bandRow="1">
                <a:tableStyleId>{00A15C55-8517-42AA-B614-E9B94910E393}</a:tableStyleId>
              </a:tblPr>
              <a:tblGrid>
                <a:gridCol w="5386947">
                  <a:extLst>
                    <a:ext uri="{9D8B030D-6E8A-4147-A177-3AD203B41FA5}">
                      <a16:colId xmlns:a16="http://schemas.microsoft.com/office/drawing/2014/main" val="2148910835"/>
                    </a:ext>
                  </a:extLst>
                </a:gridCol>
                <a:gridCol w="5310486">
                  <a:extLst>
                    <a:ext uri="{9D8B030D-6E8A-4147-A177-3AD203B41FA5}">
                      <a16:colId xmlns:a16="http://schemas.microsoft.com/office/drawing/2014/main" val="697553388"/>
                    </a:ext>
                  </a:extLst>
                </a:gridCol>
              </a:tblGrid>
              <a:tr h="297926">
                <a:tc>
                  <a:txBody>
                    <a:bodyPr/>
                    <a:lstStyle/>
                    <a:p>
                      <a:r>
                        <a:rPr lang="en-US" sz="1400">
                          <a:latin typeface="Poppins" panose="00000500000000000000" pitchFamily="2" charset="0"/>
                          <a:cs typeface="Poppins" panose="00000500000000000000" pitchFamily="2" charset="0"/>
                        </a:rPr>
                        <a:t>Delta Dental Plan</a:t>
                      </a:r>
                    </a:p>
                  </a:txBody>
                  <a:tcPr>
                    <a:solidFill>
                      <a:srgbClr val="01B2D7"/>
                    </a:solidFill>
                  </a:tcPr>
                </a:tc>
                <a:tc>
                  <a:txBody>
                    <a:bodyPr/>
                    <a:lstStyle/>
                    <a:p>
                      <a:r>
                        <a:rPr lang="en-US" sz="1400">
                          <a:latin typeface="Poppins" panose="00000500000000000000" pitchFamily="2" charset="0"/>
                          <a:cs typeface="Poppins" panose="00000500000000000000" pitchFamily="2" charset="0"/>
                        </a:rPr>
                        <a:t>Coverage</a:t>
                      </a:r>
                    </a:p>
                  </a:txBody>
                  <a:tcPr>
                    <a:solidFill>
                      <a:srgbClr val="01B2D7"/>
                    </a:solidFill>
                  </a:tcPr>
                </a:tc>
                <a:extLst>
                  <a:ext uri="{0D108BD9-81ED-4DB2-BD59-A6C34878D82A}">
                    <a16:rowId xmlns:a16="http://schemas.microsoft.com/office/drawing/2014/main" val="3970376265"/>
                  </a:ext>
                </a:extLst>
              </a:tr>
              <a:tr h="297926">
                <a:tc>
                  <a:txBody>
                    <a:bodyPr/>
                    <a:lstStyle/>
                    <a:p>
                      <a:r>
                        <a:rPr lang="en-US" sz="1400">
                          <a:solidFill>
                            <a:schemeClr val="tx1"/>
                          </a:solidFill>
                          <a:latin typeface="Poppins" panose="00000500000000000000" pitchFamily="2" charset="0"/>
                          <a:cs typeface="Poppins" panose="00000500000000000000" pitchFamily="2" charset="0"/>
                        </a:rPr>
                        <a:t>Deductible</a:t>
                      </a:r>
                    </a:p>
                  </a:txBody>
                  <a:tcPr>
                    <a:solidFill>
                      <a:srgbClr val="4FE0FE"/>
                    </a:solidFill>
                  </a:tcPr>
                </a:tc>
                <a:tc>
                  <a:txBody>
                    <a:bodyPr/>
                    <a:lstStyle/>
                    <a:p>
                      <a:r>
                        <a:rPr lang="en-US" sz="1400">
                          <a:solidFill>
                            <a:schemeClr val="tx1"/>
                          </a:solidFill>
                          <a:latin typeface="Poppins" panose="00000500000000000000" pitchFamily="2" charset="0"/>
                          <a:cs typeface="Poppins" panose="00000500000000000000" pitchFamily="2" charset="0"/>
                        </a:rPr>
                        <a:t>$50 per person, up to $150 per family</a:t>
                      </a:r>
                    </a:p>
                  </a:txBody>
                  <a:tcPr>
                    <a:solidFill>
                      <a:srgbClr val="4FE0FE"/>
                    </a:solidFill>
                  </a:tcPr>
                </a:tc>
                <a:extLst>
                  <a:ext uri="{0D108BD9-81ED-4DB2-BD59-A6C34878D82A}">
                    <a16:rowId xmlns:a16="http://schemas.microsoft.com/office/drawing/2014/main" val="3330837176"/>
                  </a:ext>
                </a:extLst>
              </a:tr>
              <a:tr h="297926">
                <a:tc>
                  <a:txBody>
                    <a:bodyPr/>
                    <a:lstStyle/>
                    <a:p>
                      <a:r>
                        <a:rPr lang="en-US" sz="1400">
                          <a:solidFill>
                            <a:schemeClr val="tx1"/>
                          </a:solidFill>
                          <a:latin typeface="Poppins" panose="00000500000000000000" pitchFamily="2" charset="0"/>
                          <a:cs typeface="Poppins" panose="00000500000000000000" pitchFamily="2" charset="0"/>
                        </a:rPr>
                        <a:t>Maximum</a:t>
                      </a:r>
                    </a:p>
                  </a:txBody>
                  <a:tcPr>
                    <a:solidFill>
                      <a:srgbClr val="C4F5FF"/>
                    </a:solidFill>
                  </a:tcPr>
                </a:tc>
                <a:tc>
                  <a:txBody>
                    <a:bodyPr/>
                    <a:lstStyle/>
                    <a:p>
                      <a:r>
                        <a:rPr lang="en-US" sz="1400">
                          <a:solidFill>
                            <a:schemeClr val="tx1"/>
                          </a:solidFill>
                          <a:latin typeface="Poppins" panose="00000500000000000000" pitchFamily="2" charset="0"/>
                          <a:cs typeface="Poppins" panose="00000500000000000000" pitchFamily="2" charset="0"/>
                        </a:rPr>
                        <a:t>$2,000 per person each year</a:t>
                      </a:r>
                    </a:p>
                  </a:txBody>
                  <a:tcPr>
                    <a:solidFill>
                      <a:srgbClr val="C4F5FF"/>
                    </a:solidFill>
                  </a:tcPr>
                </a:tc>
                <a:extLst>
                  <a:ext uri="{0D108BD9-81ED-4DB2-BD59-A6C34878D82A}">
                    <a16:rowId xmlns:a16="http://schemas.microsoft.com/office/drawing/2014/main" val="2640279729"/>
                  </a:ext>
                </a:extLst>
              </a:tr>
              <a:tr h="514599">
                <a:tc>
                  <a:txBody>
                    <a:bodyPr/>
                    <a:lstStyle/>
                    <a:p>
                      <a:r>
                        <a:rPr lang="en-US" sz="1400">
                          <a:solidFill>
                            <a:schemeClr val="tx1"/>
                          </a:solidFill>
                          <a:latin typeface="Poppins" panose="00000500000000000000" pitchFamily="2" charset="0"/>
                          <a:cs typeface="Poppins" panose="00000500000000000000" pitchFamily="2" charset="0"/>
                        </a:rPr>
                        <a:t>Preventive services – Exams, cleanings, X-ray, sealants and periodontal maintenance</a:t>
                      </a:r>
                    </a:p>
                  </a:txBody>
                  <a:tcPr>
                    <a:solidFill>
                      <a:srgbClr val="4FE0FE"/>
                    </a:solidFill>
                  </a:tcPr>
                </a:tc>
                <a:tc>
                  <a:txBody>
                    <a:bodyPr/>
                    <a:lstStyle/>
                    <a:p>
                      <a:r>
                        <a:rPr lang="en-US" sz="1400">
                          <a:solidFill>
                            <a:schemeClr val="tx1"/>
                          </a:solidFill>
                          <a:latin typeface="Poppins" panose="00000500000000000000" pitchFamily="2" charset="0"/>
                          <a:cs typeface="Poppins" panose="00000500000000000000" pitchFamily="2" charset="0"/>
                        </a:rPr>
                        <a:t>100% covered (limited to 2 per year)</a:t>
                      </a:r>
                    </a:p>
                  </a:txBody>
                  <a:tcPr>
                    <a:solidFill>
                      <a:srgbClr val="4FE0FE"/>
                    </a:solidFill>
                  </a:tcPr>
                </a:tc>
                <a:extLst>
                  <a:ext uri="{0D108BD9-81ED-4DB2-BD59-A6C34878D82A}">
                    <a16:rowId xmlns:a16="http://schemas.microsoft.com/office/drawing/2014/main" val="3141796113"/>
                  </a:ext>
                </a:extLst>
              </a:tr>
              <a:tr h="297926">
                <a:tc>
                  <a:txBody>
                    <a:bodyPr/>
                    <a:lstStyle/>
                    <a:p>
                      <a:r>
                        <a:rPr lang="en-US" sz="1400">
                          <a:solidFill>
                            <a:schemeClr val="tx1"/>
                          </a:solidFill>
                          <a:latin typeface="Poppins" panose="00000500000000000000" pitchFamily="2" charset="0"/>
                          <a:cs typeface="Poppins" panose="00000500000000000000" pitchFamily="2" charset="0"/>
                        </a:rPr>
                        <a:t>Basic services – Fillings and root canals</a:t>
                      </a:r>
                    </a:p>
                  </a:txBody>
                  <a:tcPr>
                    <a:solidFill>
                      <a:srgbClr val="C4F5FF"/>
                    </a:solidFill>
                  </a:tcPr>
                </a:tc>
                <a:tc>
                  <a:txBody>
                    <a:bodyPr/>
                    <a:lstStyle/>
                    <a:p>
                      <a:r>
                        <a:rPr lang="en-US" sz="1400">
                          <a:solidFill>
                            <a:schemeClr val="tx1"/>
                          </a:solidFill>
                          <a:latin typeface="Poppins" panose="00000500000000000000" pitchFamily="2" charset="0"/>
                          <a:cs typeface="Poppins" panose="00000500000000000000" pitchFamily="2" charset="0"/>
                        </a:rPr>
                        <a:t>You pay 20% after deductible</a:t>
                      </a:r>
                    </a:p>
                  </a:txBody>
                  <a:tcPr>
                    <a:solidFill>
                      <a:srgbClr val="C4F5FF"/>
                    </a:solidFill>
                  </a:tcPr>
                </a:tc>
                <a:extLst>
                  <a:ext uri="{0D108BD9-81ED-4DB2-BD59-A6C34878D82A}">
                    <a16:rowId xmlns:a16="http://schemas.microsoft.com/office/drawing/2014/main" val="1973268411"/>
                  </a:ext>
                </a:extLst>
              </a:tr>
              <a:tr h="297926">
                <a:tc>
                  <a:txBody>
                    <a:bodyPr/>
                    <a:lstStyle/>
                    <a:p>
                      <a:r>
                        <a:rPr lang="en-US" sz="1400">
                          <a:solidFill>
                            <a:schemeClr val="tx1"/>
                          </a:solidFill>
                          <a:latin typeface="Poppins" panose="00000500000000000000" pitchFamily="2" charset="0"/>
                          <a:cs typeface="Poppins" panose="00000500000000000000" pitchFamily="2" charset="0"/>
                        </a:rPr>
                        <a:t>Major services – Crowns, bridges, implants</a:t>
                      </a:r>
                    </a:p>
                  </a:txBody>
                  <a:tcPr>
                    <a:solidFill>
                      <a:srgbClr val="4FE0FE"/>
                    </a:solidFill>
                  </a:tcPr>
                </a:tc>
                <a:tc>
                  <a:txBody>
                    <a:bodyPr/>
                    <a:lstStyle/>
                    <a:p>
                      <a:r>
                        <a:rPr lang="en-US" sz="1400">
                          <a:solidFill>
                            <a:schemeClr val="tx1"/>
                          </a:solidFill>
                          <a:latin typeface="Poppins" panose="00000500000000000000" pitchFamily="2" charset="0"/>
                          <a:cs typeface="Poppins" panose="00000500000000000000" pitchFamily="2" charset="0"/>
                        </a:rPr>
                        <a:t>You pay 50% after deductible</a:t>
                      </a:r>
                    </a:p>
                  </a:txBody>
                  <a:tcPr>
                    <a:solidFill>
                      <a:srgbClr val="4FE0FE"/>
                    </a:solidFill>
                  </a:tcPr>
                </a:tc>
                <a:extLst>
                  <a:ext uri="{0D108BD9-81ED-4DB2-BD59-A6C34878D82A}">
                    <a16:rowId xmlns:a16="http://schemas.microsoft.com/office/drawing/2014/main" val="656513694"/>
                  </a:ext>
                </a:extLst>
              </a:tr>
              <a:tr h="342732">
                <a:tc>
                  <a:txBody>
                    <a:bodyPr/>
                    <a:lstStyle/>
                    <a:p>
                      <a:r>
                        <a:rPr lang="en-US" sz="1400">
                          <a:solidFill>
                            <a:schemeClr val="tx1"/>
                          </a:solidFill>
                          <a:latin typeface="Poppins" panose="00000500000000000000" pitchFamily="2" charset="0"/>
                          <a:cs typeface="Poppins" panose="00000500000000000000" pitchFamily="2" charset="0"/>
                        </a:rPr>
                        <a:t>Orthodontic (adults and children)</a:t>
                      </a:r>
                    </a:p>
                  </a:txBody>
                  <a:tcPr>
                    <a:solidFill>
                      <a:srgbClr val="C4F5FF"/>
                    </a:solidFill>
                  </a:tcPr>
                </a:tc>
                <a:tc>
                  <a:txBody>
                    <a:bodyPr/>
                    <a:lstStyle/>
                    <a:p>
                      <a:r>
                        <a:rPr lang="en-US" sz="1400">
                          <a:solidFill>
                            <a:schemeClr val="tx1"/>
                          </a:solidFill>
                          <a:latin typeface="Poppins" panose="00000500000000000000" pitchFamily="2" charset="0"/>
                          <a:cs typeface="Poppins" panose="00000500000000000000" pitchFamily="2" charset="0"/>
                        </a:rPr>
                        <a:t>You pay 20% after deducible </a:t>
                      </a:r>
                      <a:r>
                        <a:rPr lang="en-US" sz="1400" b="0">
                          <a:solidFill>
                            <a:schemeClr val="tx1"/>
                          </a:solidFill>
                          <a:latin typeface="Poppins" panose="00000500000000000000" pitchFamily="2" charset="0"/>
                          <a:cs typeface="Poppins" panose="00000500000000000000" pitchFamily="2" charset="0"/>
                        </a:rPr>
                        <a:t>(</a:t>
                      </a:r>
                      <a:r>
                        <a:rPr lang="en-US" sz="1400" b="1">
                          <a:solidFill>
                            <a:schemeClr val="tx1"/>
                          </a:solidFill>
                          <a:latin typeface="Poppins" panose="00000500000000000000" pitchFamily="2" charset="0"/>
                          <a:cs typeface="Poppins" panose="00000500000000000000" pitchFamily="2" charset="0"/>
                        </a:rPr>
                        <a:t>$2,500 lifetime maximum</a:t>
                      </a:r>
                      <a:r>
                        <a:rPr lang="en-US" sz="1400">
                          <a:solidFill>
                            <a:schemeClr val="tx1"/>
                          </a:solidFill>
                          <a:latin typeface="Poppins" panose="00000500000000000000" pitchFamily="2" charset="0"/>
                          <a:cs typeface="Poppins" panose="00000500000000000000" pitchFamily="2" charset="0"/>
                        </a:rPr>
                        <a:t>)</a:t>
                      </a:r>
                    </a:p>
                  </a:txBody>
                  <a:tcPr>
                    <a:solidFill>
                      <a:srgbClr val="C4F5FF"/>
                    </a:solidFill>
                  </a:tcPr>
                </a:tc>
                <a:extLst>
                  <a:ext uri="{0D108BD9-81ED-4DB2-BD59-A6C34878D82A}">
                    <a16:rowId xmlns:a16="http://schemas.microsoft.com/office/drawing/2014/main" val="2017070336"/>
                  </a:ext>
                </a:extLst>
              </a:tr>
            </a:tbl>
          </a:graphicData>
        </a:graphic>
      </p:graphicFrame>
      <p:graphicFrame>
        <p:nvGraphicFramePr>
          <p:cNvPr id="3" name="Table 9">
            <a:extLst>
              <a:ext uri="{FF2B5EF4-FFF2-40B4-BE49-F238E27FC236}">
                <a16:creationId xmlns:a16="http://schemas.microsoft.com/office/drawing/2014/main" id="{67DFAE92-A843-54CC-2AA3-81014DA28365}"/>
              </a:ext>
            </a:extLst>
          </p:cNvPr>
          <p:cNvGraphicFramePr>
            <a:graphicFrameLocks noGrp="1"/>
          </p:cNvGraphicFramePr>
          <p:nvPr>
            <p:extLst>
              <p:ext uri="{D42A27DB-BD31-4B8C-83A1-F6EECF244321}">
                <p14:modId xmlns:p14="http://schemas.microsoft.com/office/powerpoint/2010/main" val="392889300"/>
              </p:ext>
            </p:extLst>
          </p:nvPr>
        </p:nvGraphicFramePr>
        <p:xfrm>
          <a:off x="379411" y="3776218"/>
          <a:ext cx="10697433" cy="2140507"/>
        </p:xfrm>
        <a:graphic>
          <a:graphicData uri="http://schemas.openxmlformats.org/drawingml/2006/table">
            <a:tbl>
              <a:tblPr firstRow="1" bandRow="1">
                <a:tableStyleId>{93296810-A885-4BE3-A3E7-6D5BEEA58F35}</a:tableStyleId>
              </a:tblPr>
              <a:tblGrid>
                <a:gridCol w="5375055">
                  <a:extLst>
                    <a:ext uri="{9D8B030D-6E8A-4147-A177-3AD203B41FA5}">
                      <a16:colId xmlns:a16="http://schemas.microsoft.com/office/drawing/2014/main" val="1815182696"/>
                    </a:ext>
                  </a:extLst>
                </a:gridCol>
                <a:gridCol w="5322378">
                  <a:extLst>
                    <a:ext uri="{9D8B030D-6E8A-4147-A177-3AD203B41FA5}">
                      <a16:colId xmlns:a16="http://schemas.microsoft.com/office/drawing/2014/main" val="2496286234"/>
                    </a:ext>
                  </a:extLst>
                </a:gridCol>
              </a:tblGrid>
              <a:tr h="311707">
                <a:tc>
                  <a:txBody>
                    <a:bodyPr/>
                    <a:lstStyle/>
                    <a:p>
                      <a:r>
                        <a:rPr lang="en-US" sz="1400">
                          <a:latin typeface="Poppins" panose="00000500000000000000" pitchFamily="2" charset="0"/>
                          <a:cs typeface="Poppins" panose="00000500000000000000" pitchFamily="2" charset="0"/>
                        </a:rPr>
                        <a:t>VSP Vision Plan</a:t>
                      </a:r>
                    </a:p>
                  </a:txBody>
                  <a:tcPr/>
                </a:tc>
                <a:tc>
                  <a:txBody>
                    <a:bodyPr/>
                    <a:lstStyle/>
                    <a:p>
                      <a:r>
                        <a:rPr lang="en-US" sz="1400">
                          <a:latin typeface="Poppins" panose="00000500000000000000" pitchFamily="2" charset="0"/>
                          <a:cs typeface="Poppins" panose="00000500000000000000" pitchFamily="2" charset="0"/>
                        </a:rPr>
                        <a:t>Coverage</a:t>
                      </a:r>
                    </a:p>
                  </a:txBody>
                  <a:tcPr/>
                </a:tc>
                <a:extLst>
                  <a:ext uri="{0D108BD9-81ED-4DB2-BD59-A6C34878D82A}">
                    <a16:rowId xmlns:a16="http://schemas.microsoft.com/office/drawing/2014/main" val="1903898814"/>
                  </a:ext>
                </a:extLst>
              </a:tr>
              <a:tr h="268052">
                <a:tc>
                  <a:txBody>
                    <a:bodyPr/>
                    <a:lstStyle/>
                    <a:p>
                      <a:r>
                        <a:rPr lang="en-US" sz="1400">
                          <a:solidFill>
                            <a:schemeClr val="tx1"/>
                          </a:solidFill>
                          <a:latin typeface="Poppins" panose="00000500000000000000" pitchFamily="2" charset="0"/>
                          <a:cs typeface="Poppins" panose="00000500000000000000" pitchFamily="2" charset="0"/>
                        </a:rPr>
                        <a:t>Vision exam</a:t>
                      </a:r>
                    </a:p>
                  </a:txBody>
                  <a:tcPr>
                    <a:solidFill>
                      <a:schemeClr val="accent3">
                        <a:lumMod val="40000"/>
                        <a:lumOff val="60000"/>
                      </a:schemeClr>
                    </a:solidFill>
                  </a:tcPr>
                </a:tc>
                <a:tc>
                  <a:txBody>
                    <a:bodyPr/>
                    <a:lstStyle/>
                    <a:p>
                      <a:r>
                        <a:rPr lang="en-US" sz="1400" b="0">
                          <a:solidFill>
                            <a:schemeClr val="tx1"/>
                          </a:solidFill>
                          <a:latin typeface="Poppins" panose="00000500000000000000" pitchFamily="2" charset="0"/>
                          <a:cs typeface="Poppins" panose="00000500000000000000" pitchFamily="2" charset="0"/>
                        </a:rPr>
                        <a:t>$20 copay (limited to 1 every year)</a:t>
                      </a:r>
                    </a:p>
                  </a:txBody>
                  <a:tcPr>
                    <a:solidFill>
                      <a:schemeClr val="accent3">
                        <a:lumMod val="40000"/>
                        <a:lumOff val="60000"/>
                      </a:schemeClr>
                    </a:solidFill>
                  </a:tcPr>
                </a:tc>
                <a:extLst>
                  <a:ext uri="{0D108BD9-81ED-4DB2-BD59-A6C34878D82A}">
                    <a16:rowId xmlns:a16="http://schemas.microsoft.com/office/drawing/2014/main" val="3132893483"/>
                  </a:ext>
                </a:extLst>
              </a:tr>
              <a:tr h="281817">
                <a:tc>
                  <a:txBody>
                    <a:bodyPr/>
                    <a:lstStyle/>
                    <a:p>
                      <a:r>
                        <a:rPr lang="en-US" sz="1400">
                          <a:solidFill>
                            <a:schemeClr val="tx1"/>
                          </a:solidFill>
                          <a:latin typeface="Poppins" panose="00000500000000000000" pitchFamily="2" charset="0"/>
                          <a:cs typeface="Poppins" panose="00000500000000000000" pitchFamily="2" charset="0"/>
                        </a:rPr>
                        <a:t>Prescription glasses</a:t>
                      </a:r>
                    </a:p>
                  </a:txBody>
                  <a:tcPr>
                    <a:solidFill>
                      <a:schemeClr val="accent3">
                        <a:lumMod val="20000"/>
                        <a:lumOff val="80000"/>
                      </a:schemeClr>
                    </a:solidFill>
                  </a:tcPr>
                </a:tc>
                <a:tc>
                  <a:txBody>
                    <a:bodyPr/>
                    <a:lstStyle/>
                    <a:p>
                      <a:r>
                        <a:rPr lang="en-US" sz="1400" b="0">
                          <a:solidFill>
                            <a:schemeClr val="tx1"/>
                          </a:solidFill>
                          <a:latin typeface="Poppins" panose="00000500000000000000" pitchFamily="2" charset="0"/>
                          <a:cs typeface="Poppins" panose="00000500000000000000" pitchFamily="2" charset="0"/>
                        </a:rPr>
                        <a:t>$20 copay</a:t>
                      </a:r>
                    </a:p>
                  </a:txBody>
                  <a:tcPr>
                    <a:solidFill>
                      <a:schemeClr val="accent3">
                        <a:lumMod val="20000"/>
                        <a:lumOff val="80000"/>
                      </a:schemeClr>
                    </a:solidFill>
                  </a:tcPr>
                </a:tc>
                <a:extLst>
                  <a:ext uri="{0D108BD9-81ED-4DB2-BD59-A6C34878D82A}">
                    <a16:rowId xmlns:a16="http://schemas.microsoft.com/office/drawing/2014/main" val="141787359"/>
                  </a:ext>
                </a:extLst>
              </a:tr>
              <a:tr h="281817">
                <a:tc>
                  <a:txBody>
                    <a:bodyPr/>
                    <a:lstStyle/>
                    <a:p>
                      <a:r>
                        <a:rPr lang="en-US" sz="1400" b="0">
                          <a:solidFill>
                            <a:schemeClr val="tx1"/>
                          </a:solidFill>
                          <a:latin typeface="Poppins" panose="00000500000000000000" pitchFamily="2" charset="0"/>
                          <a:cs typeface="Poppins" panose="00000500000000000000" pitchFamily="2" charset="0"/>
                        </a:rPr>
                        <a:t>Frames</a:t>
                      </a:r>
                      <a:endParaRPr lang="en-US" sz="1400" b="0" i="0">
                        <a:solidFill>
                          <a:schemeClr val="tx1"/>
                        </a:solidFill>
                        <a:latin typeface="Poppins" panose="00000500000000000000" pitchFamily="2" charset="0"/>
                        <a:cs typeface="Poppins" panose="00000500000000000000" pitchFamily="2" charset="0"/>
                      </a:endParaRPr>
                    </a:p>
                  </a:txBody>
                  <a:tcPr>
                    <a:solidFill>
                      <a:schemeClr val="accent3">
                        <a:lumMod val="40000"/>
                        <a:lumOff val="60000"/>
                      </a:schemeClr>
                    </a:solidFill>
                  </a:tcPr>
                </a:tc>
                <a:tc>
                  <a:txBody>
                    <a:bodyPr/>
                    <a:lstStyle/>
                    <a:p>
                      <a:r>
                        <a:rPr lang="en-US" sz="1400" b="0">
                          <a:solidFill>
                            <a:schemeClr val="tx1"/>
                          </a:solidFill>
                          <a:latin typeface="Poppins" panose="00000500000000000000" pitchFamily="2" charset="0"/>
                          <a:cs typeface="Poppins" panose="00000500000000000000" pitchFamily="2" charset="0"/>
                        </a:rPr>
                        <a:t>$250 allowance every year</a:t>
                      </a:r>
                      <a:endParaRPr lang="en-US" sz="1400" b="0" i="0">
                        <a:solidFill>
                          <a:schemeClr val="tx1"/>
                        </a:solidFill>
                        <a:latin typeface="Poppins" panose="00000500000000000000" pitchFamily="2" charset="0"/>
                        <a:cs typeface="Poppins" panose="00000500000000000000" pitchFamily="2" charset="0"/>
                      </a:endParaRPr>
                    </a:p>
                  </a:txBody>
                  <a:tcPr>
                    <a:solidFill>
                      <a:schemeClr val="accent3">
                        <a:lumMod val="40000"/>
                        <a:lumOff val="60000"/>
                      </a:schemeClr>
                    </a:solidFill>
                  </a:tcPr>
                </a:tc>
                <a:extLst>
                  <a:ext uri="{0D108BD9-81ED-4DB2-BD59-A6C34878D82A}">
                    <a16:rowId xmlns:a16="http://schemas.microsoft.com/office/drawing/2014/main" val="349749287"/>
                  </a:ext>
                </a:extLst>
              </a:tr>
              <a:tr h="281817">
                <a:tc>
                  <a:txBody>
                    <a:bodyPr/>
                    <a:lstStyle/>
                    <a:p>
                      <a:r>
                        <a:rPr lang="en-US" sz="1400" b="0">
                          <a:solidFill>
                            <a:schemeClr val="tx1"/>
                          </a:solidFill>
                          <a:latin typeface="Poppins" panose="00000500000000000000" pitchFamily="2" charset="0"/>
                          <a:cs typeface="Poppins" panose="00000500000000000000" pitchFamily="2" charset="0"/>
                        </a:rPr>
                        <a:t>Contact lens exam</a:t>
                      </a:r>
                      <a:endParaRPr lang="en-US" sz="1400" b="0" i="0">
                        <a:solidFill>
                          <a:schemeClr val="tx1"/>
                        </a:solidFill>
                        <a:latin typeface="Poppins" panose="00000500000000000000" pitchFamily="2" charset="0"/>
                        <a:cs typeface="Poppins" panose="00000500000000000000" pitchFamily="2" charset="0"/>
                      </a:endParaRPr>
                    </a:p>
                  </a:txBody>
                  <a:tcPr>
                    <a:solidFill>
                      <a:schemeClr val="accent3">
                        <a:lumMod val="20000"/>
                        <a:lumOff val="80000"/>
                      </a:schemeClr>
                    </a:solidFill>
                  </a:tcPr>
                </a:tc>
                <a:tc>
                  <a:txBody>
                    <a:bodyPr/>
                    <a:lstStyle/>
                    <a:p>
                      <a:r>
                        <a:rPr lang="en-US" sz="1400" b="0">
                          <a:solidFill>
                            <a:schemeClr val="tx1"/>
                          </a:solidFill>
                          <a:latin typeface="Poppins" panose="00000500000000000000" pitchFamily="2" charset="0"/>
                          <a:cs typeface="Poppins" panose="00000500000000000000" pitchFamily="2" charset="0"/>
                        </a:rPr>
                        <a:t>15% discount; not to exceed $20 copay</a:t>
                      </a:r>
                      <a:endParaRPr lang="en-US" sz="1400" b="0" i="0">
                        <a:solidFill>
                          <a:schemeClr val="tx1"/>
                        </a:solidFill>
                        <a:latin typeface="Poppins" panose="00000500000000000000" pitchFamily="2" charset="0"/>
                        <a:cs typeface="Poppins" panose="00000500000000000000" pitchFamily="2" charset="0"/>
                      </a:endParaRPr>
                    </a:p>
                  </a:txBody>
                  <a:tcPr>
                    <a:solidFill>
                      <a:schemeClr val="accent3">
                        <a:lumMod val="20000"/>
                        <a:lumOff val="80000"/>
                      </a:schemeClr>
                    </a:solidFill>
                  </a:tcPr>
                </a:tc>
                <a:extLst>
                  <a:ext uri="{0D108BD9-81ED-4DB2-BD59-A6C34878D82A}">
                    <a16:rowId xmlns:a16="http://schemas.microsoft.com/office/drawing/2014/main" val="11518190"/>
                  </a:ext>
                </a:extLst>
              </a:tr>
              <a:tr h="281817">
                <a:tc>
                  <a:txBody>
                    <a:bodyPr/>
                    <a:lstStyle/>
                    <a:p>
                      <a:r>
                        <a:rPr lang="en-US" sz="1400" b="0">
                          <a:solidFill>
                            <a:schemeClr val="tx1"/>
                          </a:solidFill>
                          <a:latin typeface="Poppins" panose="00000500000000000000" pitchFamily="2" charset="0"/>
                          <a:cs typeface="Poppins" panose="00000500000000000000" pitchFamily="2" charset="0"/>
                        </a:rPr>
                        <a:t>Contacts (instead of glasses)</a:t>
                      </a:r>
                      <a:endParaRPr lang="en-US" sz="1400" b="0" i="0">
                        <a:solidFill>
                          <a:schemeClr val="tx1"/>
                        </a:solidFill>
                        <a:latin typeface="Poppins" panose="00000500000000000000" pitchFamily="2" charset="0"/>
                        <a:cs typeface="Poppins" panose="00000500000000000000" pitchFamily="2" charset="0"/>
                      </a:endParaRPr>
                    </a:p>
                  </a:txBody>
                  <a:tcPr>
                    <a:solidFill>
                      <a:schemeClr val="accent3">
                        <a:lumMod val="40000"/>
                        <a:lumOff val="60000"/>
                      </a:schemeClr>
                    </a:solidFill>
                  </a:tcPr>
                </a:tc>
                <a:tc>
                  <a:txBody>
                    <a:bodyPr/>
                    <a:lstStyle/>
                    <a:p>
                      <a:r>
                        <a:rPr lang="en-US" sz="1400" b="0">
                          <a:solidFill>
                            <a:schemeClr val="tx1"/>
                          </a:solidFill>
                          <a:latin typeface="Poppins" panose="00000500000000000000" pitchFamily="2" charset="0"/>
                          <a:cs typeface="Poppins" panose="00000500000000000000" pitchFamily="2" charset="0"/>
                        </a:rPr>
                        <a:t>$250 allowance every year</a:t>
                      </a:r>
                      <a:endParaRPr lang="en-US" sz="1400" b="0" i="0">
                        <a:solidFill>
                          <a:schemeClr val="tx1"/>
                        </a:solidFill>
                        <a:latin typeface="Poppins" panose="00000500000000000000" pitchFamily="2" charset="0"/>
                        <a:cs typeface="Poppins" panose="00000500000000000000" pitchFamily="2" charset="0"/>
                      </a:endParaRPr>
                    </a:p>
                  </a:txBody>
                  <a:tcPr>
                    <a:solidFill>
                      <a:schemeClr val="accent3">
                        <a:lumMod val="40000"/>
                        <a:lumOff val="60000"/>
                      </a:schemeClr>
                    </a:solidFill>
                  </a:tcPr>
                </a:tc>
                <a:extLst>
                  <a:ext uri="{0D108BD9-81ED-4DB2-BD59-A6C34878D82A}">
                    <a16:rowId xmlns:a16="http://schemas.microsoft.com/office/drawing/2014/main" val="774867726"/>
                  </a:ext>
                </a:extLst>
              </a:tr>
              <a:tr h="0">
                <a:tc>
                  <a:txBody>
                    <a:bodyPr/>
                    <a:lstStyle/>
                    <a:p>
                      <a:r>
                        <a:rPr lang="en-US" sz="1400" b="0">
                          <a:solidFill>
                            <a:schemeClr val="tx1"/>
                          </a:solidFill>
                          <a:latin typeface="Poppins" panose="00000500000000000000" pitchFamily="2" charset="0"/>
                          <a:cs typeface="Poppins" panose="00000500000000000000" pitchFamily="2" charset="0"/>
                        </a:rPr>
                        <a:t>Computer vision coverage</a:t>
                      </a:r>
                      <a:endParaRPr lang="en-US" sz="1400" b="0" i="0">
                        <a:solidFill>
                          <a:schemeClr val="tx1"/>
                        </a:solidFill>
                        <a:latin typeface="Poppins" panose="00000500000000000000" pitchFamily="2" charset="0"/>
                        <a:cs typeface="Poppins" panose="00000500000000000000" pitchFamily="2" charset="0"/>
                      </a:endParaRPr>
                    </a:p>
                  </a:txBody>
                  <a:tcPr>
                    <a:solidFill>
                      <a:schemeClr val="accent3">
                        <a:lumMod val="20000"/>
                        <a:lumOff val="80000"/>
                      </a:schemeClr>
                    </a:solidFill>
                  </a:tcPr>
                </a:tc>
                <a:tc>
                  <a:txBody>
                    <a:bodyPr/>
                    <a:lstStyle/>
                    <a:p>
                      <a:r>
                        <a:rPr lang="en-US" sz="1400" b="0">
                          <a:solidFill>
                            <a:schemeClr val="tx1"/>
                          </a:solidFill>
                          <a:latin typeface="Poppins" panose="00000500000000000000" pitchFamily="2" charset="0"/>
                          <a:cs typeface="Poppins" panose="00000500000000000000" pitchFamily="2" charset="0"/>
                        </a:rPr>
                        <a:t>$20 copay</a:t>
                      </a:r>
                      <a:endParaRPr lang="en-US" sz="1400" b="0" i="0">
                        <a:solidFill>
                          <a:schemeClr val="tx1"/>
                        </a:solidFill>
                        <a:latin typeface="Poppins" panose="00000500000000000000" pitchFamily="2" charset="0"/>
                        <a:cs typeface="Poppins" panose="00000500000000000000" pitchFamily="2" charset="0"/>
                      </a:endParaRPr>
                    </a:p>
                  </a:txBody>
                  <a:tcPr>
                    <a:solidFill>
                      <a:schemeClr val="accent3">
                        <a:lumMod val="20000"/>
                        <a:lumOff val="80000"/>
                      </a:schemeClr>
                    </a:solidFill>
                  </a:tcPr>
                </a:tc>
                <a:extLst>
                  <a:ext uri="{0D108BD9-81ED-4DB2-BD59-A6C34878D82A}">
                    <a16:rowId xmlns:a16="http://schemas.microsoft.com/office/drawing/2014/main" val="2937430569"/>
                  </a:ext>
                </a:extLst>
              </a:tr>
            </a:tbl>
          </a:graphicData>
        </a:graphic>
      </p:graphicFrame>
      <p:pic>
        <p:nvPicPr>
          <p:cNvPr id="4" name="Dental and Vision">
            <a:hlinkClick r:id="" action="ppaction://media"/>
            <a:extLst>
              <a:ext uri="{FF2B5EF4-FFF2-40B4-BE49-F238E27FC236}">
                <a16:creationId xmlns:a16="http://schemas.microsoft.com/office/drawing/2014/main" id="{4341E5BE-543D-5473-1B68-D6824DE2AD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729" y="6263943"/>
            <a:ext cx="487363" cy="487363"/>
          </a:xfrm>
          <a:prstGeom prst="rect">
            <a:avLst/>
          </a:prstGeom>
        </p:spPr>
      </p:pic>
    </p:spTree>
    <p:extLst>
      <p:ext uri="{BB962C8B-B14F-4D97-AF65-F5344CB8AC3E}">
        <p14:creationId xmlns:p14="http://schemas.microsoft.com/office/powerpoint/2010/main" val="1742354252"/>
      </p:ext>
    </p:extLst>
  </p:cSld>
  <p:clrMapOvr>
    <a:masterClrMapping/>
  </p:clrMapOvr>
  <mc:AlternateContent xmlns:mc="http://schemas.openxmlformats.org/markup-compatibility/2006">
    <mc:Choice xmlns:p14="http://schemas.microsoft.com/office/powerpoint/2010/main" Requires="p14">
      <p:transition spd="slow" p14:dur="2000" advClick="0" advTm="31000"/>
    </mc:Choice>
    <mc:Fallback>
      <p:transition spd="slow" advClick="0"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a:solidFill>
                  <a:srgbClr val="252525"/>
                </a:solidFill>
              </a:rPr>
              <a:t>2025 Bi-weekly Rates*</a:t>
            </a:r>
          </a:p>
        </p:txBody>
      </p:sp>
      <p:sp>
        <p:nvSpPr>
          <p:cNvPr id="4" name="TextBox 3">
            <a:extLst>
              <a:ext uri="{FF2B5EF4-FFF2-40B4-BE49-F238E27FC236}">
                <a16:creationId xmlns:a16="http://schemas.microsoft.com/office/drawing/2014/main" id="{6B767322-F860-1071-6C74-7C2016D4FC07}"/>
              </a:ext>
            </a:extLst>
          </p:cNvPr>
          <p:cNvSpPr txBox="1"/>
          <p:nvPr/>
        </p:nvSpPr>
        <p:spPr>
          <a:xfrm>
            <a:off x="315319" y="787955"/>
            <a:ext cx="11255009" cy="369332"/>
          </a:xfrm>
          <a:prstGeom prst="rect">
            <a:avLst/>
          </a:prstGeom>
          <a:noFill/>
        </p:spPr>
        <p:txBody>
          <a:bodyPr wrap="square">
            <a:spAutoFit/>
          </a:bodyPr>
          <a:lstStyle/>
          <a:p>
            <a:r>
              <a:rPr lang="en-US">
                <a:latin typeface="Poppins" panose="00000500000000000000" pitchFamily="2" charset="0"/>
                <a:cs typeface="Poppins" panose="00000500000000000000" pitchFamily="2" charset="0"/>
              </a:rPr>
              <a:t>Rates assume $300 Wellness Incentive is applied and non-smoker status</a:t>
            </a:r>
            <a:endParaRPr lang="en-US" sz="1800">
              <a:solidFill>
                <a:schemeClr val="tx1"/>
              </a:solidFill>
              <a:latin typeface="Poppins" panose="00000500000000000000" pitchFamily="2" charset="0"/>
              <a:cs typeface="Poppins" panose="00000500000000000000" pitchFamily="2" charset="0"/>
            </a:endParaRPr>
          </a:p>
        </p:txBody>
      </p:sp>
      <p:graphicFrame>
        <p:nvGraphicFramePr>
          <p:cNvPr id="7" name="Table 3">
            <a:extLst>
              <a:ext uri="{FF2B5EF4-FFF2-40B4-BE49-F238E27FC236}">
                <a16:creationId xmlns:a16="http://schemas.microsoft.com/office/drawing/2014/main" id="{696701B7-BE2E-AD24-7FB6-4359CE0D6512}"/>
              </a:ext>
            </a:extLst>
          </p:cNvPr>
          <p:cNvGraphicFramePr>
            <a:graphicFrameLocks noGrp="1"/>
          </p:cNvGraphicFramePr>
          <p:nvPr>
            <p:extLst>
              <p:ext uri="{D42A27DB-BD31-4B8C-83A1-F6EECF244321}">
                <p14:modId xmlns:p14="http://schemas.microsoft.com/office/powerpoint/2010/main" val="1520208053"/>
              </p:ext>
            </p:extLst>
          </p:nvPr>
        </p:nvGraphicFramePr>
        <p:xfrm>
          <a:off x="394775" y="1353825"/>
          <a:ext cx="10700871" cy="2733040"/>
        </p:xfrm>
        <a:graphic>
          <a:graphicData uri="http://schemas.openxmlformats.org/drawingml/2006/table">
            <a:tbl>
              <a:tblPr firstRow="1" bandRow="1"/>
              <a:tblGrid>
                <a:gridCol w="2140174">
                  <a:extLst>
                    <a:ext uri="{9D8B030D-6E8A-4147-A177-3AD203B41FA5}">
                      <a16:colId xmlns:a16="http://schemas.microsoft.com/office/drawing/2014/main" val="412546038"/>
                    </a:ext>
                  </a:extLst>
                </a:gridCol>
                <a:gridCol w="2142651">
                  <a:extLst>
                    <a:ext uri="{9D8B030D-6E8A-4147-A177-3AD203B41FA5}">
                      <a16:colId xmlns:a16="http://schemas.microsoft.com/office/drawing/2014/main" val="4119124702"/>
                    </a:ext>
                  </a:extLst>
                </a:gridCol>
                <a:gridCol w="2383516">
                  <a:extLst>
                    <a:ext uri="{9D8B030D-6E8A-4147-A177-3AD203B41FA5}">
                      <a16:colId xmlns:a16="http://schemas.microsoft.com/office/drawing/2014/main" val="220521710"/>
                    </a:ext>
                  </a:extLst>
                </a:gridCol>
                <a:gridCol w="1894356">
                  <a:extLst>
                    <a:ext uri="{9D8B030D-6E8A-4147-A177-3AD203B41FA5}">
                      <a16:colId xmlns:a16="http://schemas.microsoft.com/office/drawing/2014/main" val="134064869"/>
                    </a:ext>
                  </a:extLst>
                </a:gridCol>
                <a:gridCol w="2140174">
                  <a:extLst>
                    <a:ext uri="{9D8B030D-6E8A-4147-A177-3AD203B41FA5}">
                      <a16:colId xmlns:a16="http://schemas.microsoft.com/office/drawing/2014/main" val="3943082171"/>
                    </a:ext>
                  </a:extLst>
                </a:gridCol>
              </a:tblGrid>
              <a:tr h="280472">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algn="l" defTabSz="914400" rtl="0" eaLnBrk="1" latinLnBrk="0" hangingPunct="1"/>
                      <a:r>
                        <a:rPr lang="en-US" sz="1600" kern="1200">
                          <a:solidFill>
                            <a:schemeClr val="bg1"/>
                          </a:solidFill>
                          <a:latin typeface="Poppins" panose="00000500000000000000" pitchFamily="2" charset="0"/>
                          <a:ea typeface="+mn-ea"/>
                          <a:cs typeface="Poppins" panose="00000500000000000000" pitchFamily="2" charset="0"/>
                        </a:rPr>
                        <a:t>Plan Option</a:t>
                      </a:r>
                    </a:p>
                  </a:txBody>
                  <a:tcP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7DE"/>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Poppins" panose="00000500000000000000" pitchFamily="2" charset="0"/>
                          <a:ea typeface="+mn-ea"/>
                          <a:cs typeface="Poppins" panose="00000500000000000000" pitchFamily="2" charset="0"/>
                        </a:rPr>
                        <a:t>Employee Only</a:t>
                      </a:r>
                      <a:br>
                        <a:rPr lang="en-US" sz="1600" b="1" kern="1200">
                          <a:solidFill>
                            <a:schemeClr val="bg1"/>
                          </a:solidFill>
                          <a:latin typeface="Poppins" panose="00000500000000000000" pitchFamily="2" charset="0"/>
                          <a:ea typeface="+mn-ea"/>
                          <a:cs typeface="Poppins" panose="00000500000000000000" pitchFamily="2" charset="0"/>
                        </a:rPr>
                      </a:br>
                      <a:endParaRPr lang="en-US" sz="1600" b="1" kern="1200">
                        <a:solidFill>
                          <a:schemeClr val="bg1"/>
                        </a:solidFill>
                        <a:latin typeface="Poppins" panose="00000500000000000000" pitchFamily="2" charset="0"/>
                        <a:ea typeface="+mn-ea"/>
                        <a:cs typeface="Poppins" panose="00000500000000000000" pitchFamily="2"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7DE"/>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Poppins" panose="00000500000000000000" pitchFamily="2" charset="0"/>
                          <a:ea typeface="+mn-ea"/>
                          <a:cs typeface="Poppins" panose="00000500000000000000" pitchFamily="2" charset="0"/>
                        </a:rPr>
                        <a:t>Employee + Spouse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Poppins" panose="00000500000000000000" pitchFamily="2" charset="0"/>
                          <a:ea typeface="+mn-ea"/>
                          <a:cs typeface="Poppins" panose="00000500000000000000" pitchFamily="2" charset="0"/>
                        </a:rPr>
                        <a:t>or Domestic Partner</a:t>
                      </a:r>
                      <a:endParaRPr lang="en-US" sz="1600">
                        <a:solidFill>
                          <a:schemeClr val="bg1"/>
                        </a:solidFill>
                        <a:latin typeface="Poppins" panose="00000500000000000000" pitchFamily="2" charset="0"/>
                        <a:cs typeface="Poppins" panose="00000500000000000000" pitchFamily="2"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7DE"/>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Poppins" panose="00000500000000000000" pitchFamily="2" charset="0"/>
                          <a:ea typeface="+mn-ea"/>
                          <a:cs typeface="Poppins" panose="00000500000000000000" pitchFamily="2" charset="0"/>
                        </a:rPr>
                        <a:t>Employee + Child(ren)</a:t>
                      </a:r>
                      <a:endParaRPr lang="en-US" sz="1600">
                        <a:solidFill>
                          <a:schemeClr val="bg1"/>
                        </a:solidFill>
                        <a:latin typeface="Poppins" panose="00000500000000000000" pitchFamily="2" charset="0"/>
                        <a:cs typeface="Poppins" panose="00000500000000000000" pitchFamily="2"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7DE"/>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Poppins" panose="00000500000000000000" pitchFamily="2" charset="0"/>
                          <a:ea typeface="+mn-ea"/>
                          <a:cs typeface="Poppins" panose="00000500000000000000" pitchFamily="2" charset="0"/>
                        </a:rPr>
                        <a:t>Family</a:t>
                      </a:r>
                    </a:p>
                  </a:txBody>
                  <a:tcP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7DE"/>
                    </a:solidFill>
                  </a:tcPr>
                </a:tc>
                <a:extLst>
                  <a:ext uri="{0D108BD9-81ED-4DB2-BD59-A6C34878D82A}">
                    <a16:rowId xmlns:a16="http://schemas.microsoft.com/office/drawing/2014/main" val="821278232"/>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l" defTabSz="914400" rtl="0" eaLnBrk="1" latinLnBrk="0" hangingPunct="1"/>
                      <a:r>
                        <a:rPr lang="en-US" sz="1600" b="1" kern="1200">
                          <a:solidFill>
                            <a:schemeClr val="bg1"/>
                          </a:solidFill>
                          <a:latin typeface="Poppins" panose="00000500000000000000" pitchFamily="2" charset="0"/>
                          <a:ea typeface="+mn-ea"/>
                          <a:cs typeface="Poppins" panose="00000500000000000000" pitchFamily="2" charset="0"/>
                        </a:rPr>
                        <a:t>Medical Plan 1</a:t>
                      </a:r>
                    </a:p>
                  </a:txBody>
                  <a:tcP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1B2D7"/>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$14 ($1)  </a:t>
                      </a:r>
                      <a:endParaRPr lang="en-US" sz="1600" b="0" i="0">
                        <a:solidFill>
                          <a:schemeClr val="tx1"/>
                        </a:solidFill>
                        <a:latin typeface="Poppins" panose="00000500000000000000" pitchFamily="2" charset="0"/>
                        <a:cs typeface="Poppins" panose="00000500000000000000" pitchFamily="2"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4F5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$50 ($4)</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4F5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$43 ($3) </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4F5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$83 ($6)</a:t>
                      </a:r>
                    </a:p>
                  </a:txBody>
                  <a:tcP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4F5FF"/>
                    </a:solidFill>
                  </a:tcPr>
                </a:tc>
                <a:extLst>
                  <a:ext uri="{0D108BD9-81ED-4DB2-BD59-A6C34878D82A}">
                    <a16:rowId xmlns:a16="http://schemas.microsoft.com/office/drawing/2014/main" val="3007679920"/>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Poppins" panose="00000500000000000000" pitchFamily="2" charset="0"/>
                          <a:ea typeface="+mn-ea"/>
                          <a:cs typeface="Poppins" panose="00000500000000000000" pitchFamily="2" charset="0"/>
                        </a:rPr>
                        <a:t>Medical Plan 2</a:t>
                      </a:r>
                    </a:p>
                  </a:txBody>
                  <a:tcP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E7300"/>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$35 ($3)</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3C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$93 ($7)</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3C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$80 ($6)</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3C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$148 ($11) </a:t>
                      </a:r>
                    </a:p>
                  </a:txBody>
                  <a:tcP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3CC"/>
                    </a:solidFill>
                  </a:tcPr>
                </a:tc>
                <a:extLst>
                  <a:ext uri="{0D108BD9-81ED-4DB2-BD59-A6C34878D82A}">
                    <a16:rowId xmlns:a16="http://schemas.microsoft.com/office/drawing/2014/main" val="2024613750"/>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bg2"/>
                          </a:solidFill>
                          <a:latin typeface="Poppins" panose="00000500000000000000" pitchFamily="2" charset="0"/>
                          <a:ea typeface="+mn-ea"/>
                          <a:cs typeface="Poppins" panose="00000500000000000000" pitchFamily="2" charset="0"/>
                        </a:rPr>
                        <a:t>Medical Plan 3</a:t>
                      </a:r>
                    </a:p>
                  </a:txBody>
                  <a:tcP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A60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$60 ($5)</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$158 ($12)</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$144 ($11)</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$258 ($20)</a:t>
                      </a:r>
                    </a:p>
                  </a:txBody>
                  <a:tcP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409143001"/>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Poppins" panose="00000500000000000000" pitchFamily="2" charset="0"/>
                          <a:ea typeface="+mn-ea"/>
                          <a:cs typeface="Poppins" panose="00000500000000000000" pitchFamily="2" charset="0"/>
                        </a:rPr>
                        <a:t>Kaiser (CA only)</a:t>
                      </a:r>
                    </a:p>
                  </a:txBody>
                  <a:tcP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8595B">
                        <a:lumMod val="60000"/>
                        <a:lumOff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$66 ($5)</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$179 ($14)</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$162 ($13)</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$256 ($20)</a:t>
                      </a:r>
                    </a:p>
                  </a:txBody>
                  <a:tcP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182493026"/>
                  </a:ext>
                </a:extLst>
              </a:tr>
              <a:tr h="15320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Poppins" panose="00000500000000000000" pitchFamily="2" charset="0"/>
                          <a:ea typeface="+mn-ea"/>
                          <a:cs typeface="Poppins" panose="00000500000000000000" pitchFamily="2" charset="0"/>
                        </a:rPr>
                        <a:t>Dental</a:t>
                      </a:r>
                    </a:p>
                  </a:txBody>
                  <a:tcP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8595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$8 ($2)</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$16 ($3)</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$17 ($3)</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$26 ($5)</a:t>
                      </a:r>
                    </a:p>
                  </a:txBody>
                  <a:tcP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extLst>
                  <a:ext uri="{0D108BD9-81ED-4DB2-BD59-A6C34878D82A}">
                    <a16:rowId xmlns:a16="http://schemas.microsoft.com/office/drawing/2014/main" val="3673746228"/>
                  </a:ext>
                </a:extLst>
              </a:tr>
              <a:tr h="29102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Poppins" panose="00000500000000000000" pitchFamily="2" charset="0"/>
                          <a:ea typeface="+mn-ea"/>
                          <a:cs typeface="Poppins" panose="00000500000000000000" pitchFamily="2" charset="0"/>
                        </a:rPr>
                        <a:t>Vision</a:t>
                      </a:r>
                    </a:p>
                  </a:txBody>
                  <a:tcP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8595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$6.25 ($2.25)</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$11.81 ($0.81)</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$12.47 ($0.47)</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$19.44 ($0.44)</a:t>
                      </a:r>
                    </a:p>
                  </a:txBody>
                  <a:tcP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extLst>
                  <a:ext uri="{0D108BD9-81ED-4DB2-BD59-A6C34878D82A}">
                    <a16:rowId xmlns:a16="http://schemas.microsoft.com/office/drawing/2014/main" val="2656954571"/>
                  </a:ext>
                </a:extLst>
              </a:tr>
            </a:tbl>
          </a:graphicData>
        </a:graphic>
      </p:graphicFrame>
      <p:sp>
        <p:nvSpPr>
          <p:cNvPr id="8" name="TextBox 7">
            <a:extLst>
              <a:ext uri="{FF2B5EF4-FFF2-40B4-BE49-F238E27FC236}">
                <a16:creationId xmlns:a16="http://schemas.microsoft.com/office/drawing/2014/main" id="{4A148C77-C6F3-1219-7EF5-5D2B7368692C}"/>
              </a:ext>
            </a:extLst>
          </p:cNvPr>
          <p:cNvSpPr txBox="1"/>
          <p:nvPr/>
        </p:nvSpPr>
        <p:spPr>
          <a:xfrm>
            <a:off x="379412" y="4185876"/>
            <a:ext cx="9974698" cy="397323"/>
          </a:xfrm>
          <a:prstGeom prst="rect">
            <a:avLst/>
          </a:prstGeom>
          <a:noFill/>
        </p:spPr>
        <p:txBody>
          <a:bodyPr wrap="square" lIns="91440" tIns="45720" rIns="91440" rtlCol="0" anchor="t">
            <a:noAutofit/>
          </a:bodyPr>
          <a:lstStyle/>
          <a:p>
            <a:pPr>
              <a:spcBef>
                <a:spcPts val="600"/>
              </a:spcBef>
            </a:pPr>
            <a:r>
              <a:rPr lang="en-US" sz="1000">
                <a:solidFill>
                  <a:schemeClr val="tx1">
                    <a:lumMod val="85000"/>
                    <a:lumOff val="15000"/>
                  </a:schemeClr>
                </a:solidFill>
                <a:latin typeface="Poppins" panose="00000500000000000000" pitchFamily="2" charset="0"/>
                <a:cs typeface="Poppins" panose="00000500000000000000" pitchFamily="2" charset="0"/>
              </a:rPr>
              <a:t>* All medical coverage contributions listed will increase $50 per month for each covered employee and/or spouse or domestic partner who uses tobacco. </a:t>
            </a:r>
          </a:p>
          <a:p>
            <a:pPr>
              <a:spcBef>
                <a:spcPts val="600"/>
              </a:spcBef>
            </a:pPr>
            <a:r>
              <a:rPr lang="en-US" sz="1000">
                <a:solidFill>
                  <a:schemeClr val="tx1">
                    <a:lumMod val="85000"/>
                    <a:lumOff val="15000"/>
                  </a:schemeClr>
                </a:solidFill>
                <a:latin typeface="Poppins" panose="00000500000000000000" pitchFamily="2" charset="0"/>
                <a:cs typeface="Poppins" panose="00000500000000000000" pitchFamily="2" charset="0"/>
              </a:rPr>
              <a:t>($) represents amount of increase from 2024 to 2025. </a:t>
            </a:r>
          </a:p>
        </p:txBody>
      </p:sp>
      <p:pic>
        <p:nvPicPr>
          <p:cNvPr id="2" name="Rates">
            <a:hlinkClick r:id="" action="ppaction://media"/>
            <a:extLst>
              <a:ext uri="{FF2B5EF4-FFF2-40B4-BE49-F238E27FC236}">
                <a16:creationId xmlns:a16="http://schemas.microsoft.com/office/drawing/2014/main" id="{C14D943C-D10C-E59A-5FC0-2190281063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730" y="6237800"/>
            <a:ext cx="487363" cy="487363"/>
          </a:xfrm>
          <a:prstGeom prst="rect">
            <a:avLst/>
          </a:prstGeom>
        </p:spPr>
      </p:pic>
    </p:spTree>
    <p:extLst>
      <p:ext uri="{BB962C8B-B14F-4D97-AF65-F5344CB8AC3E}">
        <p14:creationId xmlns:p14="http://schemas.microsoft.com/office/powerpoint/2010/main" val="3888743840"/>
      </p:ext>
    </p:extLst>
  </p:cSld>
  <p:clrMapOvr>
    <a:masterClrMapping/>
  </p:clrMapOvr>
  <mc:AlternateContent xmlns:mc="http://schemas.openxmlformats.org/markup-compatibility/2006">
    <mc:Choice xmlns:p14="http://schemas.microsoft.com/office/powerpoint/2010/main" Requires="p14">
      <p:transition spd="slow" p14:dur="2000" advClick="0" advTm="18000"/>
    </mc:Choice>
    <mc:Fallback>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6DFD1-4890-395E-F577-3315B84E8B07}"/>
              </a:ext>
            </a:extLst>
          </p:cNvPr>
          <p:cNvSpPr>
            <a:spLocks noGrp="1"/>
          </p:cNvSpPr>
          <p:nvPr>
            <p:ph type="body" sz="quarter" idx="11"/>
          </p:nvPr>
        </p:nvSpPr>
        <p:spPr>
          <a:xfrm>
            <a:off x="831321" y="3005190"/>
            <a:ext cx="4230687" cy="847619"/>
          </a:xfrm>
        </p:spPr>
        <p:txBody>
          <a:bodyPr>
            <a:normAutofit fontScale="77500" lnSpcReduction="20000"/>
          </a:bodyPr>
          <a:lstStyle/>
          <a:p>
            <a:pPr>
              <a:lnSpc>
                <a:spcPct val="170000"/>
              </a:lnSpc>
            </a:pPr>
            <a:r>
              <a:rPr lang="en-US" sz="4000">
                <a:solidFill>
                  <a:srgbClr val="252525"/>
                </a:solidFill>
                <a:latin typeface="+mj-lt"/>
              </a:rPr>
              <a:t>Spending</a:t>
            </a:r>
            <a:r>
              <a:rPr lang="en-US">
                <a:solidFill>
                  <a:srgbClr val="252525"/>
                </a:solidFill>
              </a:rPr>
              <a:t> </a:t>
            </a:r>
            <a:r>
              <a:rPr lang="en-US" sz="4000">
                <a:solidFill>
                  <a:srgbClr val="252525"/>
                </a:solidFill>
                <a:latin typeface="+mj-lt"/>
              </a:rPr>
              <a:t>Accounts</a:t>
            </a:r>
          </a:p>
        </p:txBody>
      </p:sp>
      <p:pic>
        <p:nvPicPr>
          <p:cNvPr id="2" name="Spending Accounts">
            <a:hlinkClick r:id="" action="ppaction://media"/>
            <a:extLst>
              <a:ext uri="{FF2B5EF4-FFF2-40B4-BE49-F238E27FC236}">
                <a16:creationId xmlns:a16="http://schemas.microsoft.com/office/drawing/2014/main" id="{DD019B24-C8C6-17DF-D793-9A069981BA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5120" y="6224608"/>
            <a:ext cx="487363" cy="487363"/>
          </a:xfrm>
          <a:prstGeom prst="rect">
            <a:avLst/>
          </a:prstGeom>
        </p:spPr>
      </p:pic>
    </p:spTree>
    <p:extLst>
      <p:ext uri="{BB962C8B-B14F-4D97-AF65-F5344CB8AC3E}">
        <p14:creationId xmlns:p14="http://schemas.microsoft.com/office/powerpoint/2010/main" val="48810818"/>
      </p:ext>
    </p:extLst>
  </p:cSld>
  <p:clrMapOvr>
    <a:masterClrMapping/>
  </p:clrMapOvr>
  <mc:AlternateContent xmlns:mc="http://schemas.openxmlformats.org/markup-compatibility/2006">
    <mc:Choice xmlns:p14="http://schemas.microsoft.com/office/powerpoint/2010/main" Requires="p14">
      <p:transition spd="slow" p14:dur="2000" advClick="0" advTm="23000"/>
    </mc:Choice>
    <mc:Fallback>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a:solidFill>
                  <a:srgbClr val="252525"/>
                </a:solidFill>
              </a:rPr>
              <a:t>Health Savings Account (HSA)</a:t>
            </a:r>
          </a:p>
        </p:txBody>
      </p:sp>
      <p:graphicFrame>
        <p:nvGraphicFramePr>
          <p:cNvPr id="3" name="Table 4">
            <a:extLst>
              <a:ext uri="{FF2B5EF4-FFF2-40B4-BE49-F238E27FC236}">
                <a16:creationId xmlns:a16="http://schemas.microsoft.com/office/drawing/2014/main" id="{17BAFF57-1741-A85C-844E-62BF91FA895F}"/>
              </a:ext>
            </a:extLst>
          </p:cNvPr>
          <p:cNvGraphicFramePr>
            <a:graphicFrameLocks noGrp="1"/>
          </p:cNvGraphicFramePr>
          <p:nvPr>
            <p:extLst>
              <p:ext uri="{D42A27DB-BD31-4B8C-83A1-F6EECF244321}">
                <p14:modId xmlns:p14="http://schemas.microsoft.com/office/powerpoint/2010/main" val="2590647822"/>
              </p:ext>
            </p:extLst>
          </p:nvPr>
        </p:nvGraphicFramePr>
        <p:xfrm>
          <a:off x="379412" y="960883"/>
          <a:ext cx="11316369" cy="3967663"/>
        </p:xfrm>
        <a:graphic>
          <a:graphicData uri="http://schemas.openxmlformats.org/drawingml/2006/table">
            <a:tbl>
              <a:tblPr firstRow="1" bandRow="1"/>
              <a:tblGrid>
                <a:gridCol w="1832380">
                  <a:extLst>
                    <a:ext uri="{9D8B030D-6E8A-4147-A177-3AD203B41FA5}">
                      <a16:colId xmlns:a16="http://schemas.microsoft.com/office/drawing/2014/main" val="1021852690"/>
                    </a:ext>
                  </a:extLst>
                </a:gridCol>
                <a:gridCol w="3271945">
                  <a:extLst>
                    <a:ext uri="{9D8B030D-6E8A-4147-A177-3AD203B41FA5}">
                      <a16:colId xmlns:a16="http://schemas.microsoft.com/office/drawing/2014/main" val="2785419054"/>
                    </a:ext>
                  </a:extLst>
                </a:gridCol>
                <a:gridCol w="3073400">
                  <a:extLst>
                    <a:ext uri="{9D8B030D-6E8A-4147-A177-3AD203B41FA5}">
                      <a16:colId xmlns:a16="http://schemas.microsoft.com/office/drawing/2014/main" val="2578733012"/>
                    </a:ext>
                  </a:extLst>
                </a:gridCol>
                <a:gridCol w="3138644">
                  <a:extLst>
                    <a:ext uri="{9D8B030D-6E8A-4147-A177-3AD203B41FA5}">
                      <a16:colId xmlns:a16="http://schemas.microsoft.com/office/drawing/2014/main" val="565871369"/>
                    </a:ext>
                  </a:extLst>
                </a:gridCol>
              </a:tblGrid>
              <a:tr h="56026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a:latin typeface="Poppins" panose="00000500000000000000" pitchFamily="2" charset="0"/>
                          <a:cs typeface="Poppins" panose="00000500000000000000" pitchFamily="2" charset="0"/>
                        </a:rPr>
                        <a:t>Plan</a:t>
                      </a:r>
                    </a:p>
                  </a:txBody>
                  <a:tcPr marL="182880" marR="182880" marT="91440" marB="9144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67DE"/>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a:latin typeface="Poppins" panose="00000500000000000000" pitchFamily="2" charset="0"/>
                          <a:cs typeface="Poppins" panose="00000500000000000000" pitchFamily="2" charset="0"/>
                        </a:rPr>
                        <a:t>Eligibility Requirements</a:t>
                      </a:r>
                    </a:p>
                  </a:txBody>
                  <a:tcPr marL="182880" marR="182880" marT="91440" marB="9144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67DE"/>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a:latin typeface="Poppins" panose="00000500000000000000" pitchFamily="2" charset="0"/>
                          <a:cs typeface="Poppins" panose="00000500000000000000" pitchFamily="2" charset="0"/>
                        </a:rPr>
                        <a:t>Contribution Amounts</a:t>
                      </a:r>
                    </a:p>
                  </a:txBody>
                  <a:tcPr marL="182880" marR="182880" marT="91440" marB="9144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67DE"/>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a:latin typeface="Poppins" panose="00000500000000000000" pitchFamily="2" charset="0"/>
                          <a:cs typeface="Poppins" panose="00000500000000000000" pitchFamily="2" charset="0"/>
                        </a:rPr>
                        <a:t>Rollover Limits</a:t>
                      </a:r>
                    </a:p>
                  </a:txBody>
                  <a:tcPr marL="182880" marR="182880" marT="91440" marB="9144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67DE"/>
                    </a:solidFill>
                  </a:tcPr>
                </a:tc>
                <a:extLst>
                  <a:ext uri="{0D108BD9-81ED-4DB2-BD59-A6C34878D82A}">
                    <a16:rowId xmlns:a16="http://schemas.microsoft.com/office/drawing/2014/main" val="3249569016"/>
                  </a:ext>
                </a:extLst>
              </a:tr>
              <a:tr h="340739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US" sz="1600" b="1" i="0">
                          <a:solidFill>
                            <a:schemeClr val="bg1"/>
                          </a:solidFill>
                          <a:latin typeface="Poppins" panose="00000500000000000000" pitchFamily="2" charset="0"/>
                          <a:cs typeface="Poppins" panose="00000500000000000000" pitchFamily="2" charset="0"/>
                        </a:rPr>
                        <a:t>Health Savings Account (HSA)</a:t>
                      </a:r>
                    </a:p>
                  </a:txBody>
                  <a:tcPr marL="182880" marR="182880" marT="91440" marB="9144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B2D7"/>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indent="-285750">
                        <a:lnSpc>
                          <a:spcPct val="90000"/>
                        </a:lnSpc>
                        <a:spcAft>
                          <a:spcPts val="600"/>
                        </a:spcAft>
                        <a:buFont typeface="Arial" panose="020B0604020202020204" pitchFamily="34" charset="0"/>
                        <a:buChar char="•"/>
                      </a:pPr>
                      <a:r>
                        <a:rPr lang="en-US" sz="1600">
                          <a:solidFill>
                            <a:schemeClr val="tx1"/>
                          </a:solidFill>
                          <a:latin typeface="Poppins" panose="00000500000000000000" pitchFamily="2" charset="0"/>
                          <a:cs typeface="Poppins" panose="00000500000000000000" pitchFamily="2" charset="0"/>
                        </a:rPr>
                        <a:t>Enrolled in Medical Plan 1</a:t>
                      </a:r>
                    </a:p>
                    <a:p>
                      <a:pPr marL="285750" indent="-285750">
                        <a:lnSpc>
                          <a:spcPct val="90000"/>
                        </a:lnSpc>
                        <a:spcAft>
                          <a:spcPts val="600"/>
                        </a:spcAft>
                        <a:buFont typeface="Arial" panose="020B0604020202020204" pitchFamily="34" charset="0"/>
                        <a:buChar char="•"/>
                      </a:pPr>
                      <a:r>
                        <a:rPr lang="en-US" sz="1600" kern="1200">
                          <a:solidFill>
                            <a:schemeClr val="tx1"/>
                          </a:solidFill>
                          <a:latin typeface="Poppins" panose="00000500000000000000" pitchFamily="2" charset="0"/>
                          <a:ea typeface="+mn-ea"/>
                          <a:cs typeface="Poppins" panose="00000500000000000000" pitchFamily="2" charset="0"/>
                        </a:rPr>
                        <a:t>Can’t be covered by another non-high-deductible health medical plan</a:t>
                      </a:r>
                    </a:p>
                    <a:p>
                      <a:pPr marL="285750" indent="-285750">
                        <a:lnSpc>
                          <a:spcPct val="90000"/>
                        </a:lnSpc>
                        <a:spcAft>
                          <a:spcPts val="600"/>
                        </a:spcAft>
                        <a:buFont typeface="Arial" panose="020B0604020202020204" pitchFamily="34" charset="0"/>
                        <a:buChar char="•"/>
                      </a:pPr>
                      <a:r>
                        <a:rPr lang="en-US" sz="1600" kern="1200">
                          <a:solidFill>
                            <a:schemeClr val="tx1"/>
                          </a:solidFill>
                          <a:latin typeface="Poppins" panose="00000500000000000000" pitchFamily="2" charset="0"/>
                          <a:ea typeface="+mn-ea"/>
                          <a:cs typeface="Poppins" panose="00000500000000000000" pitchFamily="2" charset="0"/>
                        </a:rPr>
                        <a:t>Your spouse can’t have separate plan with an FSA</a:t>
                      </a:r>
                    </a:p>
                    <a:p>
                      <a:pPr marL="285750" indent="-285750">
                        <a:lnSpc>
                          <a:spcPct val="90000"/>
                        </a:lnSpc>
                        <a:spcAft>
                          <a:spcPts val="600"/>
                        </a:spcAft>
                        <a:buFont typeface="Arial" panose="020B0604020202020204" pitchFamily="34" charset="0"/>
                        <a:buChar char="•"/>
                      </a:pPr>
                      <a:r>
                        <a:rPr lang="en-US" sz="1600" kern="1200">
                          <a:solidFill>
                            <a:schemeClr val="tx1"/>
                          </a:solidFill>
                          <a:latin typeface="Poppins" panose="00000500000000000000" pitchFamily="2" charset="0"/>
                          <a:ea typeface="+mn-ea"/>
                          <a:cs typeface="Poppins" panose="00000500000000000000" pitchFamily="2" charset="0"/>
                        </a:rPr>
                        <a:t>Can’t be enrolled in Medicare</a:t>
                      </a:r>
                    </a:p>
                  </a:txBody>
                  <a:tcPr marL="182880" marR="182880" marT="91440" marB="9144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4F5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indent="-285750" algn="l">
                        <a:lnSpc>
                          <a:spcPct val="90000"/>
                        </a:lnSpc>
                        <a:spcAft>
                          <a:spcPts val="600"/>
                        </a:spcAft>
                        <a:buFont typeface="Arial" panose="020B0604020202020204" pitchFamily="34" charset="0"/>
                        <a:buChar char="•"/>
                      </a:pPr>
                      <a:r>
                        <a:rPr lang="en-US" sz="1600" b="1" kern="1200">
                          <a:solidFill>
                            <a:schemeClr val="tx1"/>
                          </a:solidFill>
                          <a:latin typeface="Poppins" panose="00000500000000000000" pitchFamily="2" charset="0"/>
                          <a:ea typeface="+mn-ea"/>
                          <a:cs typeface="Poppins" panose="00000500000000000000" pitchFamily="2" charset="0"/>
                        </a:rPr>
                        <a:t>Receive</a:t>
                      </a:r>
                      <a:r>
                        <a:rPr lang="en-US" sz="1600" kern="1200">
                          <a:solidFill>
                            <a:schemeClr val="tx1"/>
                          </a:solidFill>
                          <a:latin typeface="Poppins" panose="00000500000000000000" pitchFamily="2" charset="0"/>
                          <a:ea typeface="+mn-ea"/>
                          <a:cs typeface="Poppins" panose="00000500000000000000" pitchFamily="2" charset="0"/>
                        </a:rPr>
                        <a:t> $500 for employee-only coverage and $1,000 for family coverage from NXP</a:t>
                      </a:r>
                    </a:p>
                    <a:p>
                      <a:pPr marL="285750" indent="-285750" algn="l">
                        <a:lnSpc>
                          <a:spcPct val="90000"/>
                        </a:lnSpc>
                        <a:spcAft>
                          <a:spcPts val="600"/>
                        </a:spcAft>
                        <a:buFont typeface="Arial" panose="020B0604020202020204" pitchFamily="34" charset="0"/>
                        <a:buChar char="•"/>
                      </a:pPr>
                      <a:r>
                        <a:rPr lang="en-US" sz="1600" b="1" kern="1200">
                          <a:solidFill>
                            <a:schemeClr val="tx1"/>
                          </a:solidFill>
                          <a:latin typeface="Poppins" panose="00000500000000000000" pitchFamily="2" charset="0"/>
                          <a:ea typeface="+mn-ea"/>
                          <a:cs typeface="Poppins" panose="00000500000000000000" pitchFamily="2" charset="0"/>
                        </a:rPr>
                        <a:t>Contribute</a:t>
                      </a:r>
                      <a:r>
                        <a:rPr lang="en-US" sz="1600" kern="1200">
                          <a:solidFill>
                            <a:schemeClr val="tx1"/>
                          </a:solidFill>
                          <a:latin typeface="Poppins" panose="00000500000000000000" pitchFamily="2" charset="0"/>
                          <a:ea typeface="+mn-ea"/>
                          <a:cs typeface="Poppins" panose="00000500000000000000" pitchFamily="2" charset="0"/>
                        </a:rPr>
                        <a:t> up to an additional </a:t>
                      </a:r>
                      <a:r>
                        <a:rPr lang="en-US" sz="1600" b="1" kern="1200">
                          <a:solidFill>
                            <a:srgbClr val="00B050"/>
                          </a:solidFill>
                          <a:latin typeface="Poppins" panose="00000500000000000000" pitchFamily="2" charset="0"/>
                          <a:ea typeface="+mn-ea"/>
                          <a:cs typeface="Poppins" panose="00000500000000000000" pitchFamily="2" charset="0"/>
                        </a:rPr>
                        <a:t>$3,800 </a:t>
                      </a:r>
                      <a:r>
                        <a:rPr lang="en-US" sz="1600" kern="1200">
                          <a:solidFill>
                            <a:schemeClr val="tx1"/>
                          </a:solidFill>
                          <a:latin typeface="Poppins" panose="00000500000000000000" pitchFamily="2" charset="0"/>
                          <a:ea typeface="+mn-ea"/>
                          <a:cs typeface="Poppins" panose="00000500000000000000" pitchFamily="2" charset="0"/>
                        </a:rPr>
                        <a:t>with employee-only coverage or </a:t>
                      </a:r>
                      <a:r>
                        <a:rPr lang="en-US" sz="1600" b="1" kern="1200">
                          <a:solidFill>
                            <a:srgbClr val="00B050"/>
                          </a:solidFill>
                          <a:latin typeface="Poppins" panose="00000500000000000000" pitchFamily="2" charset="0"/>
                          <a:ea typeface="+mn-ea"/>
                          <a:cs typeface="Poppins" panose="00000500000000000000" pitchFamily="2" charset="0"/>
                        </a:rPr>
                        <a:t>$7,550 </a:t>
                      </a:r>
                      <a:r>
                        <a:rPr lang="en-US" sz="1600" kern="1200">
                          <a:solidFill>
                            <a:schemeClr val="tx1"/>
                          </a:solidFill>
                          <a:latin typeface="Poppins" panose="00000500000000000000" pitchFamily="2" charset="0"/>
                          <a:ea typeface="+mn-ea"/>
                          <a:cs typeface="Poppins" panose="00000500000000000000" pitchFamily="2" charset="0"/>
                        </a:rPr>
                        <a:t>with family coverage </a:t>
                      </a:r>
                    </a:p>
                    <a:p>
                      <a:pPr marL="285750" indent="-285750" algn="l">
                        <a:lnSpc>
                          <a:spcPct val="90000"/>
                        </a:lnSpc>
                        <a:spcAft>
                          <a:spcPts val="600"/>
                        </a:spcAft>
                        <a:buFont typeface="Arial" panose="020B0604020202020204" pitchFamily="34" charset="0"/>
                        <a:buChar char="•"/>
                      </a:pPr>
                      <a:r>
                        <a:rPr lang="en-US" sz="1600" kern="1200">
                          <a:solidFill>
                            <a:schemeClr val="tx1"/>
                          </a:solidFill>
                          <a:latin typeface="Poppins" panose="00000500000000000000" pitchFamily="2" charset="0"/>
                          <a:ea typeface="+mn-ea"/>
                          <a:cs typeface="Poppins" panose="00000500000000000000" pitchFamily="2" charset="0"/>
                        </a:rPr>
                        <a:t>If you are 55 or older, you can contribute an additional </a:t>
                      </a:r>
                      <a:r>
                        <a:rPr lang="en-US" sz="1600" b="1" kern="1200">
                          <a:solidFill>
                            <a:schemeClr val="tx1"/>
                          </a:solidFill>
                          <a:latin typeface="Poppins" panose="00000500000000000000" pitchFamily="2" charset="0"/>
                          <a:ea typeface="+mn-ea"/>
                          <a:cs typeface="Poppins" panose="00000500000000000000" pitchFamily="2" charset="0"/>
                        </a:rPr>
                        <a:t>$1,000</a:t>
                      </a:r>
                      <a:r>
                        <a:rPr lang="en-US" sz="1600" b="0" kern="1200">
                          <a:solidFill>
                            <a:schemeClr val="tx1"/>
                          </a:solidFill>
                          <a:latin typeface="Poppins" panose="00000500000000000000" pitchFamily="2" charset="0"/>
                          <a:ea typeface="+mn-ea"/>
                          <a:cs typeface="Poppins" panose="00000500000000000000" pitchFamily="2" charset="0"/>
                        </a:rPr>
                        <a:t> </a:t>
                      </a:r>
                    </a:p>
                  </a:txBody>
                  <a:tcPr marL="182880" marR="182880" marT="91440" marB="9144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4F5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l">
                        <a:lnSpc>
                          <a:spcPct val="90000"/>
                        </a:lnSpc>
                        <a:spcAft>
                          <a:spcPts val="600"/>
                        </a:spcAft>
                        <a:buFont typeface="Arial" panose="020B0604020202020204" pitchFamily="34" charset="0"/>
                        <a:buNone/>
                      </a:pPr>
                      <a:r>
                        <a:rPr lang="en-US" sz="1600" kern="1200">
                          <a:solidFill>
                            <a:schemeClr val="tx1"/>
                          </a:solidFill>
                          <a:latin typeface="Poppins" panose="00000500000000000000" pitchFamily="2" charset="0"/>
                          <a:ea typeface="+mn-ea"/>
                          <a:cs typeface="Poppins" panose="00000500000000000000" pitchFamily="2" charset="0"/>
                        </a:rPr>
                        <a:t>You own your HSA. Your funds never expire. The entire account balance rolls over each year.</a:t>
                      </a:r>
                    </a:p>
                  </a:txBody>
                  <a:tcPr marL="182880" marR="182880" marT="91440" marB="9144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4F5FF"/>
                    </a:solidFill>
                  </a:tcPr>
                </a:tc>
                <a:extLst>
                  <a:ext uri="{0D108BD9-81ED-4DB2-BD59-A6C34878D82A}">
                    <a16:rowId xmlns:a16="http://schemas.microsoft.com/office/drawing/2014/main" val="2053960072"/>
                  </a:ext>
                </a:extLst>
              </a:tr>
            </a:tbl>
          </a:graphicData>
        </a:graphic>
      </p:graphicFrame>
      <p:sp>
        <p:nvSpPr>
          <p:cNvPr id="2" name="Rectangle 1">
            <a:extLst>
              <a:ext uri="{FF2B5EF4-FFF2-40B4-BE49-F238E27FC236}">
                <a16:creationId xmlns:a16="http://schemas.microsoft.com/office/drawing/2014/main" id="{827836F1-050F-8323-BC3A-9646CA1FB43E}"/>
              </a:ext>
            </a:extLst>
          </p:cNvPr>
          <p:cNvSpPr/>
          <p:nvPr/>
        </p:nvSpPr>
        <p:spPr>
          <a:xfrm>
            <a:off x="7937967" y="5115589"/>
            <a:ext cx="3757814" cy="15188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365760" rIns="182880" bIns="182880" rtlCol="0" anchor="t"/>
          <a:lstStyle/>
          <a:p>
            <a:r>
              <a:rPr lang="en-US" sz="1600" b="1">
                <a:solidFill>
                  <a:schemeClr val="tx1">
                    <a:lumMod val="85000"/>
                    <a:lumOff val="15000"/>
                  </a:schemeClr>
                </a:solidFill>
                <a:latin typeface="Poppins" panose="00000500000000000000" pitchFamily="2" charset="0"/>
                <a:cs typeface="Poppins" panose="00000500000000000000" pitchFamily="2" charset="0"/>
              </a:rPr>
              <a:t>Reminder:</a:t>
            </a:r>
            <a:br>
              <a:rPr lang="en-US">
                <a:solidFill>
                  <a:schemeClr val="tx1">
                    <a:lumMod val="85000"/>
                    <a:lumOff val="15000"/>
                  </a:schemeClr>
                </a:solidFill>
                <a:latin typeface="Poppins" panose="00000500000000000000" pitchFamily="2" charset="0"/>
                <a:cs typeface="Poppins" panose="00000500000000000000" pitchFamily="2" charset="0"/>
              </a:rPr>
            </a:br>
            <a:r>
              <a:rPr lang="en-US" sz="1600">
                <a:solidFill>
                  <a:schemeClr val="tx1">
                    <a:lumMod val="85000"/>
                    <a:lumOff val="15000"/>
                  </a:schemeClr>
                </a:solidFill>
                <a:latin typeface="Poppins" panose="00000500000000000000" pitchFamily="2" charset="0"/>
                <a:cs typeface="Poppins" panose="00000500000000000000" pitchFamily="2" charset="0"/>
              </a:rPr>
              <a:t>You must log in and make an election to contribute to the HSA again in 2025.</a:t>
            </a:r>
          </a:p>
        </p:txBody>
      </p:sp>
      <p:pic>
        <p:nvPicPr>
          <p:cNvPr id="4" name="Picture 1">
            <a:extLst>
              <a:ext uri="{FF2B5EF4-FFF2-40B4-BE49-F238E27FC236}">
                <a16:creationId xmlns:a16="http://schemas.microsoft.com/office/drawing/2014/main" id="{C6741D75-ABB9-B2D4-F987-4BF46FB292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969" y="4993654"/>
            <a:ext cx="3755266" cy="111583"/>
          </a:xfrm>
          <a:prstGeom prst="rect">
            <a:avLst/>
          </a:prstGeom>
          <a:noFill/>
          <a:extLst>
            <a:ext uri="{909E8E84-426E-40DD-AFC4-6F175D3DCCD1}">
              <a14:hiddenFill xmlns:a14="http://schemas.microsoft.com/office/drawing/2010/main">
                <a:solidFill>
                  <a:srgbClr val="FFFFFF"/>
                </a:solidFill>
              </a14:hiddenFill>
            </a:ext>
          </a:extLst>
        </p:spPr>
      </p:pic>
      <p:pic>
        <p:nvPicPr>
          <p:cNvPr id="5" name="HSA">
            <a:hlinkClick r:id="" action="ppaction://media"/>
            <a:extLst>
              <a:ext uri="{FF2B5EF4-FFF2-40B4-BE49-F238E27FC236}">
                <a16:creationId xmlns:a16="http://schemas.microsoft.com/office/drawing/2014/main" id="{83A9AFFD-40D1-48B0-F057-D1D00668CF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730" y="6191650"/>
            <a:ext cx="487363" cy="487363"/>
          </a:xfrm>
          <a:prstGeom prst="rect">
            <a:avLst/>
          </a:prstGeom>
        </p:spPr>
      </p:pic>
    </p:spTree>
    <p:extLst>
      <p:ext uri="{BB962C8B-B14F-4D97-AF65-F5344CB8AC3E}">
        <p14:creationId xmlns:p14="http://schemas.microsoft.com/office/powerpoint/2010/main" val="2435594450"/>
      </p:ext>
    </p:extLst>
  </p:cSld>
  <p:clrMapOvr>
    <a:masterClrMapping/>
  </p:clrMapOvr>
  <mc:AlternateContent xmlns:mc="http://schemas.openxmlformats.org/markup-compatibility/2006">
    <mc:Choice xmlns:p14="http://schemas.microsoft.com/office/powerpoint/2010/main" Requires="p14">
      <p:transition spd="slow" p14:dur="2000" advClick="0" advTm="50000"/>
    </mc:Choice>
    <mc:Fallback>
      <p:transition spd="slow" advClick="0"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a:solidFill>
                  <a:srgbClr val="252525"/>
                </a:solidFill>
              </a:rPr>
              <a:t>Health Savings Account (HSA)</a:t>
            </a:r>
          </a:p>
        </p:txBody>
      </p:sp>
      <p:graphicFrame>
        <p:nvGraphicFramePr>
          <p:cNvPr id="4" name="Table 4">
            <a:extLst>
              <a:ext uri="{FF2B5EF4-FFF2-40B4-BE49-F238E27FC236}">
                <a16:creationId xmlns:a16="http://schemas.microsoft.com/office/drawing/2014/main" id="{2DB96880-5F06-2023-3224-591A6D719B3F}"/>
              </a:ext>
            </a:extLst>
          </p:cNvPr>
          <p:cNvGraphicFramePr>
            <a:graphicFrameLocks noGrp="1"/>
          </p:cNvGraphicFramePr>
          <p:nvPr>
            <p:extLst>
              <p:ext uri="{D42A27DB-BD31-4B8C-83A1-F6EECF244321}">
                <p14:modId xmlns:p14="http://schemas.microsoft.com/office/powerpoint/2010/main" val="85441422"/>
              </p:ext>
            </p:extLst>
          </p:nvPr>
        </p:nvGraphicFramePr>
        <p:xfrm>
          <a:off x="394775" y="1178743"/>
          <a:ext cx="6893265" cy="3190472"/>
        </p:xfrm>
        <a:graphic>
          <a:graphicData uri="http://schemas.openxmlformats.org/drawingml/2006/table">
            <a:tbl>
              <a:tblPr firstRow="1" bandRow="1"/>
              <a:tblGrid>
                <a:gridCol w="2591187">
                  <a:extLst>
                    <a:ext uri="{9D8B030D-6E8A-4147-A177-3AD203B41FA5}">
                      <a16:colId xmlns:a16="http://schemas.microsoft.com/office/drawing/2014/main" val="1021852690"/>
                    </a:ext>
                  </a:extLst>
                </a:gridCol>
                <a:gridCol w="1965230">
                  <a:extLst>
                    <a:ext uri="{9D8B030D-6E8A-4147-A177-3AD203B41FA5}">
                      <a16:colId xmlns:a16="http://schemas.microsoft.com/office/drawing/2014/main" val="2785419054"/>
                    </a:ext>
                  </a:extLst>
                </a:gridCol>
                <a:gridCol w="2336848">
                  <a:extLst>
                    <a:ext uri="{9D8B030D-6E8A-4147-A177-3AD203B41FA5}">
                      <a16:colId xmlns:a16="http://schemas.microsoft.com/office/drawing/2014/main" val="2578733012"/>
                    </a:ext>
                  </a:extLst>
                </a:gridCol>
              </a:tblGrid>
              <a:tr h="899902">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a:latin typeface="Poppins" panose="00000500000000000000" pitchFamily="2" charset="0"/>
                          <a:cs typeface="Poppins" panose="00000500000000000000" pitchFamily="2" charset="0"/>
                        </a:rPr>
                        <a:t>2025 HSA Maximum Funding</a:t>
                      </a:r>
                    </a:p>
                  </a:txBody>
                  <a:tcPr marL="182880" marR="182880" marT="91440" marB="9144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67DE"/>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b="1">
                          <a:latin typeface="Poppins" panose="00000500000000000000" pitchFamily="2" charset="0"/>
                          <a:cs typeface="Poppins" panose="00000500000000000000" pitchFamily="2" charset="0"/>
                        </a:rPr>
                        <a:t>NXP Contribution </a:t>
                      </a:r>
                    </a:p>
                  </a:txBody>
                  <a:tcPr marL="182880" marR="182880" marT="91440" marB="9144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67DE"/>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b="1">
                          <a:latin typeface="Poppins" panose="00000500000000000000" pitchFamily="2" charset="0"/>
                          <a:cs typeface="Poppins" panose="00000500000000000000" pitchFamily="2" charset="0"/>
                        </a:rPr>
                        <a:t>Employee Maximum Contribution*</a:t>
                      </a:r>
                    </a:p>
                  </a:txBody>
                  <a:tcPr marL="182880" marR="182880" marT="91440" marB="9144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67DE"/>
                    </a:solidFill>
                  </a:tcPr>
                </a:tc>
                <a:extLst>
                  <a:ext uri="{0D108BD9-81ED-4DB2-BD59-A6C34878D82A}">
                    <a16:rowId xmlns:a16="http://schemas.microsoft.com/office/drawing/2014/main" val="3249569016"/>
                  </a:ext>
                </a:extLst>
              </a:tr>
              <a:tr h="113803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US" sz="1600" b="1" i="0">
                          <a:solidFill>
                            <a:schemeClr val="bg1"/>
                          </a:solidFill>
                          <a:latin typeface="Poppins" panose="00000500000000000000" pitchFamily="2" charset="0"/>
                          <a:cs typeface="Poppins" panose="00000500000000000000" pitchFamily="2" charset="0"/>
                        </a:rPr>
                        <a:t>$4,300 for single coverage</a:t>
                      </a:r>
                    </a:p>
                  </a:txBody>
                  <a:tcPr marL="182880" marR="182880" marT="91440" marB="9144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B2D7"/>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ctr">
                        <a:lnSpc>
                          <a:spcPct val="90000"/>
                        </a:lnSpc>
                        <a:buFont typeface="Arial" panose="020B0604020202020204" pitchFamily="34" charset="0"/>
                        <a:buNone/>
                      </a:pPr>
                      <a:r>
                        <a:rPr lang="en-US" sz="1600" kern="1200">
                          <a:solidFill>
                            <a:schemeClr val="tx1"/>
                          </a:solidFill>
                          <a:latin typeface="Poppins" panose="00000500000000000000" pitchFamily="2" charset="0"/>
                          <a:ea typeface="+mn-ea"/>
                          <a:cs typeface="Poppins" panose="00000500000000000000" pitchFamily="2" charset="0"/>
                        </a:rPr>
                        <a:t>$500</a:t>
                      </a:r>
                    </a:p>
                  </a:txBody>
                  <a:tcPr marL="182880" marR="182880" marT="91440" marB="9144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4F5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ctr">
                        <a:lnSpc>
                          <a:spcPct val="90000"/>
                        </a:lnSpc>
                        <a:buFont typeface="Arial" panose="020B0604020202020204" pitchFamily="34" charset="0"/>
                        <a:buNone/>
                      </a:pPr>
                      <a:r>
                        <a:rPr lang="en-US" sz="1600" b="1" kern="1200">
                          <a:solidFill>
                            <a:schemeClr val="tx1"/>
                          </a:solidFill>
                          <a:latin typeface="Poppins" panose="00000500000000000000" pitchFamily="2" charset="0"/>
                          <a:ea typeface="+mn-ea"/>
                          <a:cs typeface="Poppins" panose="00000500000000000000" pitchFamily="2" charset="0"/>
                        </a:rPr>
                        <a:t>$3,800</a:t>
                      </a:r>
                    </a:p>
                  </a:txBody>
                  <a:tcPr marL="182880" marR="182880" marT="91440" marB="9144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4F5FF"/>
                    </a:solidFill>
                  </a:tcPr>
                </a:tc>
                <a:extLst>
                  <a:ext uri="{0D108BD9-81ED-4DB2-BD59-A6C34878D82A}">
                    <a16:rowId xmlns:a16="http://schemas.microsoft.com/office/drawing/2014/main" val="2053960072"/>
                  </a:ext>
                </a:extLst>
              </a:tr>
              <a:tr h="113803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US" sz="1600" b="1" i="0">
                          <a:solidFill>
                            <a:schemeClr val="bg1"/>
                          </a:solidFill>
                          <a:latin typeface="Poppins" panose="00000500000000000000" pitchFamily="2" charset="0"/>
                          <a:cs typeface="Poppins" panose="00000500000000000000" pitchFamily="2" charset="0"/>
                        </a:rPr>
                        <a:t>$8,550 for family coverage</a:t>
                      </a:r>
                    </a:p>
                  </a:txBody>
                  <a:tcPr marL="182880" marR="182880" marT="91440" marB="9144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B2D7"/>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ctr">
                        <a:lnSpc>
                          <a:spcPct val="90000"/>
                        </a:lnSpc>
                        <a:buFont typeface="Arial" panose="020B0604020202020204" pitchFamily="34" charset="0"/>
                        <a:buNone/>
                      </a:pPr>
                      <a:r>
                        <a:rPr lang="en-US" sz="1600" kern="1200">
                          <a:solidFill>
                            <a:schemeClr val="tx1"/>
                          </a:solidFill>
                          <a:latin typeface="Poppins" panose="00000500000000000000" pitchFamily="2" charset="0"/>
                          <a:ea typeface="+mn-ea"/>
                          <a:cs typeface="Poppins" panose="00000500000000000000" pitchFamily="2" charset="0"/>
                        </a:rPr>
                        <a:t>$1,000</a:t>
                      </a:r>
                    </a:p>
                  </a:txBody>
                  <a:tcPr marL="182880" marR="182880" marT="91440" marB="9144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4F5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ctr">
                        <a:lnSpc>
                          <a:spcPct val="90000"/>
                        </a:lnSpc>
                        <a:buFont typeface="Arial" panose="020B0604020202020204" pitchFamily="34" charset="0"/>
                        <a:buNone/>
                      </a:pPr>
                      <a:r>
                        <a:rPr lang="en-US" sz="1600" b="1" kern="1200">
                          <a:solidFill>
                            <a:schemeClr val="tx1"/>
                          </a:solidFill>
                          <a:latin typeface="Poppins" panose="00000500000000000000" pitchFamily="2" charset="0"/>
                          <a:ea typeface="+mn-ea"/>
                          <a:cs typeface="Poppins" panose="00000500000000000000" pitchFamily="2" charset="0"/>
                        </a:rPr>
                        <a:t>$7,550</a:t>
                      </a:r>
                    </a:p>
                  </a:txBody>
                  <a:tcPr marL="182880" marR="182880" marT="91440" marB="9144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4F5FF"/>
                    </a:solidFill>
                  </a:tcPr>
                </a:tc>
                <a:extLst>
                  <a:ext uri="{0D108BD9-81ED-4DB2-BD59-A6C34878D82A}">
                    <a16:rowId xmlns:a16="http://schemas.microsoft.com/office/drawing/2014/main" val="2339379149"/>
                  </a:ext>
                </a:extLst>
              </a:tr>
            </a:tbl>
          </a:graphicData>
        </a:graphic>
      </p:graphicFrame>
      <p:pic>
        <p:nvPicPr>
          <p:cNvPr id="12" name="Picture 11">
            <a:extLst>
              <a:ext uri="{FF2B5EF4-FFF2-40B4-BE49-F238E27FC236}">
                <a16:creationId xmlns:a16="http://schemas.microsoft.com/office/drawing/2014/main" id="{B9FEF321-2B22-B82C-2C95-3BBFFA729202}"/>
              </a:ext>
            </a:extLst>
          </p:cNvPr>
          <p:cNvPicPr>
            <a:picLocks noChangeAspect="1"/>
          </p:cNvPicPr>
          <p:nvPr/>
        </p:nvPicPr>
        <p:blipFill>
          <a:blip r:embed="rId5"/>
          <a:stretch>
            <a:fillRect/>
          </a:stretch>
        </p:blipFill>
        <p:spPr>
          <a:xfrm>
            <a:off x="7541395" y="1178743"/>
            <a:ext cx="4420447" cy="2989237"/>
          </a:xfrm>
          <a:prstGeom prst="rect">
            <a:avLst/>
          </a:prstGeom>
        </p:spPr>
      </p:pic>
      <p:sp>
        <p:nvSpPr>
          <p:cNvPr id="3" name="TextBox 2">
            <a:extLst>
              <a:ext uri="{FF2B5EF4-FFF2-40B4-BE49-F238E27FC236}">
                <a16:creationId xmlns:a16="http://schemas.microsoft.com/office/drawing/2014/main" id="{6D29D6B1-25BF-8940-30D0-941853682CC2}"/>
              </a:ext>
            </a:extLst>
          </p:cNvPr>
          <p:cNvSpPr txBox="1"/>
          <p:nvPr/>
        </p:nvSpPr>
        <p:spPr>
          <a:xfrm>
            <a:off x="379412" y="4381651"/>
            <a:ext cx="7037388" cy="307777"/>
          </a:xfrm>
          <a:prstGeom prst="rect">
            <a:avLst/>
          </a:prstGeom>
          <a:noFill/>
        </p:spPr>
        <p:txBody>
          <a:bodyPr wrap="square">
            <a:spAutoFit/>
          </a:bodyPr>
          <a:lstStyle/>
          <a:p>
            <a:r>
              <a:rPr lang="en-US" sz="1400">
                <a:solidFill>
                  <a:schemeClr val="tx1">
                    <a:lumMod val="85000"/>
                    <a:lumOff val="15000"/>
                  </a:schemeClr>
                </a:solidFill>
                <a:latin typeface="Poppins"/>
                <a:cs typeface="Poppins"/>
              </a:rPr>
              <a:t>*Employees ages 55 or older can contribute an additional $1,000 to their HSA.</a:t>
            </a:r>
          </a:p>
        </p:txBody>
      </p:sp>
      <p:pic>
        <p:nvPicPr>
          <p:cNvPr id="5" name="HSA Contributions">
            <a:hlinkClick r:id="" action="ppaction://media"/>
            <a:extLst>
              <a:ext uri="{FF2B5EF4-FFF2-40B4-BE49-F238E27FC236}">
                <a16:creationId xmlns:a16="http://schemas.microsoft.com/office/drawing/2014/main" id="{F45FBC72-C349-8B9F-BF89-0713D8803F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1093" y="6237800"/>
            <a:ext cx="487363" cy="487363"/>
          </a:xfrm>
          <a:prstGeom prst="rect">
            <a:avLst/>
          </a:prstGeom>
        </p:spPr>
      </p:pic>
    </p:spTree>
    <p:extLst>
      <p:ext uri="{BB962C8B-B14F-4D97-AF65-F5344CB8AC3E}">
        <p14:creationId xmlns:p14="http://schemas.microsoft.com/office/powerpoint/2010/main" val="512191167"/>
      </p:ext>
    </p:extLst>
  </p:cSld>
  <p:clrMapOvr>
    <a:masterClrMapping/>
  </p:clrMapOvr>
  <mc:AlternateContent xmlns:mc="http://schemas.openxmlformats.org/markup-compatibility/2006">
    <mc:Choice xmlns:p14="http://schemas.microsoft.com/office/powerpoint/2010/main" Requires="p14">
      <p:transition spd="slow" p14:dur="2000" advClick="0" advTm="35000"/>
    </mc:Choice>
    <mc:Fallback>
      <p:transition spd="slow"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a:solidFill>
                  <a:srgbClr val="252525"/>
                </a:solidFill>
              </a:rPr>
              <a:t>Health Care and Limited Use Flexible Spending Accounts</a:t>
            </a:r>
          </a:p>
        </p:txBody>
      </p:sp>
      <p:graphicFrame>
        <p:nvGraphicFramePr>
          <p:cNvPr id="3" name="Table 4">
            <a:extLst>
              <a:ext uri="{FF2B5EF4-FFF2-40B4-BE49-F238E27FC236}">
                <a16:creationId xmlns:a16="http://schemas.microsoft.com/office/drawing/2014/main" id="{0612D5E0-7735-3BFC-F4A2-C43B1C39A3F6}"/>
              </a:ext>
            </a:extLst>
          </p:cNvPr>
          <p:cNvGraphicFramePr>
            <a:graphicFrameLocks noGrp="1"/>
          </p:cNvGraphicFramePr>
          <p:nvPr>
            <p:extLst>
              <p:ext uri="{D42A27DB-BD31-4B8C-83A1-F6EECF244321}">
                <p14:modId xmlns:p14="http://schemas.microsoft.com/office/powerpoint/2010/main" val="3064619874"/>
              </p:ext>
            </p:extLst>
          </p:nvPr>
        </p:nvGraphicFramePr>
        <p:xfrm>
          <a:off x="379411" y="1054250"/>
          <a:ext cx="10946473" cy="3720960"/>
        </p:xfrm>
        <a:graphic>
          <a:graphicData uri="http://schemas.openxmlformats.org/drawingml/2006/table">
            <a:tbl>
              <a:tblPr firstRow="1" bandRow="1"/>
              <a:tblGrid>
                <a:gridCol w="2459595">
                  <a:extLst>
                    <a:ext uri="{9D8B030D-6E8A-4147-A177-3AD203B41FA5}">
                      <a16:colId xmlns:a16="http://schemas.microsoft.com/office/drawing/2014/main" val="1021852690"/>
                    </a:ext>
                  </a:extLst>
                </a:gridCol>
                <a:gridCol w="4243439">
                  <a:extLst>
                    <a:ext uri="{9D8B030D-6E8A-4147-A177-3AD203B41FA5}">
                      <a16:colId xmlns:a16="http://schemas.microsoft.com/office/drawing/2014/main" val="2785419054"/>
                    </a:ext>
                  </a:extLst>
                </a:gridCol>
                <a:gridCol w="4243439">
                  <a:extLst>
                    <a:ext uri="{9D8B030D-6E8A-4147-A177-3AD203B41FA5}">
                      <a16:colId xmlns:a16="http://schemas.microsoft.com/office/drawing/2014/main" val="2578733012"/>
                    </a:ext>
                  </a:extLst>
                </a:gridCol>
              </a:tblGrid>
              <a:tr h="721018">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a:latin typeface="Poppins" panose="00000500000000000000" pitchFamily="2" charset="0"/>
                          <a:cs typeface="Poppins" panose="00000500000000000000" pitchFamily="2" charset="0"/>
                        </a:rPr>
                        <a:t>Plan</a:t>
                      </a:r>
                    </a:p>
                  </a:txBody>
                  <a:tcPr marL="182880" marR="182880" marT="91440" marB="9144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67DE"/>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a:latin typeface="Poppins" panose="00000500000000000000" pitchFamily="2" charset="0"/>
                          <a:cs typeface="Poppins" panose="00000500000000000000" pitchFamily="2" charset="0"/>
                        </a:rPr>
                        <a:t>Eligibility </a:t>
                      </a:r>
                    </a:p>
                  </a:txBody>
                  <a:tcPr marL="182880" marR="182880" marT="91440" marB="9144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67DE"/>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a:latin typeface="Poppins" panose="00000500000000000000" pitchFamily="2" charset="0"/>
                          <a:cs typeface="Poppins" panose="00000500000000000000" pitchFamily="2" charset="0"/>
                        </a:rPr>
                        <a:t>Contribution Amounts</a:t>
                      </a:r>
                    </a:p>
                  </a:txBody>
                  <a:tcPr marL="182880" marR="182880" marT="91440" marB="9144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67DE"/>
                    </a:solidFill>
                  </a:tcPr>
                </a:tc>
                <a:extLst>
                  <a:ext uri="{0D108BD9-81ED-4DB2-BD59-A6C34878D82A}">
                    <a16:rowId xmlns:a16="http://schemas.microsoft.com/office/drawing/2014/main" val="3249569016"/>
                  </a:ext>
                </a:extLst>
              </a:tr>
              <a:tr h="154090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US" sz="1600" b="1" i="0">
                          <a:solidFill>
                            <a:schemeClr val="bg1"/>
                          </a:solidFill>
                          <a:latin typeface="Poppins" panose="00000500000000000000" pitchFamily="2" charset="0"/>
                          <a:cs typeface="Poppins" panose="00000500000000000000" pitchFamily="2" charset="0"/>
                        </a:rPr>
                        <a:t>Health Care Flexible Spending Account (FSA)</a:t>
                      </a:r>
                    </a:p>
                  </a:txBody>
                  <a:tcPr marL="182880" marR="182880" marT="91440" marB="9144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B2D7"/>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nSpc>
                          <a:spcPct val="90000"/>
                        </a:lnSpc>
                        <a:buFont typeface="Arial" panose="020B0604020202020204" pitchFamily="34" charset="0"/>
                        <a:buNone/>
                      </a:pPr>
                      <a:r>
                        <a:rPr lang="en-US" sz="1600">
                          <a:solidFill>
                            <a:schemeClr val="tx1"/>
                          </a:solidFill>
                          <a:latin typeface="Poppins" panose="00000500000000000000" pitchFamily="2" charset="0"/>
                          <a:cs typeface="Poppins" panose="00000500000000000000" pitchFamily="2" charset="0"/>
                        </a:rPr>
                        <a:t>Enrolled in Medical Plans 2 or 3, Kaiser, or waived coverage</a:t>
                      </a:r>
                    </a:p>
                  </a:txBody>
                  <a:tcPr marL="182880" marR="182880" marT="91440" marB="9144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4F5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US" sz="1600">
                          <a:solidFill>
                            <a:schemeClr val="tx1"/>
                          </a:solidFill>
                          <a:latin typeface="Poppins" panose="00000500000000000000" pitchFamily="2" charset="0"/>
                          <a:cs typeface="Poppins" panose="00000500000000000000" pitchFamily="2" charset="0"/>
                        </a:rPr>
                        <a:t>You can contribute up to</a:t>
                      </a:r>
                      <a:br>
                        <a:rPr lang="en-US" sz="1600">
                          <a:latin typeface="Poppins" panose="00000500000000000000" pitchFamily="2" charset="0"/>
                          <a:cs typeface="Poppins" panose="00000500000000000000" pitchFamily="2" charset="0"/>
                        </a:rPr>
                      </a:br>
                      <a:r>
                        <a:rPr lang="en-US" sz="1600" b="1">
                          <a:solidFill>
                            <a:srgbClr val="00A602"/>
                          </a:solidFill>
                          <a:latin typeface="Poppins" panose="00000500000000000000" pitchFamily="2" charset="0"/>
                          <a:cs typeface="Poppins" panose="00000500000000000000" pitchFamily="2" charset="0"/>
                        </a:rPr>
                        <a:t>$3,200 </a:t>
                      </a:r>
                      <a:r>
                        <a:rPr lang="en-US" sz="1600">
                          <a:solidFill>
                            <a:schemeClr val="tx1"/>
                          </a:solidFill>
                          <a:latin typeface="Poppins" panose="00000500000000000000" pitchFamily="2" charset="0"/>
                          <a:cs typeface="Poppins" panose="00000500000000000000" pitchFamily="2" charset="0"/>
                        </a:rPr>
                        <a:t>per household</a:t>
                      </a:r>
                      <a:endParaRPr lang="en-US" sz="1600" kern="1200">
                        <a:solidFill>
                          <a:schemeClr val="tx1"/>
                        </a:solidFill>
                        <a:latin typeface="Poppins" panose="00000500000000000000" pitchFamily="2" charset="0"/>
                        <a:ea typeface="+mn-ea"/>
                        <a:cs typeface="Poppins" panose="00000500000000000000" pitchFamily="2" charset="0"/>
                      </a:endParaRPr>
                    </a:p>
                  </a:txBody>
                  <a:tcPr marL="182880" marR="182880" marT="91440" marB="9144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4F5FF"/>
                    </a:solidFill>
                  </a:tcPr>
                </a:tc>
                <a:extLst>
                  <a:ext uri="{0D108BD9-81ED-4DB2-BD59-A6C34878D82A}">
                    <a16:rowId xmlns:a16="http://schemas.microsoft.com/office/drawing/2014/main" val="3846213894"/>
                  </a:ext>
                </a:extLst>
              </a:tr>
              <a:tr h="145904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US" sz="1600" b="1" i="0">
                          <a:solidFill>
                            <a:schemeClr val="bg1"/>
                          </a:solidFill>
                          <a:latin typeface="Poppins" panose="00000500000000000000" pitchFamily="2" charset="0"/>
                          <a:cs typeface="Poppins" panose="00000500000000000000" pitchFamily="2" charset="0"/>
                        </a:rPr>
                        <a:t>Limited Use Flexible Spending Account (LFSA)</a:t>
                      </a:r>
                    </a:p>
                  </a:txBody>
                  <a:tcPr marL="182880" marR="182880" marT="91440" marB="9144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60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nSpc>
                          <a:spcPct val="90000"/>
                        </a:lnSpc>
                        <a:buFont typeface="Arial" panose="020B0604020202020204" pitchFamily="34" charset="0"/>
                        <a:buNone/>
                      </a:pPr>
                      <a:r>
                        <a:rPr lang="en-US" sz="1600">
                          <a:solidFill>
                            <a:schemeClr val="tx1"/>
                          </a:solidFill>
                          <a:latin typeface="Poppins" panose="00000500000000000000" pitchFamily="2" charset="0"/>
                          <a:cs typeface="Poppins" panose="00000500000000000000" pitchFamily="2" charset="0"/>
                        </a:rPr>
                        <a:t>Enrolled in Medical Plan 1; can also contribute to an HSA</a:t>
                      </a:r>
                    </a:p>
                    <a:p>
                      <a:pPr>
                        <a:lnSpc>
                          <a:spcPct val="90000"/>
                        </a:lnSpc>
                      </a:pPr>
                      <a:endParaRPr lang="en-US" sz="1600">
                        <a:solidFill>
                          <a:schemeClr val="tx1"/>
                        </a:solidFill>
                        <a:latin typeface="Poppins" panose="00000500000000000000" pitchFamily="2" charset="0"/>
                        <a:cs typeface="Poppins" panose="00000500000000000000" pitchFamily="2" charset="0"/>
                      </a:endParaRPr>
                    </a:p>
                  </a:txBody>
                  <a:tcPr marL="182880" marR="182880" marT="91440" marB="9144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US" sz="1600">
                          <a:latin typeface="Poppins" panose="00000500000000000000" pitchFamily="2" charset="0"/>
                          <a:cs typeface="Poppins" panose="00000500000000000000" pitchFamily="2" charset="0"/>
                        </a:rPr>
                        <a:t>You can contribute up to</a:t>
                      </a:r>
                      <a:br>
                        <a:rPr lang="en-US" sz="1600">
                          <a:latin typeface="Poppins" panose="00000500000000000000" pitchFamily="2" charset="0"/>
                          <a:cs typeface="Poppins" panose="00000500000000000000" pitchFamily="2" charset="0"/>
                        </a:rPr>
                      </a:br>
                      <a:r>
                        <a:rPr lang="en-US" sz="1600" b="1">
                          <a:solidFill>
                            <a:srgbClr val="00A602"/>
                          </a:solidFill>
                          <a:latin typeface="Poppins" panose="00000500000000000000" pitchFamily="2" charset="0"/>
                          <a:cs typeface="Poppins" panose="00000500000000000000" pitchFamily="2" charset="0"/>
                        </a:rPr>
                        <a:t>$3,200 </a:t>
                      </a:r>
                      <a:r>
                        <a:rPr lang="en-US" sz="1600">
                          <a:latin typeface="Poppins" panose="00000500000000000000" pitchFamily="2" charset="0"/>
                          <a:cs typeface="Poppins" panose="00000500000000000000" pitchFamily="2" charset="0"/>
                        </a:rPr>
                        <a:t>per household</a:t>
                      </a:r>
                      <a:endParaRPr lang="en-US" sz="1600" kern="1200">
                        <a:solidFill>
                          <a:schemeClr val="dk1"/>
                        </a:solidFill>
                        <a:latin typeface="Poppins" panose="00000500000000000000" pitchFamily="2" charset="0"/>
                        <a:ea typeface="+mn-ea"/>
                        <a:cs typeface="Poppins" panose="00000500000000000000" pitchFamily="2" charset="0"/>
                      </a:endParaRPr>
                    </a:p>
                  </a:txBody>
                  <a:tcPr marL="182880" marR="182880" marT="91440" marB="9144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1240874"/>
                  </a:ext>
                </a:extLst>
              </a:tr>
            </a:tbl>
          </a:graphicData>
        </a:graphic>
      </p:graphicFrame>
      <p:sp>
        <p:nvSpPr>
          <p:cNvPr id="2" name="Rectangle 1">
            <a:extLst>
              <a:ext uri="{FF2B5EF4-FFF2-40B4-BE49-F238E27FC236}">
                <a16:creationId xmlns:a16="http://schemas.microsoft.com/office/drawing/2014/main" id="{9E94F0FC-1962-E750-9A2A-7930CAF7750C}"/>
              </a:ext>
            </a:extLst>
          </p:cNvPr>
          <p:cNvSpPr/>
          <p:nvPr/>
        </p:nvSpPr>
        <p:spPr>
          <a:xfrm>
            <a:off x="5516880" y="5030418"/>
            <a:ext cx="5809004" cy="16040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365760" rIns="182880" bIns="182880" rtlCol="0" anchor="t"/>
          <a:lstStyle/>
          <a:p>
            <a:r>
              <a:rPr lang="en-US" sz="1600" b="1">
                <a:solidFill>
                  <a:schemeClr val="tx1">
                    <a:lumMod val="85000"/>
                    <a:lumOff val="15000"/>
                  </a:schemeClr>
                </a:solidFill>
                <a:latin typeface="Poppins" panose="00000500000000000000" pitchFamily="2" charset="0"/>
                <a:cs typeface="Poppins" panose="00000500000000000000" pitchFamily="2" charset="0"/>
              </a:rPr>
              <a:t>Reminders: </a:t>
            </a:r>
          </a:p>
          <a:p>
            <a:pPr>
              <a:spcBef>
                <a:spcPts val="600"/>
              </a:spcBef>
            </a:pPr>
            <a:r>
              <a:rPr lang="en-US" sz="1600">
                <a:solidFill>
                  <a:schemeClr val="tx1">
                    <a:lumMod val="85000"/>
                    <a:lumOff val="15000"/>
                  </a:schemeClr>
                </a:solidFill>
                <a:latin typeface="Poppins" panose="00000500000000000000" pitchFamily="2" charset="0"/>
                <a:cs typeface="Poppins" panose="00000500000000000000" pitchFamily="2" charset="0"/>
              </a:rPr>
              <a:t>You must log in and make an election to contribute to an FSA in 2025.</a:t>
            </a:r>
          </a:p>
          <a:p>
            <a:pPr>
              <a:spcBef>
                <a:spcPts val="600"/>
              </a:spcBef>
            </a:pPr>
            <a:r>
              <a:rPr lang="en-US" sz="1600" i="1">
                <a:solidFill>
                  <a:schemeClr val="tx1">
                    <a:lumMod val="85000"/>
                    <a:lumOff val="15000"/>
                  </a:schemeClr>
                </a:solidFill>
                <a:latin typeface="Poppins" panose="00000500000000000000" pitchFamily="2" charset="0"/>
                <a:cs typeface="Poppins" panose="00000500000000000000" pitchFamily="2" charset="0"/>
              </a:rPr>
              <a:t>Unused FSA funds from 2024 will not roll over to 2025.</a:t>
            </a:r>
          </a:p>
        </p:txBody>
      </p:sp>
      <p:pic>
        <p:nvPicPr>
          <p:cNvPr id="4" name="Picture 1">
            <a:extLst>
              <a:ext uri="{FF2B5EF4-FFF2-40B4-BE49-F238E27FC236}">
                <a16:creationId xmlns:a16="http://schemas.microsoft.com/office/drawing/2014/main" id="{639AEC1F-04CA-EE3F-2B8B-70FA82A416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6880" y="4891369"/>
            <a:ext cx="5809004" cy="139050"/>
          </a:xfrm>
          <a:prstGeom prst="rect">
            <a:avLst/>
          </a:prstGeom>
          <a:noFill/>
          <a:extLst>
            <a:ext uri="{909E8E84-426E-40DD-AFC4-6F175D3DCCD1}">
              <a14:hiddenFill xmlns:a14="http://schemas.microsoft.com/office/drawing/2010/main">
                <a:solidFill>
                  <a:srgbClr val="FFFFFF"/>
                </a:solidFill>
              </a14:hiddenFill>
            </a:ext>
          </a:extLst>
        </p:spPr>
      </p:pic>
      <p:pic>
        <p:nvPicPr>
          <p:cNvPr id="5" name="HCFSA">
            <a:hlinkClick r:id="" action="ppaction://media"/>
            <a:extLst>
              <a:ext uri="{FF2B5EF4-FFF2-40B4-BE49-F238E27FC236}">
                <a16:creationId xmlns:a16="http://schemas.microsoft.com/office/drawing/2014/main" id="{25CD8FC6-4135-4692-96CF-93D5434BEE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729" y="6237800"/>
            <a:ext cx="487363" cy="487363"/>
          </a:xfrm>
          <a:prstGeom prst="rect">
            <a:avLst/>
          </a:prstGeom>
        </p:spPr>
      </p:pic>
    </p:spTree>
    <p:extLst>
      <p:ext uri="{BB962C8B-B14F-4D97-AF65-F5344CB8AC3E}">
        <p14:creationId xmlns:p14="http://schemas.microsoft.com/office/powerpoint/2010/main" val="2462147147"/>
      </p:ext>
    </p:extLst>
  </p:cSld>
  <p:clrMapOvr>
    <a:masterClrMapping/>
  </p:clrMapOvr>
  <mc:AlternateContent xmlns:mc="http://schemas.openxmlformats.org/markup-compatibility/2006">
    <mc:Choice xmlns:p14="http://schemas.microsoft.com/office/powerpoint/2010/main" Requires="p14">
      <p:transition spd="slow" p14:dur="2000" advClick="0" advTm="44000"/>
    </mc:Choice>
    <mc:Fallback>
      <p:transition spd="slow" advClick="0"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a:solidFill>
                  <a:srgbClr val="252525"/>
                </a:solidFill>
              </a:rPr>
              <a:t>Dependent Care Flexible Spending Account</a:t>
            </a:r>
          </a:p>
        </p:txBody>
      </p:sp>
      <p:graphicFrame>
        <p:nvGraphicFramePr>
          <p:cNvPr id="4" name="Table 4">
            <a:extLst>
              <a:ext uri="{FF2B5EF4-FFF2-40B4-BE49-F238E27FC236}">
                <a16:creationId xmlns:a16="http://schemas.microsoft.com/office/drawing/2014/main" id="{E081F482-D98F-DE64-A479-E489AAF43C27}"/>
              </a:ext>
            </a:extLst>
          </p:cNvPr>
          <p:cNvGraphicFramePr>
            <a:graphicFrameLocks noGrp="1"/>
          </p:cNvGraphicFramePr>
          <p:nvPr>
            <p:extLst>
              <p:ext uri="{D42A27DB-BD31-4B8C-83A1-F6EECF244321}">
                <p14:modId xmlns:p14="http://schemas.microsoft.com/office/powerpoint/2010/main" val="3211093170"/>
              </p:ext>
            </p:extLst>
          </p:nvPr>
        </p:nvGraphicFramePr>
        <p:xfrm>
          <a:off x="379412" y="1176184"/>
          <a:ext cx="7296944" cy="3402974"/>
        </p:xfrm>
        <a:graphic>
          <a:graphicData uri="http://schemas.openxmlformats.org/drawingml/2006/table">
            <a:tbl>
              <a:tblPr firstRow="1" bandRow="1"/>
              <a:tblGrid>
                <a:gridCol w="1824236">
                  <a:extLst>
                    <a:ext uri="{9D8B030D-6E8A-4147-A177-3AD203B41FA5}">
                      <a16:colId xmlns:a16="http://schemas.microsoft.com/office/drawing/2014/main" val="1021852690"/>
                    </a:ext>
                  </a:extLst>
                </a:gridCol>
                <a:gridCol w="1824236">
                  <a:extLst>
                    <a:ext uri="{9D8B030D-6E8A-4147-A177-3AD203B41FA5}">
                      <a16:colId xmlns:a16="http://schemas.microsoft.com/office/drawing/2014/main" val="2785419054"/>
                    </a:ext>
                  </a:extLst>
                </a:gridCol>
                <a:gridCol w="1824236">
                  <a:extLst>
                    <a:ext uri="{9D8B030D-6E8A-4147-A177-3AD203B41FA5}">
                      <a16:colId xmlns:a16="http://schemas.microsoft.com/office/drawing/2014/main" val="2578733012"/>
                    </a:ext>
                  </a:extLst>
                </a:gridCol>
                <a:gridCol w="1824236">
                  <a:extLst>
                    <a:ext uri="{9D8B030D-6E8A-4147-A177-3AD203B41FA5}">
                      <a16:colId xmlns:a16="http://schemas.microsoft.com/office/drawing/2014/main" val="565871369"/>
                    </a:ext>
                  </a:extLst>
                </a:gridCol>
              </a:tblGrid>
              <a:tr h="535727">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a:latin typeface="Poppins"/>
                          <a:cs typeface="Poppins"/>
                        </a:rPr>
                        <a:t>Plan</a:t>
                      </a:r>
                    </a:p>
                  </a:txBody>
                  <a:tcPr marL="182880" marR="182880" marT="91440" marB="9144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67DE"/>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a:latin typeface="Poppins"/>
                          <a:cs typeface="Poppins"/>
                        </a:rPr>
                        <a:t>Eligibility </a:t>
                      </a:r>
                    </a:p>
                  </a:txBody>
                  <a:tcPr marL="182880" marR="182880" marT="91440" marB="9144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67DE"/>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a:latin typeface="Poppins"/>
                          <a:cs typeface="Poppins"/>
                        </a:rPr>
                        <a:t>Contribution Amounts</a:t>
                      </a:r>
                    </a:p>
                  </a:txBody>
                  <a:tcPr marL="182880" marR="182880" marT="91440" marB="9144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67DE"/>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a:latin typeface="Poppins"/>
                          <a:cs typeface="Poppins"/>
                        </a:rPr>
                        <a:t>Rollover Limits</a:t>
                      </a:r>
                    </a:p>
                  </a:txBody>
                  <a:tcPr marL="182880" marR="182880" marT="91440" marB="9144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67DE"/>
                    </a:solidFill>
                  </a:tcPr>
                </a:tc>
                <a:extLst>
                  <a:ext uri="{0D108BD9-81ED-4DB2-BD59-A6C34878D82A}">
                    <a16:rowId xmlns:a16="http://schemas.microsoft.com/office/drawing/2014/main" val="3249569016"/>
                  </a:ext>
                </a:extLst>
              </a:tr>
              <a:tr h="273241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US" sz="1600" b="1" i="0">
                          <a:solidFill>
                            <a:schemeClr val="bg1"/>
                          </a:solidFill>
                          <a:latin typeface="Poppins"/>
                          <a:cs typeface="Poppins"/>
                        </a:rPr>
                        <a:t>Dependent Care Flexible Spending Account (DFSA)</a:t>
                      </a:r>
                    </a:p>
                  </a:txBody>
                  <a:tcPr marL="182880" marR="182880" marT="91440" marB="9144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B2D7"/>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600">
                          <a:solidFill>
                            <a:schemeClr val="tx1"/>
                          </a:solidFill>
                          <a:latin typeface="Poppins"/>
                          <a:cs typeface="Poppins"/>
                        </a:rPr>
                        <a:t>All full-time, benefits-eligible employees can participate</a:t>
                      </a:r>
                    </a:p>
                  </a:txBody>
                  <a:tcPr marL="182880" marR="182880" marT="91440" marB="9144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4F5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US" sz="1600">
                          <a:solidFill>
                            <a:schemeClr val="tx1"/>
                          </a:solidFill>
                          <a:latin typeface="Poppins"/>
                          <a:cs typeface="Poppins"/>
                        </a:rPr>
                        <a:t>You can contribute up to </a:t>
                      </a:r>
                      <a:r>
                        <a:rPr lang="en-US" sz="1600" b="1">
                          <a:solidFill>
                            <a:srgbClr val="00B050"/>
                          </a:solidFill>
                          <a:latin typeface="Poppins"/>
                          <a:cs typeface="Poppins"/>
                        </a:rPr>
                        <a:t>$5,000 </a:t>
                      </a:r>
                      <a:r>
                        <a:rPr lang="en-US" sz="1600">
                          <a:solidFill>
                            <a:schemeClr val="tx1"/>
                          </a:solidFill>
                          <a:latin typeface="Poppins"/>
                          <a:cs typeface="Poppins"/>
                        </a:rPr>
                        <a:t>per household</a:t>
                      </a:r>
                      <a:r>
                        <a:rPr lang="en-US" sz="1600" kern="1200">
                          <a:solidFill>
                            <a:schemeClr val="tx1"/>
                          </a:solidFill>
                          <a:latin typeface="Poppins"/>
                          <a:ea typeface="+mn-ea"/>
                          <a:cs typeface="Poppins"/>
                        </a:rPr>
                        <a:t> </a:t>
                      </a:r>
                    </a:p>
                    <a:p>
                      <a:pPr>
                        <a:lnSpc>
                          <a:spcPct val="90000"/>
                        </a:lnSpc>
                      </a:pPr>
                      <a:endParaRPr lang="en-US" sz="1600" kern="1200">
                        <a:solidFill>
                          <a:schemeClr val="tx1"/>
                        </a:solidFill>
                        <a:latin typeface="Poppins" panose="00000500000000000000" pitchFamily="2" charset="0"/>
                        <a:ea typeface="+mn-ea"/>
                        <a:cs typeface="Poppins" panose="00000500000000000000" pitchFamily="2" charset="0"/>
                      </a:endParaRPr>
                    </a:p>
                    <a:p>
                      <a:pPr>
                        <a:lnSpc>
                          <a:spcPct val="90000"/>
                        </a:lnSpc>
                      </a:pPr>
                      <a:r>
                        <a:rPr lang="en-US" sz="1600" kern="1200">
                          <a:solidFill>
                            <a:schemeClr val="tx1"/>
                          </a:solidFill>
                          <a:latin typeface="Poppins"/>
                          <a:ea typeface="+mn-ea"/>
                          <a:cs typeface="Poppins"/>
                        </a:rPr>
                        <a:t>Employees earning more than $200,000 can contribute up to </a:t>
                      </a:r>
                      <a:r>
                        <a:rPr lang="en-US" sz="1600" b="1" kern="1200">
                          <a:solidFill>
                            <a:srgbClr val="00B050"/>
                          </a:solidFill>
                          <a:latin typeface="Poppins"/>
                          <a:ea typeface="+mn-ea"/>
                          <a:cs typeface="Poppins"/>
                        </a:rPr>
                        <a:t>$2,500</a:t>
                      </a:r>
                      <a:r>
                        <a:rPr lang="en-US" sz="1600" b="1" kern="1200">
                          <a:solidFill>
                            <a:schemeClr val="dk1"/>
                          </a:solidFill>
                          <a:latin typeface="Poppins"/>
                          <a:ea typeface="+mn-ea"/>
                          <a:cs typeface="Poppins"/>
                        </a:rPr>
                        <a:t> </a:t>
                      </a:r>
                    </a:p>
                  </a:txBody>
                  <a:tcPr marL="182880" marR="182880" marT="91440" marB="9144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4F5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US" sz="1600" kern="1200">
                          <a:solidFill>
                            <a:schemeClr val="tx1"/>
                          </a:solidFill>
                          <a:latin typeface="Poppins"/>
                          <a:ea typeface="+mn-ea"/>
                          <a:cs typeface="Poppins"/>
                        </a:rPr>
                        <a:t>All funds must be used for expenses incurred in the same calendar year </a:t>
                      </a:r>
                    </a:p>
                    <a:p>
                      <a:pPr>
                        <a:lnSpc>
                          <a:spcPct val="90000"/>
                        </a:lnSpc>
                      </a:pPr>
                      <a:endParaRPr lang="en-US" sz="1600" kern="1200">
                        <a:solidFill>
                          <a:schemeClr val="tx1"/>
                        </a:solidFill>
                        <a:latin typeface="Poppins" panose="00000500000000000000" pitchFamily="2" charset="0"/>
                        <a:ea typeface="+mn-ea"/>
                        <a:cs typeface="Poppins" panose="00000500000000000000" pitchFamily="2" charset="0"/>
                      </a:endParaRPr>
                    </a:p>
                    <a:p>
                      <a:pPr>
                        <a:lnSpc>
                          <a:spcPct val="90000"/>
                        </a:lnSpc>
                      </a:pPr>
                      <a:r>
                        <a:rPr lang="en-US" sz="1600" kern="1200">
                          <a:solidFill>
                            <a:schemeClr val="tx1"/>
                          </a:solidFill>
                          <a:latin typeface="Poppins"/>
                          <a:ea typeface="+mn-ea"/>
                          <a:cs typeface="Poppins"/>
                        </a:rPr>
                        <a:t>Any unused funds are forfeited </a:t>
                      </a:r>
                    </a:p>
                  </a:txBody>
                  <a:tcPr marL="182880" marR="182880" marT="91440" marB="9144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4F5FF"/>
                    </a:solidFill>
                  </a:tcPr>
                </a:tc>
                <a:extLst>
                  <a:ext uri="{0D108BD9-81ED-4DB2-BD59-A6C34878D82A}">
                    <a16:rowId xmlns:a16="http://schemas.microsoft.com/office/drawing/2014/main" val="3671775912"/>
                  </a:ext>
                </a:extLst>
              </a:tr>
            </a:tbl>
          </a:graphicData>
        </a:graphic>
      </p:graphicFrame>
      <p:pic>
        <p:nvPicPr>
          <p:cNvPr id="7" name="Picture 6">
            <a:extLst>
              <a:ext uri="{FF2B5EF4-FFF2-40B4-BE49-F238E27FC236}">
                <a16:creationId xmlns:a16="http://schemas.microsoft.com/office/drawing/2014/main" id="{3497A3A6-E628-65C9-3693-E11BEC42A9CF}"/>
              </a:ext>
            </a:extLst>
          </p:cNvPr>
          <p:cNvPicPr>
            <a:picLocks noChangeAspect="1"/>
          </p:cNvPicPr>
          <p:nvPr/>
        </p:nvPicPr>
        <p:blipFill>
          <a:blip r:embed="rId5"/>
          <a:stretch>
            <a:fillRect/>
          </a:stretch>
        </p:blipFill>
        <p:spPr>
          <a:xfrm>
            <a:off x="7853477" y="1176184"/>
            <a:ext cx="4161576" cy="2665553"/>
          </a:xfrm>
          <a:prstGeom prst="rect">
            <a:avLst/>
          </a:prstGeom>
        </p:spPr>
      </p:pic>
      <p:sp>
        <p:nvSpPr>
          <p:cNvPr id="10" name="Rectangle 9">
            <a:extLst>
              <a:ext uri="{FF2B5EF4-FFF2-40B4-BE49-F238E27FC236}">
                <a16:creationId xmlns:a16="http://schemas.microsoft.com/office/drawing/2014/main" id="{C82C1149-65D9-E83C-D9E5-829068213016}"/>
              </a:ext>
            </a:extLst>
          </p:cNvPr>
          <p:cNvSpPr/>
          <p:nvPr/>
        </p:nvSpPr>
        <p:spPr>
          <a:xfrm>
            <a:off x="7853477" y="4173937"/>
            <a:ext cx="3757814" cy="18927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365760" rIns="182880" bIns="182880" rtlCol="0" anchor="t"/>
          <a:lstStyle/>
          <a:p>
            <a:r>
              <a:rPr lang="en-US" sz="1600" b="1">
                <a:solidFill>
                  <a:schemeClr val="tx1">
                    <a:lumMod val="85000"/>
                    <a:lumOff val="15000"/>
                  </a:schemeClr>
                </a:solidFill>
                <a:latin typeface="Poppins" panose="00000500000000000000" pitchFamily="2" charset="0"/>
                <a:cs typeface="Poppins" panose="00000500000000000000" pitchFamily="2" charset="0"/>
              </a:rPr>
              <a:t>Reminder:</a:t>
            </a:r>
            <a:br>
              <a:rPr lang="en-US">
                <a:solidFill>
                  <a:schemeClr val="tx1">
                    <a:lumMod val="85000"/>
                    <a:lumOff val="15000"/>
                  </a:schemeClr>
                </a:solidFill>
                <a:latin typeface="Poppins" panose="00000500000000000000" pitchFamily="2" charset="0"/>
                <a:cs typeface="Poppins" panose="00000500000000000000" pitchFamily="2" charset="0"/>
              </a:rPr>
            </a:br>
            <a:r>
              <a:rPr lang="en-US" sz="1600">
                <a:solidFill>
                  <a:schemeClr val="tx1">
                    <a:lumMod val="85000"/>
                    <a:lumOff val="15000"/>
                  </a:schemeClr>
                </a:solidFill>
                <a:latin typeface="Poppins" panose="00000500000000000000" pitchFamily="2" charset="0"/>
                <a:cs typeface="Poppins" panose="00000500000000000000" pitchFamily="2" charset="0"/>
              </a:rPr>
              <a:t>You must log in and make an election to contribute to the Dependent Care FSA in 2025.</a:t>
            </a:r>
          </a:p>
        </p:txBody>
      </p:sp>
      <p:pic>
        <p:nvPicPr>
          <p:cNvPr id="17" name="Picture 1">
            <a:extLst>
              <a:ext uri="{FF2B5EF4-FFF2-40B4-BE49-F238E27FC236}">
                <a16:creationId xmlns:a16="http://schemas.microsoft.com/office/drawing/2014/main" id="{E2FC3779-4215-A383-AC67-5048405E35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3479" y="4052003"/>
            <a:ext cx="3755266" cy="139048"/>
          </a:xfrm>
          <a:prstGeom prst="rect">
            <a:avLst/>
          </a:prstGeom>
          <a:noFill/>
          <a:extLst>
            <a:ext uri="{909E8E84-426E-40DD-AFC4-6F175D3DCCD1}">
              <a14:hiddenFill xmlns:a14="http://schemas.microsoft.com/office/drawing/2010/main">
                <a:solidFill>
                  <a:srgbClr val="FFFFFF"/>
                </a:solidFill>
              </a14:hiddenFill>
            </a:ext>
          </a:extLst>
        </p:spPr>
      </p:pic>
      <p:pic>
        <p:nvPicPr>
          <p:cNvPr id="2" name="DCFSA">
            <a:hlinkClick r:id="" action="ppaction://media"/>
            <a:extLst>
              <a:ext uri="{FF2B5EF4-FFF2-40B4-BE49-F238E27FC236}">
                <a16:creationId xmlns:a16="http://schemas.microsoft.com/office/drawing/2014/main" id="{E9FC5F64-AA73-0145-7238-179E9CE40B2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730" y="6237800"/>
            <a:ext cx="487363" cy="487363"/>
          </a:xfrm>
          <a:prstGeom prst="rect">
            <a:avLst/>
          </a:prstGeom>
        </p:spPr>
      </p:pic>
    </p:spTree>
    <p:extLst>
      <p:ext uri="{BB962C8B-B14F-4D97-AF65-F5344CB8AC3E}">
        <p14:creationId xmlns:p14="http://schemas.microsoft.com/office/powerpoint/2010/main" val="1409695353"/>
      </p:ext>
    </p:extLst>
  </p:cSld>
  <p:clrMapOvr>
    <a:masterClrMapping/>
  </p:clrMapOvr>
  <mc:AlternateContent xmlns:mc="http://schemas.openxmlformats.org/markup-compatibility/2006">
    <mc:Choice xmlns:p14="http://schemas.microsoft.com/office/powerpoint/2010/main" Requires="p14">
      <p:transition spd="slow" p14:dur="2000" advClick="0" advTm="25000"/>
    </mc:Choice>
    <mc:Fallback>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6DFD1-4890-395E-F577-3315B84E8B07}"/>
              </a:ext>
            </a:extLst>
          </p:cNvPr>
          <p:cNvSpPr>
            <a:spLocks noGrp="1"/>
          </p:cNvSpPr>
          <p:nvPr>
            <p:ph type="body" sz="quarter" idx="11"/>
          </p:nvPr>
        </p:nvSpPr>
        <p:spPr>
          <a:xfrm>
            <a:off x="543454" y="3429000"/>
            <a:ext cx="4230687" cy="847619"/>
          </a:xfrm>
        </p:spPr>
        <p:txBody>
          <a:bodyPr/>
          <a:lstStyle/>
          <a:p>
            <a:r>
              <a:rPr lang="en-US" sz="3400">
                <a:solidFill>
                  <a:srgbClr val="252525"/>
                </a:solidFill>
                <a:latin typeface="+mj-lt"/>
              </a:rPr>
              <a:t>Optional</a:t>
            </a:r>
            <a:r>
              <a:rPr lang="en-US">
                <a:solidFill>
                  <a:srgbClr val="252525"/>
                </a:solidFill>
              </a:rPr>
              <a:t> </a:t>
            </a:r>
            <a:r>
              <a:rPr lang="en-US" sz="3400">
                <a:solidFill>
                  <a:srgbClr val="252525"/>
                </a:solidFill>
                <a:latin typeface="+mj-lt"/>
              </a:rPr>
              <a:t>Benefits</a:t>
            </a:r>
          </a:p>
        </p:txBody>
      </p:sp>
      <p:pic>
        <p:nvPicPr>
          <p:cNvPr id="2" name="Optional Benefits">
            <a:hlinkClick r:id="" action="ppaction://media"/>
            <a:extLst>
              <a:ext uri="{FF2B5EF4-FFF2-40B4-BE49-F238E27FC236}">
                <a16:creationId xmlns:a16="http://schemas.microsoft.com/office/drawing/2014/main" id="{BC149D2A-1F6D-33BD-9FA6-5F399033C9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51" y="6320167"/>
            <a:ext cx="487363" cy="487363"/>
          </a:xfrm>
          <a:prstGeom prst="rect">
            <a:avLst/>
          </a:prstGeom>
        </p:spPr>
      </p:pic>
    </p:spTree>
    <p:extLst>
      <p:ext uri="{BB962C8B-B14F-4D97-AF65-F5344CB8AC3E}">
        <p14:creationId xmlns:p14="http://schemas.microsoft.com/office/powerpoint/2010/main" val="3924779237"/>
      </p:ext>
    </p:extLst>
  </p:cSld>
  <p:clrMapOvr>
    <a:masterClrMapping/>
  </p:clrMapOvr>
  <mc:AlternateContent xmlns:mc="http://schemas.openxmlformats.org/markup-compatibility/2006">
    <mc:Choice xmlns:p14="http://schemas.microsoft.com/office/powerpoint/2010/main" Requires="p14">
      <p:transition spd="slow" p14:dur="2000" advClick="0" advTm="13000"/>
    </mc:Choice>
    <mc:Fallback>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a:solidFill>
                  <a:srgbClr val="252525"/>
                </a:solidFill>
              </a:rPr>
              <a:t>MetLife Legal Plans</a:t>
            </a:r>
          </a:p>
        </p:txBody>
      </p:sp>
      <p:sp>
        <p:nvSpPr>
          <p:cNvPr id="8" name="TextBox 7">
            <a:extLst>
              <a:ext uri="{FF2B5EF4-FFF2-40B4-BE49-F238E27FC236}">
                <a16:creationId xmlns:a16="http://schemas.microsoft.com/office/drawing/2014/main" id="{4A148C77-C6F3-1219-7EF5-5D2B7368692C}"/>
              </a:ext>
            </a:extLst>
          </p:cNvPr>
          <p:cNvSpPr txBox="1"/>
          <p:nvPr/>
        </p:nvSpPr>
        <p:spPr>
          <a:xfrm>
            <a:off x="286135" y="855588"/>
            <a:ext cx="7296944" cy="397323"/>
          </a:xfrm>
          <a:prstGeom prst="rect">
            <a:avLst/>
          </a:prstGeom>
          <a:noFill/>
        </p:spPr>
        <p:txBody>
          <a:bodyPr wrap="square" lIns="91440" tIns="45720" rIns="91440" rtlCol="0" anchor="t">
            <a:noAutofit/>
          </a:bodyPr>
          <a:lstStyle/>
          <a:p>
            <a:pPr>
              <a:spcBef>
                <a:spcPts val="600"/>
              </a:spcBef>
            </a:pPr>
            <a:r>
              <a:rPr lang="en-US">
                <a:solidFill>
                  <a:schemeClr val="tx1">
                    <a:lumMod val="85000"/>
                    <a:lumOff val="15000"/>
                  </a:schemeClr>
                </a:solidFill>
                <a:latin typeface="Poppins" panose="00000500000000000000" pitchFamily="2" charset="0"/>
                <a:cs typeface="Poppins" panose="00000500000000000000" pitchFamily="2" charset="0"/>
              </a:rPr>
              <a:t>MetLife Legal Plans help you navigate life’s planned and unplanned events – with no waiting period, no deductible and no claim forms.</a:t>
            </a:r>
          </a:p>
        </p:txBody>
      </p:sp>
      <p:sp>
        <p:nvSpPr>
          <p:cNvPr id="7" name="TextBox 6">
            <a:extLst>
              <a:ext uri="{FF2B5EF4-FFF2-40B4-BE49-F238E27FC236}">
                <a16:creationId xmlns:a16="http://schemas.microsoft.com/office/drawing/2014/main" id="{A3DEBEC7-CD5B-9D25-2290-12942005C1E6}"/>
              </a:ext>
            </a:extLst>
          </p:cNvPr>
          <p:cNvSpPr txBox="1"/>
          <p:nvPr/>
        </p:nvSpPr>
        <p:spPr>
          <a:xfrm>
            <a:off x="379412" y="1836180"/>
            <a:ext cx="6340522" cy="341632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latin typeface="Poppins" panose="00000500000000000000" pitchFamily="2" charset="0"/>
                <a:cs typeface="Poppins" panose="00000500000000000000" pitchFamily="2" charset="0"/>
              </a:rPr>
              <a:t>Money matters, such as debt services and tax audits</a:t>
            </a:r>
          </a:p>
          <a:p>
            <a:pPr marL="285750" indent="-285750">
              <a:buFont typeface="Arial" panose="020B0604020202020204" pitchFamily="34" charset="0"/>
              <a:buChar char="•"/>
            </a:pPr>
            <a:r>
              <a:rPr lang="en-US">
                <a:latin typeface="Poppins" panose="00000500000000000000" pitchFamily="2" charset="0"/>
                <a:cs typeface="Poppins" panose="00000500000000000000" pitchFamily="2" charset="0"/>
              </a:rPr>
              <a:t>Home sales, purchases, refinancing</a:t>
            </a:r>
          </a:p>
          <a:p>
            <a:pPr marL="285750" indent="-285750">
              <a:buFont typeface="Arial" panose="020B0604020202020204" pitchFamily="34" charset="0"/>
              <a:buChar char="•"/>
            </a:pPr>
            <a:r>
              <a:rPr lang="en-US">
                <a:latin typeface="Poppins" panose="00000500000000000000" pitchFamily="2" charset="0"/>
                <a:cs typeface="Poppins" panose="00000500000000000000" pitchFamily="2" charset="0"/>
              </a:rPr>
              <a:t>Wills, powers of attorney, and other estate planning documents</a:t>
            </a:r>
          </a:p>
          <a:p>
            <a:pPr marL="285750" indent="-285750">
              <a:buFont typeface="Arial" panose="020B0604020202020204" pitchFamily="34" charset="0"/>
              <a:buChar char="•"/>
            </a:pPr>
            <a:r>
              <a:rPr lang="en-US">
                <a:latin typeface="Poppins" panose="00000500000000000000" pitchFamily="2" charset="0"/>
                <a:cs typeface="Poppins" panose="00000500000000000000" pitchFamily="2" charset="0"/>
              </a:rPr>
              <a:t>Family and personal matters, such as adoption</a:t>
            </a:r>
          </a:p>
          <a:p>
            <a:pPr marL="285750" indent="-285750">
              <a:buFont typeface="Arial" panose="020B0604020202020204" pitchFamily="34" charset="0"/>
              <a:buChar char="•"/>
            </a:pPr>
            <a:r>
              <a:rPr lang="en-US">
                <a:latin typeface="Poppins" panose="00000500000000000000" pitchFamily="2" charset="0"/>
                <a:cs typeface="Poppins" panose="00000500000000000000" pitchFamily="2" charset="0"/>
              </a:rPr>
              <a:t>Court matters and civil lawsuits</a:t>
            </a:r>
          </a:p>
          <a:p>
            <a:pPr marL="285750" indent="-285750">
              <a:buFont typeface="Arial" panose="020B0604020202020204" pitchFamily="34" charset="0"/>
              <a:buChar char="•"/>
            </a:pPr>
            <a:r>
              <a:rPr lang="en-US">
                <a:latin typeface="Poppins" panose="00000500000000000000" pitchFamily="2" charset="0"/>
                <a:cs typeface="Poppins" panose="00000500000000000000" pitchFamily="2" charset="0"/>
              </a:rPr>
              <a:t>Traffic tickets</a:t>
            </a:r>
          </a:p>
          <a:p>
            <a:pPr marL="285750" indent="-285750">
              <a:buFont typeface="Arial" panose="020B0604020202020204" pitchFamily="34" charset="0"/>
              <a:buChar char="•"/>
            </a:pPr>
            <a:r>
              <a:rPr lang="en-US">
                <a:latin typeface="Poppins" panose="00000500000000000000" pitchFamily="2" charset="0"/>
                <a:cs typeface="Poppins" panose="00000500000000000000" pitchFamily="2" charset="0"/>
              </a:rPr>
              <a:t>And more</a:t>
            </a:r>
          </a:p>
          <a:p>
            <a:pPr marL="285750" indent="-285750">
              <a:buFont typeface="Arial" panose="020B0604020202020204" pitchFamily="34" charset="0"/>
              <a:buChar char="•"/>
            </a:pPr>
            <a:endParaRPr lang="en-US">
              <a:latin typeface="Poppins" panose="00000500000000000000" pitchFamily="2" charset="0"/>
              <a:cs typeface="Poppins" panose="00000500000000000000" pitchFamily="2" charset="0"/>
            </a:endParaRPr>
          </a:p>
          <a:p>
            <a:r>
              <a:rPr lang="en-US" sz="1400">
                <a:latin typeface="Poppins"/>
                <a:cs typeface="Poppins"/>
              </a:rPr>
              <a:t>Attorneys can also advise on almost any legal issues except for employment disputes.</a:t>
            </a:r>
          </a:p>
        </p:txBody>
      </p:sp>
      <p:graphicFrame>
        <p:nvGraphicFramePr>
          <p:cNvPr id="10" name="Table 9">
            <a:extLst>
              <a:ext uri="{FF2B5EF4-FFF2-40B4-BE49-F238E27FC236}">
                <a16:creationId xmlns:a16="http://schemas.microsoft.com/office/drawing/2014/main" id="{7E7CCC95-3FB2-39E8-4047-19394D78FFE8}"/>
              </a:ext>
            </a:extLst>
          </p:cNvPr>
          <p:cNvGraphicFramePr>
            <a:graphicFrameLocks noGrp="1"/>
          </p:cNvGraphicFramePr>
          <p:nvPr>
            <p:extLst>
              <p:ext uri="{D42A27DB-BD31-4B8C-83A1-F6EECF244321}">
                <p14:modId xmlns:p14="http://schemas.microsoft.com/office/powerpoint/2010/main" val="1949000958"/>
              </p:ext>
            </p:extLst>
          </p:nvPr>
        </p:nvGraphicFramePr>
        <p:xfrm>
          <a:off x="449253" y="5108334"/>
          <a:ext cx="6762915" cy="1454870"/>
        </p:xfrm>
        <a:graphic>
          <a:graphicData uri="http://schemas.openxmlformats.org/drawingml/2006/table">
            <a:tbl>
              <a:tblPr firstRow="1" bandRow="1"/>
              <a:tblGrid>
                <a:gridCol w="3716347">
                  <a:extLst>
                    <a:ext uri="{9D8B030D-6E8A-4147-A177-3AD203B41FA5}">
                      <a16:colId xmlns:a16="http://schemas.microsoft.com/office/drawing/2014/main" val="2213715387"/>
                    </a:ext>
                  </a:extLst>
                </a:gridCol>
                <a:gridCol w="3046568">
                  <a:extLst>
                    <a:ext uri="{9D8B030D-6E8A-4147-A177-3AD203B41FA5}">
                      <a16:colId xmlns:a16="http://schemas.microsoft.com/office/drawing/2014/main" val="3451848511"/>
                    </a:ext>
                  </a:extLst>
                </a:gridCol>
              </a:tblGrid>
              <a:tr h="428805">
                <a:tc grid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Poppins" panose="00000500000000000000" pitchFamily="2" charset="0"/>
                          <a:ea typeface="+mn-ea"/>
                          <a:cs typeface="Poppins" panose="00000500000000000000" pitchFamily="2" charset="0"/>
                        </a:rPr>
                        <a:t>Price per Paycheck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7DE"/>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lt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4347506"/>
                  </a:ext>
                </a:extLst>
              </a:tr>
              <a:tr h="52378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l" defTabSz="914400" rtl="0" eaLnBrk="1" latinLnBrk="0" hangingPunct="1"/>
                      <a:r>
                        <a:rPr lang="en-US" sz="1600" b="1" kern="1200">
                          <a:solidFill>
                            <a:schemeClr val="bg1"/>
                          </a:solidFill>
                          <a:latin typeface="Poppins" panose="00000500000000000000" pitchFamily="2" charset="0"/>
                          <a:ea typeface="+mn-ea"/>
                          <a:cs typeface="Poppins" panose="00000500000000000000" pitchFamily="2" charset="0"/>
                        </a:rPr>
                        <a:t>MetLife Legal Plan</a:t>
                      </a:r>
                    </a:p>
                  </a:txBody>
                  <a:tcP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1B2D7"/>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a:latin typeface="Poppins" panose="00000500000000000000" pitchFamily="2" charset="0"/>
                          <a:cs typeface="Poppins" panose="00000500000000000000" pitchFamily="2" charset="0"/>
                        </a:rPr>
                        <a:t>$7.62</a:t>
                      </a:r>
                      <a:endParaRPr lang="en-US" sz="1400">
                        <a:latin typeface="Poppins" panose="00000500000000000000" pitchFamily="2" charset="0"/>
                        <a:cs typeface="Poppins" panose="00000500000000000000" pitchFamily="2" charset="0"/>
                      </a:endParaRPr>
                    </a:p>
                  </a:txBody>
                  <a:tcP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4F5FF"/>
                    </a:solidFill>
                  </a:tcPr>
                </a:tc>
                <a:extLst>
                  <a:ext uri="{0D108BD9-81ED-4DB2-BD59-A6C34878D82A}">
                    <a16:rowId xmlns:a16="http://schemas.microsoft.com/office/drawing/2014/main" val="1003026488"/>
                  </a:ext>
                </a:extLst>
              </a:tr>
              <a:tr h="50227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Poppins" panose="00000500000000000000" pitchFamily="2" charset="0"/>
                          <a:ea typeface="+mn-ea"/>
                          <a:cs typeface="Poppins" panose="00000500000000000000" pitchFamily="2" charset="0"/>
                        </a:rPr>
                        <a:t>MetLife Legal Plan Plus Parents</a:t>
                      </a:r>
                    </a:p>
                  </a:txBody>
                  <a:tcP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60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a:latin typeface="Poppins" panose="00000500000000000000" pitchFamily="2" charset="0"/>
                          <a:cs typeface="Poppins" panose="00000500000000000000" pitchFamily="2" charset="0"/>
                        </a:rPr>
                        <a:t>$9.92</a:t>
                      </a:r>
                      <a:endParaRPr lang="en-US" sz="1400">
                        <a:latin typeface="Poppins" panose="00000500000000000000" pitchFamily="2" charset="0"/>
                        <a:cs typeface="Poppins" panose="00000500000000000000" pitchFamily="2" charset="0"/>
                      </a:endParaRPr>
                    </a:p>
                  </a:txBody>
                  <a:tcP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FFBB"/>
                    </a:solidFill>
                  </a:tcPr>
                </a:tc>
                <a:extLst>
                  <a:ext uri="{0D108BD9-81ED-4DB2-BD59-A6C34878D82A}">
                    <a16:rowId xmlns:a16="http://schemas.microsoft.com/office/drawing/2014/main" val="3993617281"/>
                  </a:ext>
                </a:extLst>
              </a:tr>
            </a:tbl>
          </a:graphicData>
        </a:graphic>
      </p:graphicFrame>
      <p:grpSp>
        <p:nvGrpSpPr>
          <p:cNvPr id="15" name="Group 14">
            <a:extLst>
              <a:ext uri="{FF2B5EF4-FFF2-40B4-BE49-F238E27FC236}">
                <a16:creationId xmlns:a16="http://schemas.microsoft.com/office/drawing/2014/main" id="{204AF626-9AF2-AC7D-7CD9-9ECA3D1084E0}"/>
              </a:ext>
            </a:extLst>
          </p:cNvPr>
          <p:cNvGrpSpPr/>
          <p:nvPr/>
        </p:nvGrpSpPr>
        <p:grpSpPr>
          <a:xfrm>
            <a:off x="8430309" y="3918342"/>
            <a:ext cx="3757815" cy="1894629"/>
            <a:chOff x="8042076" y="3918342"/>
            <a:chExt cx="4146048" cy="1894629"/>
          </a:xfrm>
          <a:solidFill>
            <a:schemeClr val="bg1">
              <a:lumMod val="85000"/>
            </a:schemeClr>
          </a:solidFill>
        </p:grpSpPr>
        <p:sp>
          <p:nvSpPr>
            <p:cNvPr id="16" name="Rectangle 15">
              <a:extLst>
                <a:ext uri="{FF2B5EF4-FFF2-40B4-BE49-F238E27FC236}">
                  <a16:creationId xmlns:a16="http://schemas.microsoft.com/office/drawing/2014/main" id="{FE952E63-6E7B-87EE-852F-35AC8F82F7E7}"/>
                </a:ext>
              </a:extLst>
            </p:cNvPr>
            <p:cNvSpPr/>
            <p:nvPr/>
          </p:nvSpPr>
          <p:spPr>
            <a:xfrm>
              <a:off x="8042076" y="3920222"/>
              <a:ext cx="4146048" cy="18927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365760" rIns="182880" bIns="182880" rtlCol="0" anchor="t"/>
            <a:lstStyle/>
            <a:p>
              <a:r>
                <a:rPr lang="en-US" sz="1600" b="1">
                  <a:solidFill>
                    <a:schemeClr val="tx1">
                      <a:lumMod val="85000"/>
                      <a:lumOff val="15000"/>
                    </a:schemeClr>
                  </a:solidFill>
                  <a:latin typeface="Poppins" panose="00000500000000000000" pitchFamily="2" charset="0"/>
                  <a:cs typeface="Poppins" panose="00000500000000000000" pitchFamily="2" charset="0"/>
                </a:rPr>
                <a:t>Did you know?</a:t>
              </a:r>
              <a:br>
                <a:rPr lang="en-US">
                  <a:solidFill>
                    <a:schemeClr val="tx1">
                      <a:lumMod val="85000"/>
                      <a:lumOff val="15000"/>
                    </a:schemeClr>
                  </a:solidFill>
                  <a:latin typeface="Poppins" panose="00000500000000000000" pitchFamily="2" charset="0"/>
                  <a:cs typeface="Poppins" panose="00000500000000000000" pitchFamily="2" charset="0"/>
                </a:rPr>
              </a:br>
              <a:r>
                <a:rPr lang="en-US" sz="1600">
                  <a:solidFill>
                    <a:schemeClr val="tx1">
                      <a:lumMod val="85000"/>
                      <a:lumOff val="15000"/>
                    </a:schemeClr>
                  </a:solidFill>
                  <a:latin typeface="Poppins" panose="00000500000000000000" pitchFamily="2" charset="0"/>
                  <a:cs typeface="Poppins" panose="00000500000000000000" pitchFamily="2" charset="0"/>
                </a:rPr>
                <a:t>Your parents and parents-in-law</a:t>
              </a:r>
              <a:br>
                <a:rPr lang="en-US" sz="1600">
                  <a:solidFill>
                    <a:schemeClr val="tx1">
                      <a:lumMod val="85000"/>
                      <a:lumOff val="15000"/>
                    </a:schemeClr>
                  </a:solidFill>
                  <a:latin typeface="Poppins" panose="00000500000000000000" pitchFamily="2" charset="0"/>
                  <a:cs typeface="Poppins" panose="00000500000000000000" pitchFamily="2" charset="0"/>
                </a:rPr>
              </a:br>
              <a:r>
                <a:rPr lang="en-US" sz="1600">
                  <a:solidFill>
                    <a:schemeClr val="tx1">
                      <a:lumMod val="85000"/>
                      <a:lumOff val="15000"/>
                    </a:schemeClr>
                  </a:solidFill>
                  <a:latin typeface="Poppins" panose="00000500000000000000" pitchFamily="2" charset="0"/>
                  <a:cs typeface="Poppins" panose="00000500000000000000" pitchFamily="2" charset="0"/>
                </a:rPr>
                <a:t>can have access to some of</a:t>
              </a:r>
              <a:br>
                <a:rPr lang="en-US" sz="1600">
                  <a:solidFill>
                    <a:schemeClr val="tx1">
                      <a:lumMod val="85000"/>
                      <a:lumOff val="15000"/>
                    </a:schemeClr>
                  </a:solidFill>
                  <a:latin typeface="Poppins" panose="00000500000000000000" pitchFamily="2" charset="0"/>
                  <a:cs typeface="Poppins" panose="00000500000000000000" pitchFamily="2" charset="0"/>
                </a:rPr>
              </a:br>
              <a:r>
                <a:rPr lang="en-US" sz="1600">
                  <a:solidFill>
                    <a:schemeClr val="tx1">
                      <a:lumMod val="85000"/>
                      <a:lumOff val="15000"/>
                    </a:schemeClr>
                  </a:solidFill>
                  <a:latin typeface="Poppins" panose="00000500000000000000" pitchFamily="2" charset="0"/>
                  <a:cs typeface="Poppins" panose="00000500000000000000" pitchFamily="2" charset="0"/>
                </a:rPr>
                <a:t>these services if you enroll in the</a:t>
              </a:r>
              <a:br>
                <a:rPr lang="en-US" sz="1600">
                  <a:solidFill>
                    <a:schemeClr val="tx1">
                      <a:lumMod val="85000"/>
                      <a:lumOff val="15000"/>
                    </a:schemeClr>
                  </a:solidFill>
                  <a:latin typeface="Poppins" panose="00000500000000000000" pitchFamily="2" charset="0"/>
                  <a:cs typeface="Poppins" panose="00000500000000000000" pitchFamily="2" charset="0"/>
                </a:rPr>
              </a:br>
              <a:r>
                <a:rPr lang="en-US" sz="1600">
                  <a:solidFill>
                    <a:schemeClr val="tx1">
                      <a:lumMod val="85000"/>
                      <a:lumOff val="15000"/>
                    </a:schemeClr>
                  </a:solidFill>
                  <a:latin typeface="Poppins" panose="00000500000000000000" pitchFamily="2" charset="0"/>
                  <a:cs typeface="Poppins" panose="00000500000000000000" pitchFamily="2" charset="0"/>
                </a:rPr>
                <a:t>Parents Buy-Up option.</a:t>
              </a:r>
            </a:p>
          </p:txBody>
        </p:sp>
        <p:grpSp>
          <p:nvGrpSpPr>
            <p:cNvPr id="17" name="Group 16">
              <a:extLst>
                <a:ext uri="{FF2B5EF4-FFF2-40B4-BE49-F238E27FC236}">
                  <a16:creationId xmlns:a16="http://schemas.microsoft.com/office/drawing/2014/main" id="{3904D3E8-65B6-CD26-7A0B-2C944E6CA4A5}"/>
                </a:ext>
              </a:extLst>
            </p:cNvPr>
            <p:cNvGrpSpPr/>
            <p:nvPr/>
          </p:nvGrpSpPr>
          <p:grpSpPr>
            <a:xfrm>
              <a:off x="8402015" y="3918342"/>
              <a:ext cx="3776472" cy="79514"/>
              <a:chOff x="8402015" y="3918342"/>
              <a:chExt cx="3776472" cy="79514"/>
            </a:xfrm>
            <a:grpFill/>
          </p:grpSpPr>
          <p:sp>
            <p:nvSpPr>
              <p:cNvPr id="18" name="Rectangle 17">
                <a:extLst>
                  <a:ext uri="{FF2B5EF4-FFF2-40B4-BE49-F238E27FC236}">
                    <a16:creationId xmlns:a16="http://schemas.microsoft.com/office/drawing/2014/main" id="{34029D9D-EC59-29F4-302D-F4E361656129}"/>
                  </a:ext>
                </a:extLst>
              </p:cNvPr>
              <p:cNvSpPr/>
              <p:nvPr/>
            </p:nvSpPr>
            <p:spPr>
              <a:xfrm>
                <a:off x="8402015" y="3918342"/>
                <a:ext cx="1128193"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26074324-FE63-CE29-538F-3241CE4BF294}"/>
                  </a:ext>
                </a:extLst>
              </p:cNvPr>
              <p:cNvSpPr/>
              <p:nvPr/>
            </p:nvSpPr>
            <p:spPr>
              <a:xfrm>
                <a:off x="9530209" y="3918342"/>
                <a:ext cx="285744"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70B4B5A2-4826-BF07-0058-06E050966F6F}"/>
                  </a:ext>
                </a:extLst>
              </p:cNvPr>
              <p:cNvSpPr/>
              <p:nvPr/>
            </p:nvSpPr>
            <p:spPr>
              <a:xfrm>
                <a:off x="9815952" y="3918342"/>
                <a:ext cx="869546"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58FC4DB1-31EA-B3B9-3F08-7DB69828D150}"/>
                  </a:ext>
                </a:extLst>
              </p:cNvPr>
              <p:cNvSpPr/>
              <p:nvPr/>
            </p:nvSpPr>
            <p:spPr>
              <a:xfrm>
                <a:off x="10685498" y="3918342"/>
                <a:ext cx="522221"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30FD1491-22D9-25A1-58C6-6F26421C6B94}"/>
                  </a:ext>
                </a:extLst>
              </p:cNvPr>
              <p:cNvSpPr/>
              <p:nvPr/>
            </p:nvSpPr>
            <p:spPr>
              <a:xfrm>
                <a:off x="11205256" y="3918342"/>
                <a:ext cx="973231"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grpSp>
      </p:grpSp>
      <p:sp>
        <p:nvSpPr>
          <p:cNvPr id="23" name="Rectangle 2">
            <a:extLst>
              <a:ext uri="{FF2B5EF4-FFF2-40B4-BE49-F238E27FC236}">
                <a16:creationId xmlns:a16="http://schemas.microsoft.com/office/drawing/2014/main" id="{44C68A37-E45B-5F88-1871-A811E51DE4B2}"/>
              </a:ext>
            </a:extLst>
          </p:cNvPr>
          <p:cNvSpPr>
            <a:spLocks noChangeArrowheads="1"/>
          </p:cNvSpPr>
          <p:nvPr/>
        </p:nvSpPr>
        <p:spPr bwMode="auto">
          <a:xfrm>
            <a:off x="10435079" y="3461142"/>
            <a:ext cx="175692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C9AC938A-E8AD-48F1-CC4B-FD5EA74FF1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0570" y="3918342"/>
            <a:ext cx="3789901" cy="14033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3">
            <a:extLst>
              <a:ext uri="{FF2B5EF4-FFF2-40B4-BE49-F238E27FC236}">
                <a16:creationId xmlns:a16="http://schemas.microsoft.com/office/drawing/2014/main" id="{BC194B84-65D1-C46D-9121-E19FCC482DD1}"/>
              </a:ext>
            </a:extLst>
          </p:cNvPr>
          <p:cNvSpPr>
            <a:spLocks noChangeArrowheads="1"/>
          </p:cNvSpPr>
          <p:nvPr/>
        </p:nvSpPr>
        <p:spPr bwMode="auto">
          <a:xfrm>
            <a:off x="10435079" y="3797062"/>
            <a:ext cx="175692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ptos" panose="020B0004020202020204" pitchFamily="34" charset="0"/>
                <a:ea typeface="DengXian" panose="02010600030101010101" pitchFamily="2" charset="-122"/>
                <a:cs typeface="Aptos" panose="020B00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6" name="Picture 25">
            <a:extLst>
              <a:ext uri="{FF2B5EF4-FFF2-40B4-BE49-F238E27FC236}">
                <a16:creationId xmlns:a16="http://schemas.microsoft.com/office/drawing/2014/main" id="{670A6E9F-A694-77E9-4528-FF27751614CA}"/>
              </a:ext>
            </a:extLst>
          </p:cNvPr>
          <p:cNvPicPr>
            <a:picLocks noChangeAspect="1"/>
          </p:cNvPicPr>
          <p:nvPr/>
        </p:nvPicPr>
        <p:blipFill rotWithShape="1">
          <a:blip r:embed="rId6"/>
          <a:srcRect l="13425" r="23124"/>
          <a:stretch/>
        </p:blipFill>
        <p:spPr>
          <a:xfrm>
            <a:off x="7677736" y="969249"/>
            <a:ext cx="4514264" cy="2732516"/>
          </a:xfrm>
          <a:prstGeom prst="rect">
            <a:avLst/>
          </a:prstGeom>
        </p:spPr>
      </p:pic>
      <p:sp>
        <p:nvSpPr>
          <p:cNvPr id="13" name="Oval 12">
            <a:extLst>
              <a:ext uri="{FF2B5EF4-FFF2-40B4-BE49-F238E27FC236}">
                <a16:creationId xmlns:a16="http://schemas.microsoft.com/office/drawing/2014/main" id="{6430935F-B43B-5891-466C-A564B5CB1782}"/>
              </a:ext>
            </a:extLst>
          </p:cNvPr>
          <p:cNvSpPr/>
          <p:nvPr/>
        </p:nvSpPr>
        <p:spPr>
          <a:xfrm>
            <a:off x="7612425" y="3310765"/>
            <a:ext cx="1035276" cy="1003549"/>
          </a:xfrm>
          <a:prstGeom prst="ellipse">
            <a:avLst/>
          </a:prstGeom>
          <a:solidFill>
            <a:srgbClr val="0067D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pic>
        <p:nvPicPr>
          <p:cNvPr id="14" name="Picture 13">
            <a:extLst>
              <a:ext uri="{FF2B5EF4-FFF2-40B4-BE49-F238E27FC236}">
                <a16:creationId xmlns:a16="http://schemas.microsoft.com/office/drawing/2014/main" id="{B3CD6F8E-DF97-95B1-C05A-20DC32B07D73}"/>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7571370" y="3286783"/>
            <a:ext cx="1084754" cy="1051511"/>
          </a:xfrm>
          <a:prstGeom prst="rect">
            <a:avLst/>
          </a:prstGeom>
        </p:spPr>
      </p:pic>
      <p:pic>
        <p:nvPicPr>
          <p:cNvPr id="2" name="Legal">
            <a:hlinkClick r:id="" action="ppaction://media"/>
            <a:extLst>
              <a:ext uri="{FF2B5EF4-FFF2-40B4-BE49-F238E27FC236}">
                <a16:creationId xmlns:a16="http://schemas.microsoft.com/office/drawing/2014/main" id="{C6710953-5A34-1667-1460-F74C81AF444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5730" y="6332560"/>
            <a:ext cx="487363" cy="487363"/>
          </a:xfrm>
          <a:prstGeom prst="rect">
            <a:avLst/>
          </a:prstGeom>
        </p:spPr>
      </p:pic>
    </p:spTree>
    <p:extLst>
      <p:ext uri="{BB962C8B-B14F-4D97-AF65-F5344CB8AC3E}">
        <p14:creationId xmlns:p14="http://schemas.microsoft.com/office/powerpoint/2010/main" val="1492648741"/>
      </p:ext>
    </p:extLst>
  </p:cSld>
  <p:clrMapOvr>
    <a:masterClrMapping/>
  </p:clrMapOvr>
  <mc:AlternateContent xmlns:mc="http://schemas.openxmlformats.org/markup-compatibility/2006">
    <mc:Choice xmlns:p14="http://schemas.microsoft.com/office/powerpoint/2010/main" Requires="p14">
      <p:transition spd="slow" p14:dur="2000" advClick="0" advTm="30000"/>
    </mc:Choice>
    <mc:Fallback>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169300E-0F30-4845-CC56-12ADF26D09A3}"/>
              </a:ext>
            </a:extLst>
          </p:cNvPr>
          <p:cNvSpPr>
            <a:spLocks noGrp="1"/>
          </p:cNvSpPr>
          <p:nvPr>
            <p:ph type="body" sz="quarter" idx="16"/>
          </p:nvPr>
        </p:nvSpPr>
        <p:spPr>
          <a:xfrm>
            <a:off x="400214" y="1766047"/>
            <a:ext cx="5040860" cy="3539537"/>
          </a:xfrm>
        </p:spPr>
        <p:txBody>
          <a:bodyPr>
            <a:normAutofit fontScale="77500" lnSpcReduction="20000"/>
          </a:bodyPr>
          <a:lstStyle/>
          <a:p>
            <a:pPr marL="457200" indent="-457200">
              <a:lnSpc>
                <a:spcPct val="170000"/>
              </a:lnSpc>
              <a:buFont typeface="Arial" panose="020B0604020202020204" pitchFamily="34" charset="0"/>
              <a:buChar char="•"/>
            </a:pPr>
            <a:r>
              <a:rPr lang="en-US" b="0">
                <a:latin typeface="+mn-lt"/>
              </a:rPr>
              <a:t>Introduction and Overview</a:t>
            </a:r>
          </a:p>
          <a:p>
            <a:pPr marL="457200" indent="-457200">
              <a:lnSpc>
                <a:spcPct val="170000"/>
              </a:lnSpc>
              <a:buFont typeface="Arial" panose="020B0604020202020204" pitchFamily="34" charset="0"/>
              <a:buChar char="•"/>
            </a:pPr>
            <a:r>
              <a:rPr lang="en-US" b="0">
                <a:latin typeface="+mn-lt"/>
              </a:rPr>
              <a:t>What to Expect in 2025</a:t>
            </a:r>
          </a:p>
          <a:p>
            <a:pPr marL="457200" indent="-457200">
              <a:lnSpc>
                <a:spcPct val="170000"/>
              </a:lnSpc>
              <a:buFont typeface="Arial" panose="020B0604020202020204" pitchFamily="34" charset="0"/>
              <a:buChar char="•"/>
            </a:pPr>
            <a:r>
              <a:rPr lang="en-US" b="0">
                <a:latin typeface="+mn-lt"/>
              </a:rPr>
              <a:t>2025 Benefit Enhancements</a:t>
            </a:r>
          </a:p>
          <a:p>
            <a:pPr marL="457200" indent="-457200">
              <a:lnSpc>
                <a:spcPct val="170000"/>
              </a:lnSpc>
              <a:buFont typeface="Arial" panose="020B0604020202020204" pitchFamily="34" charset="0"/>
              <a:buChar char="•"/>
            </a:pPr>
            <a:r>
              <a:rPr lang="en-US" b="0">
                <a:latin typeface="+mn-lt"/>
              </a:rPr>
              <a:t>Benefits to Support Your Wellbeing</a:t>
            </a:r>
          </a:p>
          <a:p>
            <a:pPr marL="457200" indent="-457200">
              <a:lnSpc>
                <a:spcPct val="170000"/>
              </a:lnSpc>
              <a:buFont typeface="Arial" panose="020B0604020202020204" pitchFamily="34" charset="0"/>
              <a:buChar char="•"/>
            </a:pPr>
            <a:r>
              <a:rPr lang="en-US" b="0">
                <a:latin typeface="+mn-lt"/>
              </a:rPr>
              <a:t>Your 401(k) Plan</a:t>
            </a:r>
          </a:p>
          <a:p>
            <a:pPr marL="457200" indent="-457200">
              <a:lnSpc>
                <a:spcPct val="170000"/>
              </a:lnSpc>
              <a:buFont typeface="Arial" panose="020B0604020202020204" pitchFamily="34" charset="0"/>
              <a:buChar char="•"/>
            </a:pPr>
            <a:r>
              <a:rPr lang="en-US" b="0">
                <a:latin typeface="+mn-lt"/>
              </a:rPr>
              <a:t>Enrollment Reminders</a:t>
            </a:r>
          </a:p>
        </p:txBody>
      </p:sp>
      <p:sp>
        <p:nvSpPr>
          <p:cNvPr id="2" name="Text Placeholder 1">
            <a:extLst>
              <a:ext uri="{FF2B5EF4-FFF2-40B4-BE49-F238E27FC236}">
                <a16:creationId xmlns:a16="http://schemas.microsoft.com/office/drawing/2014/main" id="{D19CA44A-4A9A-CE88-293F-36B80E7ADB9E}"/>
              </a:ext>
            </a:extLst>
          </p:cNvPr>
          <p:cNvSpPr>
            <a:spLocks noGrp="1"/>
          </p:cNvSpPr>
          <p:nvPr>
            <p:ph type="body" sz="quarter" idx="13"/>
          </p:nvPr>
        </p:nvSpPr>
        <p:spPr/>
        <p:txBody>
          <a:bodyPr>
            <a:noAutofit/>
          </a:bodyPr>
          <a:lstStyle/>
          <a:p>
            <a:r>
              <a:rPr lang="en-US" sz="2200">
                <a:solidFill>
                  <a:srgbClr val="252525"/>
                </a:solidFill>
              </a:rPr>
              <a:t>Agenda</a:t>
            </a:r>
          </a:p>
        </p:txBody>
      </p:sp>
      <p:pic>
        <p:nvPicPr>
          <p:cNvPr id="3" name="Agenda">
            <a:hlinkClick r:id="" action="ppaction://media"/>
            <a:extLst>
              <a:ext uri="{FF2B5EF4-FFF2-40B4-BE49-F238E27FC236}">
                <a16:creationId xmlns:a16="http://schemas.microsoft.com/office/drawing/2014/main" id="{B961631B-F84A-596E-8CF7-28D29FBD51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6532" y="6285764"/>
            <a:ext cx="487363" cy="487363"/>
          </a:xfrm>
          <a:prstGeom prst="rect">
            <a:avLst/>
          </a:prstGeom>
        </p:spPr>
      </p:pic>
    </p:spTree>
    <p:extLst>
      <p:ext uri="{BB962C8B-B14F-4D97-AF65-F5344CB8AC3E}">
        <p14:creationId xmlns:p14="http://schemas.microsoft.com/office/powerpoint/2010/main" val="2896141497"/>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a:solidFill>
                  <a:srgbClr val="252525"/>
                </a:solidFill>
              </a:rPr>
              <a:t>Employee Disability and Life Insurance</a:t>
            </a:r>
          </a:p>
        </p:txBody>
      </p:sp>
      <p:sp>
        <p:nvSpPr>
          <p:cNvPr id="8" name="TextBox 7">
            <a:extLst>
              <a:ext uri="{FF2B5EF4-FFF2-40B4-BE49-F238E27FC236}">
                <a16:creationId xmlns:a16="http://schemas.microsoft.com/office/drawing/2014/main" id="{4A148C77-C6F3-1219-7EF5-5D2B7368692C}"/>
              </a:ext>
            </a:extLst>
          </p:cNvPr>
          <p:cNvSpPr txBox="1"/>
          <p:nvPr/>
        </p:nvSpPr>
        <p:spPr>
          <a:xfrm>
            <a:off x="286135" y="855588"/>
            <a:ext cx="6802728" cy="397323"/>
          </a:xfrm>
          <a:prstGeom prst="rect">
            <a:avLst/>
          </a:prstGeom>
          <a:noFill/>
        </p:spPr>
        <p:txBody>
          <a:bodyPr wrap="square" lIns="91440" tIns="45720" rIns="91440" rtlCol="0" anchor="t">
            <a:noAutofit/>
          </a:bodyPr>
          <a:lstStyle/>
          <a:p>
            <a:pPr>
              <a:spcBef>
                <a:spcPts val="600"/>
              </a:spcBef>
            </a:pPr>
            <a:r>
              <a:rPr lang="en-US" b="1">
                <a:solidFill>
                  <a:srgbClr val="01B2D7"/>
                </a:solidFill>
                <a:latin typeface="Poppins" panose="00000500000000000000" pitchFamily="2" charset="0"/>
                <a:cs typeface="Poppins" panose="00000500000000000000" pitchFamily="2" charset="0"/>
              </a:rPr>
              <a:t>Disability</a:t>
            </a:r>
            <a:endParaRPr lang="en-US">
              <a:solidFill>
                <a:srgbClr val="01B2D7"/>
              </a:solidFill>
              <a:latin typeface="Poppins" panose="00000500000000000000" pitchFamily="2" charset="0"/>
              <a:cs typeface="Poppins" panose="00000500000000000000" pitchFamily="2" charset="0"/>
            </a:endParaRPr>
          </a:p>
          <a:p>
            <a:pPr marL="285750" indent="-285750">
              <a:spcBef>
                <a:spcPts val="600"/>
              </a:spcBef>
              <a:buFont typeface="Arial" panose="020B0604020202020204" pitchFamily="34" charset="0"/>
              <a:buChar char="•"/>
            </a:pPr>
            <a:r>
              <a:rPr lang="en-US">
                <a:solidFill>
                  <a:schemeClr val="tx1">
                    <a:lumMod val="85000"/>
                    <a:lumOff val="15000"/>
                  </a:schemeClr>
                </a:solidFill>
                <a:latin typeface="Poppins" panose="00000500000000000000" pitchFamily="2" charset="0"/>
                <a:cs typeface="Poppins" panose="00000500000000000000" pitchFamily="2" charset="0"/>
              </a:rPr>
              <a:t>Long-term disability coverage: $15,000 per month</a:t>
            </a:r>
          </a:p>
          <a:p>
            <a:pPr>
              <a:spcBef>
                <a:spcPts val="600"/>
              </a:spcBef>
            </a:pPr>
            <a:r>
              <a:rPr lang="en-US" b="1">
                <a:solidFill>
                  <a:srgbClr val="01B2D7"/>
                </a:solidFill>
                <a:latin typeface="Poppins" panose="00000500000000000000" pitchFamily="2" charset="0"/>
                <a:cs typeface="Poppins" panose="00000500000000000000" pitchFamily="2" charset="0"/>
              </a:rPr>
              <a:t>Employee Life insurance</a:t>
            </a:r>
          </a:p>
          <a:p>
            <a:pPr marL="285750" indent="-285750">
              <a:spcBef>
                <a:spcPts val="600"/>
              </a:spcBef>
              <a:buFont typeface="Arial" panose="020B0604020202020204" pitchFamily="34" charset="0"/>
              <a:buChar char="•"/>
            </a:pPr>
            <a:r>
              <a:rPr lang="en-US">
                <a:solidFill>
                  <a:schemeClr val="tx1">
                    <a:lumMod val="85000"/>
                    <a:lumOff val="15000"/>
                  </a:schemeClr>
                </a:solidFill>
                <a:latin typeface="Poppins" panose="00000500000000000000" pitchFamily="2" charset="0"/>
                <a:cs typeface="Poppins" panose="00000500000000000000" pitchFamily="2" charset="0"/>
              </a:rPr>
              <a:t>Basic life insurance benefit: 2x salary (taxable)</a:t>
            </a:r>
          </a:p>
          <a:p>
            <a:pPr marL="285750" indent="-285750">
              <a:spcBef>
                <a:spcPts val="600"/>
              </a:spcBef>
              <a:buFont typeface="Arial" panose="020B0604020202020204" pitchFamily="34" charset="0"/>
              <a:buChar char="•"/>
            </a:pPr>
            <a:r>
              <a:rPr lang="en-US" b="1" i="1">
                <a:solidFill>
                  <a:schemeClr val="tx1">
                    <a:lumMod val="85000"/>
                    <a:lumOff val="15000"/>
                  </a:schemeClr>
                </a:solidFill>
                <a:latin typeface="Poppins" panose="00000500000000000000" pitchFamily="2" charset="0"/>
                <a:cs typeface="Poppins" panose="00000500000000000000" pitchFamily="2" charset="0"/>
              </a:rPr>
              <a:t>Amounts over $50,000 are considered imputed income and will be taxed. Don’t want to be taxed? </a:t>
            </a:r>
            <a:r>
              <a:rPr lang="en-US">
                <a:solidFill>
                  <a:schemeClr val="tx1">
                    <a:lumMod val="85000"/>
                    <a:lumOff val="15000"/>
                  </a:schemeClr>
                </a:solidFill>
                <a:latin typeface="Poppins" panose="00000500000000000000" pitchFamily="2" charset="0"/>
                <a:cs typeface="Poppins" panose="00000500000000000000" pitchFamily="2" charset="0"/>
              </a:rPr>
              <a:t>Choose a flat $50,000 benefit instead.</a:t>
            </a:r>
          </a:p>
          <a:p>
            <a:pPr>
              <a:spcBef>
                <a:spcPts val="600"/>
              </a:spcBef>
            </a:pPr>
            <a:r>
              <a:rPr lang="en-US" b="1">
                <a:solidFill>
                  <a:srgbClr val="01B2D7"/>
                </a:solidFill>
                <a:latin typeface="Poppins" panose="00000500000000000000" pitchFamily="2" charset="0"/>
                <a:cs typeface="Poppins" panose="00000500000000000000" pitchFamily="2" charset="0"/>
              </a:rPr>
              <a:t>Employee Supplemental Life insurance</a:t>
            </a:r>
          </a:p>
          <a:p>
            <a:pPr marL="285750" indent="-285750">
              <a:spcBef>
                <a:spcPts val="600"/>
              </a:spcBef>
              <a:buFont typeface="Arial" panose="020B0604020202020204" pitchFamily="34" charset="0"/>
              <a:buChar char="•"/>
            </a:pPr>
            <a:r>
              <a:rPr lang="en-US">
                <a:solidFill>
                  <a:schemeClr val="tx1">
                    <a:lumMod val="85000"/>
                    <a:lumOff val="15000"/>
                  </a:schemeClr>
                </a:solidFill>
                <a:latin typeface="Poppins" panose="00000500000000000000" pitchFamily="2" charset="0"/>
                <a:cs typeface="Poppins" panose="00000500000000000000" pitchFamily="2" charset="0"/>
              </a:rPr>
              <a:t>Current supplemental life and AD&amp;D insurance elections automatically carry over to 2025. </a:t>
            </a:r>
          </a:p>
          <a:p>
            <a:pPr marL="285750" indent="-285750">
              <a:spcBef>
                <a:spcPts val="600"/>
              </a:spcBef>
              <a:buFont typeface="Arial" panose="020B0604020202020204" pitchFamily="34" charset="0"/>
              <a:buChar char="•"/>
            </a:pPr>
            <a:r>
              <a:rPr lang="en-US">
                <a:solidFill>
                  <a:schemeClr val="tx1">
                    <a:lumMod val="85000"/>
                    <a:lumOff val="15000"/>
                  </a:schemeClr>
                </a:solidFill>
                <a:latin typeface="Poppins" panose="00000500000000000000" pitchFamily="2" charset="0"/>
                <a:cs typeface="Poppins" panose="00000500000000000000" pitchFamily="2" charset="0"/>
              </a:rPr>
              <a:t>During AE, you can increase your existing coverage by 1x salary (up to the lesser of 3x salary or $500,000) without EOI. </a:t>
            </a:r>
          </a:p>
        </p:txBody>
      </p:sp>
      <p:sp>
        <p:nvSpPr>
          <p:cNvPr id="23" name="Rectangle 2">
            <a:extLst>
              <a:ext uri="{FF2B5EF4-FFF2-40B4-BE49-F238E27FC236}">
                <a16:creationId xmlns:a16="http://schemas.microsoft.com/office/drawing/2014/main" id="{44C68A37-E45B-5F88-1871-A811E51DE4B2}"/>
              </a:ext>
            </a:extLst>
          </p:cNvPr>
          <p:cNvSpPr>
            <a:spLocks noChangeArrowheads="1"/>
          </p:cNvSpPr>
          <p:nvPr/>
        </p:nvSpPr>
        <p:spPr bwMode="auto">
          <a:xfrm>
            <a:off x="10435079" y="3461142"/>
            <a:ext cx="175692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4" name="Rectangle 3">
            <a:extLst>
              <a:ext uri="{FF2B5EF4-FFF2-40B4-BE49-F238E27FC236}">
                <a16:creationId xmlns:a16="http://schemas.microsoft.com/office/drawing/2014/main" id="{BC194B84-65D1-C46D-9121-E19FCC482DD1}"/>
              </a:ext>
            </a:extLst>
          </p:cNvPr>
          <p:cNvSpPr>
            <a:spLocks noChangeArrowheads="1"/>
          </p:cNvSpPr>
          <p:nvPr/>
        </p:nvSpPr>
        <p:spPr bwMode="auto">
          <a:xfrm>
            <a:off x="10435079" y="3797062"/>
            <a:ext cx="175692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ptos" panose="020B0004020202020204" pitchFamily="34" charset="0"/>
                <a:ea typeface="DengXian" panose="02010600030101010101" pitchFamily="2" charset="-122"/>
                <a:cs typeface="Aptos" panose="020B00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20D29151-1492-724C-8BEA-D8FB96AD0663}"/>
              </a:ext>
            </a:extLst>
          </p:cNvPr>
          <p:cNvPicPr>
            <a:picLocks noChangeAspect="1"/>
          </p:cNvPicPr>
          <p:nvPr/>
        </p:nvPicPr>
        <p:blipFill rotWithShape="1">
          <a:blip r:embed="rId5"/>
          <a:srcRect l="12600" t="-678" r="36147" b="678"/>
          <a:stretch/>
        </p:blipFill>
        <p:spPr>
          <a:xfrm>
            <a:off x="7583078" y="2546001"/>
            <a:ext cx="4608921" cy="4311999"/>
          </a:xfrm>
          <a:prstGeom prst="rect">
            <a:avLst/>
          </a:prstGeom>
        </p:spPr>
      </p:pic>
      <p:pic>
        <p:nvPicPr>
          <p:cNvPr id="2" name="Disability and Life">
            <a:hlinkClick r:id="" action="ppaction://media"/>
            <a:extLst>
              <a:ext uri="{FF2B5EF4-FFF2-40B4-BE49-F238E27FC236}">
                <a16:creationId xmlns:a16="http://schemas.microsoft.com/office/drawing/2014/main" id="{22E44542-EBE4-6EA5-A7FD-29C1FD1626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730" y="6237800"/>
            <a:ext cx="487363" cy="487363"/>
          </a:xfrm>
          <a:prstGeom prst="rect">
            <a:avLst/>
          </a:prstGeom>
        </p:spPr>
      </p:pic>
    </p:spTree>
    <p:extLst>
      <p:ext uri="{BB962C8B-B14F-4D97-AF65-F5344CB8AC3E}">
        <p14:creationId xmlns:p14="http://schemas.microsoft.com/office/powerpoint/2010/main" val="2268568722"/>
      </p:ext>
    </p:extLst>
  </p:cSld>
  <p:clrMapOvr>
    <a:masterClrMapping/>
  </p:clrMapOvr>
  <mc:AlternateContent xmlns:mc="http://schemas.openxmlformats.org/markup-compatibility/2006">
    <mc:Choice xmlns:p14="http://schemas.microsoft.com/office/powerpoint/2010/main" Requires="p14">
      <p:transition spd="slow" p14:dur="2000" advClick="0" advTm="4380000"/>
    </mc:Choice>
    <mc:Fallback>
      <p:transition spd="slow" advClick="0" advTm="43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a:solidFill>
                  <a:srgbClr val="252525"/>
                </a:solidFill>
                <a:latin typeface="Poppins SemiBold"/>
                <a:cs typeface="Poppins SemiBold"/>
              </a:rPr>
              <a:t>Identity Theft Protection through ID </a:t>
            </a:r>
            <a:r>
              <a:rPr lang="en-US" err="1">
                <a:solidFill>
                  <a:srgbClr val="252525"/>
                </a:solidFill>
                <a:latin typeface="Poppins SemiBold"/>
                <a:cs typeface="Poppins SemiBold"/>
              </a:rPr>
              <a:t>WatchDog</a:t>
            </a:r>
            <a:endParaRPr lang="en-US" err="1">
              <a:solidFill>
                <a:srgbClr val="252525"/>
              </a:solidFill>
            </a:endParaRPr>
          </a:p>
        </p:txBody>
      </p:sp>
      <p:sp>
        <p:nvSpPr>
          <p:cNvPr id="7" name="TextBox 6">
            <a:extLst>
              <a:ext uri="{FF2B5EF4-FFF2-40B4-BE49-F238E27FC236}">
                <a16:creationId xmlns:a16="http://schemas.microsoft.com/office/drawing/2014/main" id="{A3DEBEC7-CD5B-9D25-2290-12942005C1E6}"/>
              </a:ext>
            </a:extLst>
          </p:cNvPr>
          <p:cNvSpPr txBox="1"/>
          <p:nvPr/>
        </p:nvSpPr>
        <p:spPr>
          <a:xfrm>
            <a:off x="379413" y="1051605"/>
            <a:ext cx="6340522" cy="2192908"/>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latin typeface="Poppins" panose="00000500000000000000" pitchFamily="2" charset="0"/>
                <a:cs typeface="Poppins" panose="00000500000000000000" pitchFamily="2" charset="0"/>
              </a:rPr>
              <a:t>Protects against fraud, data breaches and more </a:t>
            </a:r>
          </a:p>
          <a:p>
            <a:pPr marL="285750" indent="-285750">
              <a:buFont typeface="Arial" panose="020B0604020202020204" pitchFamily="34" charset="0"/>
              <a:buChar char="•"/>
            </a:pPr>
            <a:r>
              <a:rPr lang="en-US">
                <a:latin typeface="Poppins" panose="00000500000000000000" pitchFamily="2" charset="0"/>
                <a:cs typeface="Poppins" panose="00000500000000000000" pitchFamily="2" charset="0"/>
              </a:rPr>
              <a:t>Safeguards your credit score, medical records, bank accounts, internet presence, tax filings  and more</a:t>
            </a:r>
          </a:p>
          <a:p>
            <a:pPr marL="285750" indent="-285750">
              <a:buFont typeface="Arial" panose="020B0604020202020204" pitchFamily="34" charset="0"/>
              <a:buChar char="•"/>
            </a:pPr>
            <a:r>
              <a:rPr lang="en-US">
                <a:latin typeface="Poppins" panose="00000500000000000000" pitchFamily="2" charset="0"/>
                <a:cs typeface="Poppins" panose="00000500000000000000" pitchFamily="2" charset="0"/>
              </a:rPr>
              <a:t>Provides up to $1 million in identity theft protection</a:t>
            </a:r>
          </a:p>
          <a:p>
            <a:endParaRPr lang="en-US">
              <a:latin typeface="Poppins"/>
              <a:cs typeface="Poppins"/>
            </a:endParaRPr>
          </a:p>
          <a:p>
            <a:endParaRPr lang="en-US">
              <a:latin typeface="Poppins" panose="00000500000000000000" pitchFamily="2" charset="0"/>
              <a:cs typeface="Poppins" panose="00000500000000000000" pitchFamily="2" charset="0"/>
            </a:endParaRPr>
          </a:p>
          <a:p>
            <a:endParaRPr lang="en-US" sz="1050">
              <a:latin typeface="Poppins" panose="00000500000000000000" pitchFamily="2" charset="0"/>
              <a:cs typeface="Poppins" panose="00000500000000000000" pitchFamily="2" charset="0"/>
            </a:endParaRPr>
          </a:p>
        </p:txBody>
      </p:sp>
      <p:graphicFrame>
        <p:nvGraphicFramePr>
          <p:cNvPr id="10" name="Table 9">
            <a:extLst>
              <a:ext uri="{FF2B5EF4-FFF2-40B4-BE49-F238E27FC236}">
                <a16:creationId xmlns:a16="http://schemas.microsoft.com/office/drawing/2014/main" id="{7E7CCC95-3FB2-39E8-4047-19394D78FFE8}"/>
              </a:ext>
            </a:extLst>
          </p:cNvPr>
          <p:cNvGraphicFramePr>
            <a:graphicFrameLocks noGrp="1"/>
          </p:cNvGraphicFramePr>
          <p:nvPr>
            <p:extLst>
              <p:ext uri="{D42A27DB-BD31-4B8C-83A1-F6EECF244321}">
                <p14:modId xmlns:p14="http://schemas.microsoft.com/office/powerpoint/2010/main" val="2986397127"/>
              </p:ext>
            </p:extLst>
          </p:nvPr>
        </p:nvGraphicFramePr>
        <p:xfrm>
          <a:off x="377380" y="3409803"/>
          <a:ext cx="6762914" cy="1883675"/>
        </p:xfrm>
        <a:graphic>
          <a:graphicData uri="http://schemas.openxmlformats.org/drawingml/2006/table">
            <a:tbl>
              <a:tblPr firstRow="1" bandRow="1"/>
              <a:tblGrid>
                <a:gridCol w="2227254">
                  <a:extLst>
                    <a:ext uri="{9D8B030D-6E8A-4147-A177-3AD203B41FA5}">
                      <a16:colId xmlns:a16="http://schemas.microsoft.com/office/drawing/2014/main" val="2213715387"/>
                    </a:ext>
                  </a:extLst>
                </a:gridCol>
                <a:gridCol w="2267830">
                  <a:extLst>
                    <a:ext uri="{9D8B030D-6E8A-4147-A177-3AD203B41FA5}">
                      <a16:colId xmlns:a16="http://schemas.microsoft.com/office/drawing/2014/main" val="3451848511"/>
                    </a:ext>
                  </a:extLst>
                </a:gridCol>
                <a:gridCol w="2267830">
                  <a:extLst>
                    <a:ext uri="{9D8B030D-6E8A-4147-A177-3AD203B41FA5}">
                      <a16:colId xmlns:a16="http://schemas.microsoft.com/office/drawing/2014/main" val="231938698"/>
                    </a:ext>
                  </a:extLst>
                </a:gridCol>
              </a:tblGrid>
              <a:tr h="428805">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Poppins" panose="00000500000000000000" pitchFamily="2" charset="0"/>
                          <a:ea typeface="+mn-ea"/>
                          <a:cs typeface="Poppins" panose="00000500000000000000" pitchFamily="2" charset="0"/>
                        </a:rPr>
                        <a:t>Price per Paycheck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7DE"/>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lt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bg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204347506"/>
                  </a:ext>
                </a:extLst>
              </a:tr>
              <a:tr h="4288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bg1"/>
                        </a:solidFill>
                        <a:latin typeface="Poppins" panose="00000500000000000000" pitchFamily="2" charset="0"/>
                        <a:ea typeface="+mn-ea"/>
                        <a:cs typeface="Poppins" panose="00000500000000000000" pitchFamily="2"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7D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Poppins" panose="00000500000000000000" pitchFamily="2" charset="0"/>
                          <a:ea typeface="+mn-ea"/>
                          <a:cs typeface="Poppins" panose="00000500000000000000" pitchFamily="2" charset="0"/>
                        </a:rPr>
                        <a:t>Essentials Plan</a:t>
                      </a:r>
                    </a:p>
                  </a:txBody>
                  <a:tcPr marL="76200" marR="76200" marT="76200" marB="762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0067D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Poppins" panose="00000500000000000000" pitchFamily="2" charset="0"/>
                          <a:ea typeface="+mn-ea"/>
                          <a:cs typeface="Poppins" panose="00000500000000000000" pitchFamily="2" charset="0"/>
                        </a:rPr>
                        <a:t>Platinum Plus Plan</a:t>
                      </a:r>
                    </a:p>
                  </a:txBody>
                  <a:tcPr>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7DE"/>
                    </a:solidFill>
                  </a:tcPr>
                </a:tc>
                <a:extLst>
                  <a:ext uri="{0D108BD9-81ED-4DB2-BD59-A6C34878D82A}">
                    <a16:rowId xmlns:a16="http://schemas.microsoft.com/office/drawing/2014/main" val="4232427183"/>
                  </a:ext>
                </a:extLst>
              </a:tr>
              <a:tr h="5237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Poppins" panose="00000500000000000000" pitchFamily="2" charset="0"/>
                          <a:ea typeface="+mn-ea"/>
                          <a:cs typeface="Poppins" panose="00000500000000000000" pitchFamily="2" charset="0"/>
                        </a:rPr>
                        <a:t>Employee</a:t>
                      </a:r>
                    </a:p>
                  </a:txBody>
                  <a:tcPr marL="76200" marR="76200" marT="76200" marB="76200">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1B2D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a:solidFill>
                            <a:sysClr val="windowText" lastClr="000000"/>
                          </a:solidFill>
                          <a:latin typeface="Poppins" panose="00000500000000000000" pitchFamily="2" charset="0"/>
                          <a:ea typeface="+mn-ea"/>
                          <a:cs typeface="Poppins" panose="00000500000000000000" pitchFamily="2" charset="0"/>
                        </a:rPr>
                        <a:t>$2.26</a:t>
                      </a:r>
                    </a:p>
                  </a:txBody>
                  <a:tcPr marL="76200" marR="76200" marT="76200" marB="762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4F5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a:solidFill>
                            <a:sysClr val="windowText" lastClr="000000"/>
                          </a:solidFill>
                          <a:latin typeface="Poppins" panose="00000500000000000000" pitchFamily="2" charset="0"/>
                          <a:ea typeface="+mn-ea"/>
                          <a:cs typeface="Poppins" panose="00000500000000000000" pitchFamily="2" charset="0"/>
                        </a:rPr>
                        <a:t>$3.18</a:t>
                      </a:r>
                    </a:p>
                  </a:txBody>
                  <a:tcPr marL="76200" marR="76200" marT="76200" marB="76200">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4F5FF"/>
                    </a:solidFill>
                  </a:tcPr>
                </a:tc>
                <a:extLst>
                  <a:ext uri="{0D108BD9-81ED-4DB2-BD59-A6C34878D82A}">
                    <a16:rowId xmlns:a16="http://schemas.microsoft.com/office/drawing/2014/main" val="1003026488"/>
                  </a:ext>
                </a:extLst>
              </a:tr>
              <a:tr h="5022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Poppins" panose="00000500000000000000" pitchFamily="2" charset="0"/>
                          <a:ea typeface="+mn-ea"/>
                          <a:cs typeface="Poppins" panose="00000500000000000000" pitchFamily="2" charset="0"/>
                        </a:rPr>
                        <a:t>Employee + Family</a:t>
                      </a:r>
                    </a:p>
                  </a:txBody>
                  <a:tcPr marL="76200" marR="76200" marT="76200" marB="76200">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60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a:solidFill>
                            <a:sysClr val="windowText" lastClr="000000"/>
                          </a:solidFill>
                          <a:latin typeface="Poppins" panose="00000500000000000000" pitchFamily="2" charset="0"/>
                          <a:ea typeface="+mn-ea"/>
                          <a:cs typeface="Poppins" panose="00000500000000000000" pitchFamily="2" charset="0"/>
                        </a:rPr>
                        <a:t>$4.11</a:t>
                      </a:r>
                    </a:p>
                  </a:txBody>
                  <a:tcPr marL="76200" marR="76200" marT="76200" marB="762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FFB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a:solidFill>
                            <a:sysClr val="windowText" lastClr="000000"/>
                          </a:solidFill>
                          <a:latin typeface="Poppins" panose="00000500000000000000" pitchFamily="2" charset="0"/>
                          <a:ea typeface="+mn-ea"/>
                          <a:cs typeface="Poppins" panose="00000500000000000000" pitchFamily="2" charset="0"/>
                        </a:rPr>
                        <a:t>$5.72</a:t>
                      </a:r>
                    </a:p>
                  </a:txBody>
                  <a:tcPr marL="76200" marR="76200" marT="76200" marB="76200">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FFBB"/>
                    </a:solidFill>
                  </a:tcPr>
                </a:tc>
                <a:extLst>
                  <a:ext uri="{0D108BD9-81ED-4DB2-BD59-A6C34878D82A}">
                    <a16:rowId xmlns:a16="http://schemas.microsoft.com/office/drawing/2014/main" val="3993617281"/>
                  </a:ext>
                </a:extLst>
              </a:tr>
            </a:tbl>
          </a:graphicData>
        </a:graphic>
      </p:graphicFrame>
      <p:sp>
        <p:nvSpPr>
          <p:cNvPr id="23" name="Rectangle 2">
            <a:extLst>
              <a:ext uri="{FF2B5EF4-FFF2-40B4-BE49-F238E27FC236}">
                <a16:creationId xmlns:a16="http://schemas.microsoft.com/office/drawing/2014/main" id="{44C68A37-E45B-5F88-1871-A811E51DE4B2}"/>
              </a:ext>
            </a:extLst>
          </p:cNvPr>
          <p:cNvSpPr>
            <a:spLocks noChangeArrowheads="1"/>
          </p:cNvSpPr>
          <p:nvPr/>
        </p:nvSpPr>
        <p:spPr bwMode="auto">
          <a:xfrm>
            <a:off x="10435079" y="3461142"/>
            <a:ext cx="175692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4" name="Rectangle 3">
            <a:extLst>
              <a:ext uri="{FF2B5EF4-FFF2-40B4-BE49-F238E27FC236}">
                <a16:creationId xmlns:a16="http://schemas.microsoft.com/office/drawing/2014/main" id="{BC194B84-65D1-C46D-9121-E19FCC482DD1}"/>
              </a:ext>
            </a:extLst>
          </p:cNvPr>
          <p:cNvSpPr>
            <a:spLocks noChangeArrowheads="1"/>
          </p:cNvSpPr>
          <p:nvPr/>
        </p:nvSpPr>
        <p:spPr bwMode="auto">
          <a:xfrm>
            <a:off x="10435079" y="3797062"/>
            <a:ext cx="175692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ptos" panose="020B0004020202020204" pitchFamily="34" charset="0"/>
                <a:ea typeface="DengXian" panose="02010600030101010101" pitchFamily="2" charset="-122"/>
                <a:cs typeface="Aptos" panose="020B00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7" name="Picture 26">
            <a:extLst>
              <a:ext uri="{FF2B5EF4-FFF2-40B4-BE49-F238E27FC236}">
                <a16:creationId xmlns:a16="http://schemas.microsoft.com/office/drawing/2014/main" id="{738B8B44-5C13-662D-A9F8-200F9EA00D25}"/>
              </a:ext>
            </a:extLst>
          </p:cNvPr>
          <p:cNvPicPr>
            <a:picLocks noChangeAspect="1"/>
          </p:cNvPicPr>
          <p:nvPr/>
        </p:nvPicPr>
        <p:blipFill rotWithShape="1">
          <a:blip r:embed="rId5"/>
          <a:srcRect l="31583" r="4747"/>
          <a:stretch/>
        </p:blipFill>
        <p:spPr>
          <a:xfrm>
            <a:off x="7472910" y="939635"/>
            <a:ext cx="4608921" cy="4280397"/>
          </a:xfrm>
          <a:prstGeom prst="rect">
            <a:avLst/>
          </a:prstGeom>
        </p:spPr>
      </p:pic>
      <p:pic>
        <p:nvPicPr>
          <p:cNvPr id="2" name="ID Theft">
            <a:hlinkClick r:id="" action="ppaction://media"/>
            <a:extLst>
              <a:ext uri="{FF2B5EF4-FFF2-40B4-BE49-F238E27FC236}">
                <a16:creationId xmlns:a16="http://schemas.microsoft.com/office/drawing/2014/main" id="{A6414DB4-EB44-8CAA-D95B-763A0E1BC4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698" y="6237800"/>
            <a:ext cx="487363" cy="487363"/>
          </a:xfrm>
          <a:prstGeom prst="rect">
            <a:avLst/>
          </a:prstGeom>
        </p:spPr>
      </p:pic>
    </p:spTree>
    <p:extLst>
      <p:ext uri="{BB962C8B-B14F-4D97-AF65-F5344CB8AC3E}">
        <p14:creationId xmlns:p14="http://schemas.microsoft.com/office/powerpoint/2010/main" val="124961712"/>
      </p:ext>
    </p:extLst>
  </p:cSld>
  <p:clrMapOvr>
    <a:masterClrMapping/>
  </p:clrMapOvr>
  <mc:AlternateContent xmlns:mc="http://schemas.openxmlformats.org/markup-compatibility/2006">
    <mc:Choice xmlns:p14="http://schemas.microsoft.com/office/powerpoint/2010/main" Requires="p14">
      <p:transition spd="slow" p14:dur="2000" advClick="0" advTm="39000"/>
    </mc:Choice>
    <mc:Fallback>
      <p:transition spd="slow" advClick="0"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a:solidFill>
                  <a:srgbClr val="252525"/>
                </a:solidFill>
              </a:rPr>
              <a:t>Pet Insurance Through </a:t>
            </a:r>
            <a:r>
              <a:rPr lang="en-US" err="1">
                <a:solidFill>
                  <a:srgbClr val="252525"/>
                </a:solidFill>
              </a:rPr>
              <a:t>PetFirst</a:t>
            </a:r>
            <a:r>
              <a:rPr lang="en-US">
                <a:solidFill>
                  <a:srgbClr val="252525"/>
                </a:solidFill>
              </a:rPr>
              <a:t> Healthcare</a:t>
            </a:r>
          </a:p>
        </p:txBody>
      </p:sp>
      <p:sp>
        <p:nvSpPr>
          <p:cNvPr id="8" name="TextBox 7">
            <a:extLst>
              <a:ext uri="{FF2B5EF4-FFF2-40B4-BE49-F238E27FC236}">
                <a16:creationId xmlns:a16="http://schemas.microsoft.com/office/drawing/2014/main" id="{4A148C77-C6F3-1219-7EF5-5D2B7368692C}"/>
              </a:ext>
            </a:extLst>
          </p:cNvPr>
          <p:cNvSpPr txBox="1"/>
          <p:nvPr/>
        </p:nvSpPr>
        <p:spPr>
          <a:xfrm>
            <a:off x="6315743" y="855588"/>
            <a:ext cx="5290800" cy="397323"/>
          </a:xfrm>
          <a:prstGeom prst="rect">
            <a:avLst/>
          </a:prstGeom>
          <a:noFill/>
        </p:spPr>
        <p:txBody>
          <a:bodyPr wrap="square" lIns="91440" tIns="45720" rIns="91440" bIns="45720" rtlCol="0" anchor="t">
            <a:noAutofit/>
          </a:bodyPr>
          <a:lstStyle/>
          <a:p>
            <a:pPr>
              <a:spcBef>
                <a:spcPts val="600"/>
              </a:spcBef>
            </a:pPr>
            <a:r>
              <a:rPr lang="en-US" b="1">
                <a:solidFill>
                  <a:schemeClr val="accent4"/>
                </a:solidFill>
                <a:latin typeface="Poppins" panose="00000500000000000000" pitchFamily="2" charset="0"/>
                <a:cs typeface="Poppins" panose="00000500000000000000" pitchFamily="2" charset="0"/>
              </a:rPr>
              <a:t>What does it cover?</a:t>
            </a:r>
            <a:endParaRPr lang="en-US">
              <a:solidFill>
                <a:schemeClr val="accent4"/>
              </a:solidFill>
              <a:latin typeface="Poppins" panose="00000500000000000000" pitchFamily="2" charset="0"/>
              <a:cs typeface="Poppins" panose="00000500000000000000" pitchFamily="2" charset="0"/>
            </a:endParaRPr>
          </a:p>
          <a:p>
            <a:pPr marL="285750" indent="-285750">
              <a:spcBef>
                <a:spcPts val="600"/>
              </a:spcBef>
              <a:buFont typeface="Arial" panose="020B0604020202020204" pitchFamily="34" charset="0"/>
              <a:buChar char="•"/>
            </a:pPr>
            <a:r>
              <a:rPr lang="en-US">
                <a:solidFill>
                  <a:schemeClr val="tx1">
                    <a:lumMod val="85000"/>
                    <a:lumOff val="15000"/>
                  </a:schemeClr>
                </a:solidFill>
                <a:latin typeface="Poppins" panose="00000500000000000000" pitchFamily="2" charset="0"/>
                <a:cs typeface="Poppins" panose="00000500000000000000" pitchFamily="2" charset="0"/>
              </a:rPr>
              <a:t>Injuries and illnesses</a:t>
            </a:r>
          </a:p>
          <a:p>
            <a:pPr marL="285750" indent="-285750">
              <a:spcBef>
                <a:spcPts val="600"/>
              </a:spcBef>
              <a:buFont typeface="Arial" panose="020B0604020202020204" pitchFamily="34" charset="0"/>
              <a:buChar char="•"/>
            </a:pPr>
            <a:r>
              <a:rPr lang="en-US">
                <a:solidFill>
                  <a:schemeClr val="tx1">
                    <a:lumMod val="85000"/>
                    <a:lumOff val="15000"/>
                  </a:schemeClr>
                </a:solidFill>
                <a:latin typeface="Poppins" panose="00000500000000000000" pitchFamily="2" charset="0"/>
                <a:cs typeface="Poppins" panose="00000500000000000000" pitchFamily="2" charset="0"/>
              </a:rPr>
              <a:t>Exam fees</a:t>
            </a:r>
          </a:p>
          <a:p>
            <a:pPr marL="285750" indent="-285750">
              <a:spcBef>
                <a:spcPts val="600"/>
              </a:spcBef>
              <a:buFont typeface="Arial" panose="020B0604020202020204" pitchFamily="34" charset="0"/>
              <a:buChar char="•"/>
            </a:pPr>
            <a:r>
              <a:rPr lang="en-US">
                <a:solidFill>
                  <a:schemeClr val="tx1">
                    <a:lumMod val="85000"/>
                    <a:lumOff val="15000"/>
                  </a:schemeClr>
                </a:solidFill>
                <a:latin typeface="Poppins" panose="00000500000000000000" pitchFamily="2" charset="0"/>
                <a:cs typeface="Poppins" panose="00000500000000000000" pitchFamily="2" charset="0"/>
              </a:rPr>
              <a:t>Surgeries</a:t>
            </a:r>
          </a:p>
          <a:p>
            <a:pPr marL="285750" indent="-285750">
              <a:spcBef>
                <a:spcPts val="600"/>
              </a:spcBef>
              <a:buFont typeface="Arial" panose="020B0604020202020204" pitchFamily="34" charset="0"/>
              <a:buChar char="•"/>
            </a:pPr>
            <a:r>
              <a:rPr lang="en-US">
                <a:solidFill>
                  <a:schemeClr val="tx1">
                    <a:lumMod val="85000"/>
                    <a:lumOff val="15000"/>
                  </a:schemeClr>
                </a:solidFill>
                <a:latin typeface="Poppins" panose="00000500000000000000" pitchFamily="2" charset="0"/>
                <a:cs typeface="Poppins" panose="00000500000000000000" pitchFamily="2" charset="0"/>
              </a:rPr>
              <a:t>Medications</a:t>
            </a:r>
          </a:p>
          <a:p>
            <a:pPr marL="285750" indent="-285750">
              <a:spcBef>
                <a:spcPts val="600"/>
              </a:spcBef>
              <a:buFont typeface="Arial" panose="020B0604020202020204" pitchFamily="34" charset="0"/>
              <a:buChar char="•"/>
            </a:pPr>
            <a:r>
              <a:rPr lang="en-US">
                <a:solidFill>
                  <a:schemeClr val="tx1">
                    <a:lumMod val="85000"/>
                    <a:lumOff val="15000"/>
                  </a:schemeClr>
                </a:solidFill>
                <a:latin typeface="Poppins" panose="00000500000000000000" pitchFamily="2" charset="0"/>
                <a:cs typeface="Poppins" panose="00000500000000000000" pitchFamily="2" charset="0"/>
              </a:rPr>
              <a:t>Ultrasounds</a:t>
            </a:r>
          </a:p>
          <a:p>
            <a:pPr marL="285750" indent="-285750">
              <a:spcBef>
                <a:spcPts val="600"/>
              </a:spcBef>
              <a:buFont typeface="Arial" panose="020B0604020202020204" pitchFamily="34" charset="0"/>
              <a:buChar char="•"/>
            </a:pPr>
            <a:r>
              <a:rPr lang="en-US">
                <a:solidFill>
                  <a:schemeClr val="tx1">
                    <a:lumMod val="85000"/>
                    <a:lumOff val="15000"/>
                  </a:schemeClr>
                </a:solidFill>
                <a:latin typeface="Poppins" panose="00000500000000000000" pitchFamily="2" charset="0"/>
                <a:cs typeface="Poppins" panose="00000500000000000000" pitchFamily="2" charset="0"/>
              </a:rPr>
              <a:t>Hospital stays</a:t>
            </a:r>
          </a:p>
          <a:p>
            <a:pPr marL="285750" indent="-285750">
              <a:spcBef>
                <a:spcPts val="600"/>
              </a:spcBef>
              <a:buFont typeface="Arial" panose="020B0604020202020204" pitchFamily="34" charset="0"/>
              <a:buChar char="•"/>
            </a:pPr>
            <a:r>
              <a:rPr lang="en-US">
                <a:solidFill>
                  <a:schemeClr val="tx1">
                    <a:lumMod val="85000"/>
                    <a:lumOff val="15000"/>
                  </a:schemeClr>
                </a:solidFill>
                <a:latin typeface="Poppins" panose="00000500000000000000" pitchFamily="2" charset="0"/>
                <a:cs typeface="Poppins" panose="00000500000000000000" pitchFamily="2" charset="0"/>
              </a:rPr>
              <a:t>X-rays and diagnostic tests</a:t>
            </a:r>
          </a:p>
          <a:p>
            <a:pPr marL="285750" indent="-285750">
              <a:spcBef>
                <a:spcPts val="600"/>
              </a:spcBef>
              <a:buFont typeface="Arial" panose="020B0604020202020204" pitchFamily="34" charset="0"/>
              <a:buChar char="•"/>
            </a:pPr>
            <a:r>
              <a:rPr lang="en-US">
                <a:solidFill>
                  <a:schemeClr val="tx1">
                    <a:lumMod val="85000"/>
                    <a:lumOff val="15000"/>
                  </a:schemeClr>
                </a:solidFill>
                <a:latin typeface="Poppins" panose="00000500000000000000" pitchFamily="2" charset="0"/>
                <a:cs typeface="Poppins" panose="00000500000000000000" pitchFamily="2" charset="0"/>
              </a:rPr>
              <a:t>And more</a:t>
            </a:r>
          </a:p>
          <a:p>
            <a:pPr marL="285750" indent="-285750">
              <a:spcBef>
                <a:spcPts val="600"/>
              </a:spcBef>
              <a:buFont typeface="Arial" panose="020B0604020202020204" pitchFamily="34" charset="0"/>
              <a:buChar char="•"/>
            </a:pPr>
            <a:endParaRPr lang="en-US">
              <a:solidFill>
                <a:schemeClr val="tx1">
                  <a:lumMod val="85000"/>
                  <a:lumOff val="15000"/>
                </a:schemeClr>
              </a:solidFill>
              <a:latin typeface="Poppins" panose="00000500000000000000" pitchFamily="2" charset="0"/>
              <a:cs typeface="Poppins" panose="00000500000000000000" pitchFamily="2" charset="0"/>
            </a:endParaRPr>
          </a:p>
          <a:p>
            <a:pPr>
              <a:spcBef>
                <a:spcPts val="600"/>
              </a:spcBef>
            </a:pPr>
            <a:r>
              <a:rPr lang="en-US" b="1">
                <a:solidFill>
                  <a:schemeClr val="accent4"/>
                </a:solidFill>
                <a:latin typeface="Poppins" panose="00000500000000000000" pitchFamily="2" charset="0"/>
                <a:cs typeface="Poppins" panose="00000500000000000000" pitchFamily="2" charset="0"/>
              </a:rPr>
              <a:t>Register</a:t>
            </a:r>
          </a:p>
          <a:p>
            <a:pPr marL="285750" indent="-285750">
              <a:spcBef>
                <a:spcPts val="600"/>
              </a:spcBef>
              <a:buFont typeface="Arial" panose="020B0604020202020204" pitchFamily="34" charset="0"/>
              <a:buChar char="•"/>
            </a:pPr>
            <a:r>
              <a:rPr lang="en-US" b="1">
                <a:latin typeface="Poppins" panose="00000500000000000000" pitchFamily="2" charset="0"/>
                <a:cs typeface="Poppins" panose="00000500000000000000" pitchFamily="2" charset="0"/>
              </a:rPr>
              <a:t>Call 1-800-438-6388</a:t>
            </a:r>
            <a:r>
              <a:rPr lang="en-US">
                <a:latin typeface="Poppins" panose="00000500000000000000" pitchFamily="2" charset="0"/>
                <a:cs typeface="Poppins" panose="00000500000000000000" pitchFamily="2" charset="0"/>
              </a:rPr>
              <a:t> (provide referral code 11010)</a:t>
            </a:r>
          </a:p>
          <a:p>
            <a:pPr marL="285750" indent="-285750">
              <a:spcBef>
                <a:spcPts val="600"/>
              </a:spcBef>
              <a:buFont typeface="Arial" panose="020B0604020202020204" pitchFamily="34" charset="0"/>
              <a:buChar char="•"/>
            </a:pPr>
            <a:r>
              <a:rPr lang="en-US" b="1">
                <a:latin typeface="Poppins"/>
                <a:cs typeface="Poppins"/>
              </a:rPr>
              <a:t>Visit </a:t>
            </a:r>
            <a:r>
              <a:rPr lang="en-US">
                <a:latin typeface="Poppins"/>
                <a:ea typeface="+mn-lt"/>
                <a:cs typeface="Poppins"/>
              </a:rPr>
              <a:t>www.metlife.com/getpetquote</a:t>
            </a:r>
            <a:r>
              <a:rPr lang="en-US" sz="1100">
                <a:latin typeface="Poppins"/>
                <a:ea typeface="+mn-lt"/>
                <a:cs typeface="Poppins"/>
              </a:rPr>
              <a:t> </a:t>
            </a:r>
            <a:r>
              <a:rPr lang="en-US">
                <a:latin typeface="Poppins"/>
                <a:cs typeface="Poppins"/>
              </a:rPr>
              <a:t>(use NXP for the employer name and register using your employee ID)</a:t>
            </a:r>
          </a:p>
        </p:txBody>
      </p:sp>
      <p:sp>
        <p:nvSpPr>
          <p:cNvPr id="23" name="Rectangle 2">
            <a:extLst>
              <a:ext uri="{FF2B5EF4-FFF2-40B4-BE49-F238E27FC236}">
                <a16:creationId xmlns:a16="http://schemas.microsoft.com/office/drawing/2014/main" id="{44C68A37-E45B-5F88-1871-A811E51DE4B2}"/>
              </a:ext>
            </a:extLst>
          </p:cNvPr>
          <p:cNvSpPr>
            <a:spLocks noChangeArrowheads="1"/>
          </p:cNvSpPr>
          <p:nvPr/>
        </p:nvSpPr>
        <p:spPr bwMode="auto">
          <a:xfrm>
            <a:off x="10435079" y="3461142"/>
            <a:ext cx="175692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4" name="Rectangle 3">
            <a:extLst>
              <a:ext uri="{FF2B5EF4-FFF2-40B4-BE49-F238E27FC236}">
                <a16:creationId xmlns:a16="http://schemas.microsoft.com/office/drawing/2014/main" id="{BC194B84-65D1-C46D-9121-E19FCC482DD1}"/>
              </a:ext>
            </a:extLst>
          </p:cNvPr>
          <p:cNvSpPr>
            <a:spLocks noChangeArrowheads="1"/>
          </p:cNvSpPr>
          <p:nvPr/>
        </p:nvSpPr>
        <p:spPr bwMode="auto">
          <a:xfrm>
            <a:off x="10435079" y="3797062"/>
            <a:ext cx="175692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ptos" panose="020B0004020202020204" pitchFamily="34" charset="0"/>
                <a:ea typeface="DengXian" panose="02010600030101010101" pitchFamily="2" charset="-122"/>
                <a:cs typeface="Aptos" panose="020B00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CD73F7EA-6B6A-42E7-A54F-E585E89483DE}"/>
              </a:ext>
            </a:extLst>
          </p:cNvPr>
          <p:cNvSpPr txBox="1"/>
          <p:nvPr/>
        </p:nvSpPr>
        <p:spPr>
          <a:xfrm>
            <a:off x="379412" y="855587"/>
            <a:ext cx="5290800" cy="397323"/>
          </a:xfrm>
          <a:prstGeom prst="rect">
            <a:avLst/>
          </a:prstGeom>
          <a:noFill/>
        </p:spPr>
        <p:txBody>
          <a:bodyPr wrap="square" lIns="91440" tIns="45720" rIns="91440" rtlCol="0" anchor="t">
            <a:noAutofit/>
          </a:bodyPr>
          <a:lstStyle/>
          <a:p>
            <a:pPr marL="285750" indent="-285750">
              <a:spcBef>
                <a:spcPts val="600"/>
              </a:spcBef>
              <a:buFont typeface="Arial" panose="020B0604020202020204" pitchFamily="34" charset="0"/>
              <a:buChar char="•"/>
            </a:pPr>
            <a:r>
              <a:rPr lang="en-US">
                <a:solidFill>
                  <a:schemeClr val="tx1">
                    <a:lumMod val="85000"/>
                    <a:lumOff val="15000"/>
                  </a:schemeClr>
                </a:solidFill>
                <a:latin typeface="Poppins" panose="00000500000000000000" pitchFamily="2" charset="0"/>
                <a:cs typeface="Poppins" panose="00000500000000000000" pitchFamily="2" charset="0"/>
              </a:rPr>
              <a:t>Flexible products with straightforward pricing (based on age and breed)</a:t>
            </a:r>
          </a:p>
          <a:p>
            <a:pPr marL="285750" indent="-285750">
              <a:spcBef>
                <a:spcPts val="600"/>
              </a:spcBef>
              <a:buFont typeface="Arial" panose="020B0604020202020204" pitchFamily="34" charset="0"/>
              <a:buChar char="•"/>
            </a:pPr>
            <a:r>
              <a:rPr lang="en-US">
                <a:solidFill>
                  <a:schemeClr val="tx1">
                    <a:lumMod val="85000"/>
                    <a:lumOff val="15000"/>
                  </a:schemeClr>
                </a:solidFill>
                <a:latin typeface="Poppins" panose="00000500000000000000" pitchFamily="2" charset="0"/>
                <a:cs typeface="Poppins" panose="00000500000000000000" pitchFamily="2" charset="0"/>
              </a:rPr>
              <a:t>Premium discounts</a:t>
            </a:r>
          </a:p>
          <a:p>
            <a:pPr marL="285750" indent="-285750">
              <a:spcBef>
                <a:spcPts val="600"/>
              </a:spcBef>
              <a:buFont typeface="Arial" panose="020B0604020202020204" pitchFamily="34" charset="0"/>
              <a:buChar char="•"/>
            </a:pPr>
            <a:r>
              <a:rPr lang="en-US">
                <a:solidFill>
                  <a:schemeClr val="tx1">
                    <a:lumMod val="85000"/>
                    <a:lumOff val="15000"/>
                  </a:schemeClr>
                </a:solidFill>
                <a:latin typeface="Poppins" panose="00000500000000000000" pitchFamily="2" charset="0"/>
                <a:cs typeface="Poppins" panose="00000500000000000000" pitchFamily="2" charset="0"/>
              </a:rPr>
              <a:t>Customizable coverage limits</a:t>
            </a:r>
          </a:p>
          <a:p>
            <a:pPr marL="285750" indent="-285750">
              <a:spcBef>
                <a:spcPts val="600"/>
              </a:spcBef>
              <a:buFont typeface="Arial" panose="020B0604020202020204" pitchFamily="34" charset="0"/>
              <a:buChar char="•"/>
            </a:pPr>
            <a:r>
              <a:rPr lang="en-US">
                <a:solidFill>
                  <a:schemeClr val="tx1">
                    <a:lumMod val="85000"/>
                    <a:lumOff val="15000"/>
                  </a:schemeClr>
                </a:solidFill>
                <a:latin typeface="Poppins" panose="00000500000000000000" pitchFamily="2" charset="0"/>
                <a:cs typeface="Poppins" panose="00000500000000000000" pitchFamily="2" charset="0"/>
              </a:rPr>
              <a:t>Hassle-free claims process</a:t>
            </a:r>
          </a:p>
        </p:txBody>
      </p:sp>
      <p:pic>
        <p:nvPicPr>
          <p:cNvPr id="4" name="Picture 3">
            <a:extLst>
              <a:ext uri="{FF2B5EF4-FFF2-40B4-BE49-F238E27FC236}">
                <a16:creationId xmlns:a16="http://schemas.microsoft.com/office/drawing/2014/main" id="{D44799F9-CD5D-5D03-7ECB-66D183CA867A}"/>
              </a:ext>
            </a:extLst>
          </p:cNvPr>
          <p:cNvPicPr>
            <a:picLocks noChangeAspect="1"/>
          </p:cNvPicPr>
          <p:nvPr/>
        </p:nvPicPr>
        <p:blipFill>
          <a:blip r:embed="rId5"/>
          <a:stretch>
            <a:fillRect/>
          </a:stretch>
        </p:blipFill>
        <p:spPr>
          <a:xfrm>
            <a:off x="379412" y="3081683"/>
            <a:ext cx="5099699" cy="3399799"/>
          </a:xfrm>
          <a:prstGeom prst="rect">
            <a:avLst/>
          </a:prstGeom>
        </p:spPr>
      </p:pic>
      <p:pic>
        <p:nvPicPr>
          <p:cNvPr id="3" name="Pet Insurance">
            <a:hlinkClick r:id="" action="ppaction://media"/>
            <a:extLst>
              <a:ext uri="{FF2B5EF4-FFF2-40B4-BE49-F238E27FC236}">
                <a16:creationId xmlns:a16="http://schemas.microsoft.com/office/drawing/2014/main" id="{92D82A98-6EF3-A7A0-BA5E-5DB5BD8B6A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730" y="6370637"/>
            <a:ext cx="487363" cy="487363"/>
          </a:xfrm>
          <a:prstGeom prst="rect">
            <a:avLst/>
          </a:prstGeom>
        </p:spPr>
      </p:pic>
    </p:spTree>
    <p:extLst>
      <p:ext uri="{BB962C8B-B14F-4D97-AF65-F5344CB8AC3E}">
        <p14:creationId xmlns:p14="http://schemas.microsoft.com/office/powerpoint/2010/main" val="56929711"/>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a:solidFill>
                  <a:srgbClr val="252525"/>
                </a:solidFill>
              </a:rPr>
              <a:t>Discount Program</a:t>
            </a:r>
          </a:p>
        </p:txBody>
      </p:sp>
      <p:sp>
        <p:nvSpPr>
          <p:cNvPr id="23" name="Rectangle 2">
            <a:extLst>
              <a:ext uri="{FF2B5EF4-FFF2-40B4-BE49-F238E27FC236}">
                <a16:creationId xmlns:a16="http://schemas.microsoft.com/office/drawing/2014/main" id="{44C68A37-E45B-5F88-1871-A811E51DE4B2}"/>
              </a:ext>
            </a:extLst>
          </p:cNvPr>
          <p:cNvSpPr>
            <a:spLocks noChangeArrowheads="1"/>
          </p:cNvSpPr>
          <p:nvPr/>
        </p:nvSpPr>
        <p:spPr bwMode="auto">
          <a:xfrm>
            <a:off x="10435079" y="3461142"/>
            <a:ext cx="175692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4" name="Rectangle 3">
            <a:extLst>
              <a:ext uri="{FF2B5EF4-FFF2-40B4-BE49-F238E27FC236}">
                <a16:creationId xmlns:a16="http://schemas.microsoft.com/office/drawing/2014/main" id="{BC194B84-65D1-C46D-9121-E19FCC482DD1}"/>
              </a:ext>
            </a:extLst>
          </p:cNvPr>
          <p:cNvSpPr>
            <a:spLocks noChangeArrowheads="1"/>
          </p:cNvSpPr>
          <p:nvPr/>
        </p:nvSpPr>
        <p:spPr bwMode="auto">
          <a:xfrm>
            <a:off x="10435079" y="3797062"/>
            <a:ext cx="175692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ptos" panose="020B0004020202020204" pitchFamily="34" charset="0"/>
                <a:ea typeface="DengXian" panose="02010600030101010101" pitchFamily="2" charset="-122"/>
                <a:cs typeface="Aptos" panose="020B00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CD73F7EA-6B6A-42E7-A54F-E585E89483DE}"/>
              </a:ext>
            </a:extLst>
          </p:cNvPr>
          <p:cNvSpPr txBox="1"/>
          <p:nvPr/>
        </p:nvSpPr>
        <p:spPr>
          <a:xfrm>
            <a:off x="379411" y="855587"/>
            <a:ext cx="10448533" cy="397323"/>
          </a:xfrm>
          <a:prstGeom prst="rect">
            <a:avLst/>
          </a:prstGeom>
          <a:noFill/>
        </p:spPr>
        <p:txBody>
          <a:bodyPr wrap="square" lIns="91440" tIns="45720" rIns="91440" rtlCol="0" anchor="t">
            <a:noAutofit/>
          </a:bodyPr>
          <a:lstStyle/>
          <a:p>
            <a:pPr>
              <a:spcBef>
                <a:spcPts val="600"/>
              </a:spcBef>
            </a:pPr>
            <a:r>
              <a:rPr lang="en-US" err="1">
                <a:solidFill>
                  <a:schemeClr val="tx1">
                    <a:lumMod val="85000"/>
                    <a:lumOff val="15000"/>
                  </a:schemeClr>
                </a:solidFill>
                <a:latin typeface="Poppins" panose="00000500000000000000" pitchFamily="2" charset="0"/>
                <a:cs typeface="Poppins" panose="00000500000000000000" pitchFamily="2" charset="0"/>
              </a:rPr>
              <a:t>PerkSpot</a:t>
            </a:r>
            <a:r>
              <a:rPr lang="en-US">
                <a:solidFill>
                  <a:schemeClr val="tx1">
                    <a:lumMod val="85000"/>
                    <a:lumOff val="15000"/>
                  </a:schemeClr>
                </a:solidFill>
                <a:latin typeface="Poppins" panose="00000500000000000000" pitchFamily="2" charset="0"/>
                <a:cs typeface="Poppins" panose="00000500000000000000" pitchFamily="2" charset="0"/>
              </a:rPr>
              <a:t> offers NXP employees preferred pricing on products, services and experiences.</a:t>
            </a:r>
          </a:p>
          <a:p>
            <a:pPr>
              <a:spcBef>
                <a:spcPts val="600"/>
              </a:spcBef>
            </a:pPr>
            <a:r>
              <a:rPr lang="en-US">
                <a:solidFill>
                  <a:schemeClr val="tx1">
                    <a:lumMod val="85000"/>
                    <a:lumOff val="15000"/>
                  </a:schemeClr>
                </a:solidFill>
                <a:latin typeface="Poppins" panose="00000500000000000000" pitchFamily="2" charset="0"/>
                <a:cs typeface="Poppins" panose="00000500000000000000" pitchFamily="2" charset="0"/>
              </a:rPr>
              <a:t>Register at </a:t>
            </a:r>
            <a:r>
              <a:rPr lang="en-US" b="1">
                <a:solidFill>
                  <a:schemeClr val="accent4"/>
                </a:solidFill>
                <a:latin typeface="Poppins" panose="00000500000000000000" pitchFamily="2" charset="0"/>
                <a:cs typeface="Poppins" panose="00000500000000000000" pitchFamily="2" charset="0"/>
              </a:rPr>
              <a:t>nxp.perkspot.com</a:t>
            </a:r>
          </a:p>
        </p:txBody>
      </p:sp>
      <p:grpSp>
        <p:nvGrpSpPr>
          <p:cNvPr id="3" name="Group 2">
            <a:extLst>
              <a:ext uri="{FF2B5EF4-FFF2-40B4-BE49-F238E27FC236}">
                <a16:creationId xmlns:a16="http://schemas.microsoft.com/office/drawing/2014/main" id="{4D46FC06-8832-5AF0-0CDF-AC362E5E4AC7}"/>
              </a:ext>
            </a:extLst>
          </p:cNvPr>
          <p:cNvGrpSpPr/>
          <p:nvPr/>
        </p:nvGrpSpPr>
        <p:grpSpPr>
          <a:xfrm>
            <a:off x="8276400" y="2513827"/>
            <a:ext cx="3757815" cy="1894629"/>
            <a:chOff x="8042076" y="3918342"/>
            <a:chExt cx="4146048" cy="1894629"/>
          </a:xfrm>
          <a:solidFill>
            <a:schemeClr val="bg1">
              <a:lumMod val="85000"/>
            </a:schemeClr>
          </a:solidFill>
        </p:grpSpPr>
        <p:sp>
          <p:nvSpPr>
            <p:cNvPr id="4" name="Rectangle 3">
              <a:extLst>
                <a:ext uri="{FF2B5EF4-FFF2-40B4-BE49-F238E27FC236}">
                  <a16:creationId xmlns:a16="http://schemas.microsoft.com/office/drawing/2014/main" id="{DC4A9709-784E-3490-2E24-1EB70133FC84}"/>
                </a:ext>
              </a:extLst>
            </p:cNvPr>
            <p:cNvSpPr/>
            <p:nvPr/>
          </p:nvSpPr>
          <p:spPr>
            <a:xfrm>
              <a:off x="8042076" y="3920222"/>
              <a:ext cx="4146048" cy="18927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365760" rIns="182880" bIns="182880" rtlCol="0" anchor="t"/>
            <a:lstStyle/>
            <a:p>
              <a:r>
                <a:rPr lang="en-US" sz="1600">
                  <a:solidFill>
                    <a:schemeClr val="tx1">
                      <a:lumMod val="85000"/>
                      <a:lumOff val="15000"/>
                    </a:schemeClr>
                  </a:solidFill>
                  <a:latin typeface="Poppins" panose="00000500000000000000" pitchFamily="2" charset="0"/>
                  <a:cs typeface="Poppins" panose="00000500000000000000" pitchFamily="2" charset="0"/>
                </a:rPr>
                <a:t>Email our team at </a:t>
              </a:r>
              <a:r>
                <a:rPr lang="en-US" sz="1600" b="1">
                  <a:solidFill>
                    <a:schemeClr val="tx1">
                      <a:lumMod val="85000"/>
                      <a:lumOff val="15000"/>
                    </a:schemeClr>
                  </a:solidFill>
                  <a:latin typeface="Poppins" panose="00000500000000000000" pitchFamily="2" charset="0"/>
                  <a:cs typeface="Poppins" panose="00000500000000000000" pitchFamily="2" charset="0"/>
                  <a:hlinkClick r:id="rId5"/>
                </a:rPr>
                <a:t>usbenefits.office@nxp.com</a:t>
              </a:r>
              <a:r>
                <a:rPr lang="en-US" sz="1600" b="1">
                  <a:solidFill>
                    <a:schemeClr val="tx1">
                      <a:lumMod val="85000"/>
                      <a:lumOff val="15000"/>
                    </a:schemeClr>
                  </a:solidFill>
                  <a:latin typeface="Poppins" panose="00000500000000000000" pitchFamily="2" charset="0"/>
                  <a:cs typeface="Poppins" panose="00000500000000000000" pitchFamily="2" charset="0"/>
                </a:rPr>
                <a:t> </a:t>
              </a:r>
              <a:r>
                <a:rPr lang="en-US" sz="1600">
                  <a:solidFill>
                    <a:schemeClr val="tx1">
                      <a:lumMod val="85000"/>
                      <a:lumOff val="15000"/>
                    </a:schemeClr>
                  </a:solidFill>
                  <a:latin typeface="Poppins" panose="00000500000000000000" pitchFamily="2" charset="0"/>
                  <a:cs typeface="Poppins" panose="00000500000000000000" pitchFamily="2" charset="0"/>
                </a:rPr>
                <a:t>to notify us of new or existing corporate partner discounts.</a:t>
              </a:r>
            </a:p>
          </p:txBody>
        </p:sp>
        <p:grpSp>
          <p:nvGrpSpPr>
            <p:cNvPr id="5" name="Group 4">
              <a:extLst>
                <a:ext uri="{FF2B5EF4-FFF2-40B4-BE49-F238E27FC236}">
                  <a16:creationId xmlns:a16="http://schemas.microsoft.com/office/drawing/2014/main" id="{1C216BFD-9F55-8A08-045D-6E7E2213ED9D}"/>
                </a:ext>
              </a:extLst>
            </p:cNvPr>
            <p:cNvGrpSpPr/>
            <p:nvPr/>
          </p:nvGrpSpPr>
          <p:grpSpPr>
            <a:xfrm>
              <a:off x="8402015" y="3918342"/>
              <a:ext cx="3776472" cy="79514"/>
              <a:chOff x="8402015" y="3918342"/>
              <a:chExt cx="3776472" cy="79514"/>
            </a:xfrm>
            <a:grpFill/>
          </p:grpSpPr>
          <p:sp>
            <p:nvSpPr>
              <p:cNvPr id="7" name="Rectangle 6">
                <a:extLst>
                  <a:ext uri="{FF2B5EF4-FFF2-40B4-BE49-F238E27FC236}">
                    <a16:creationId xmlns:a16="http://schemas.microsoft.com/office/drawing/2014/main" id="{4B7070E2-8282-AE3A-3490-C055C0F944C6}"/>
                  </a:ext>
                </a:extLst>
              </p:cNvPr>
              <p:cNvSpPr/>
              <p:nvPr/>
            </p:nvSpPr>
            <p:spPr>
              <a:xfrm>
                <a:off x="8402015" y="3918342"/>
                <a:ext cx="1128193"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3D78E4B-4324-8E02-69EF-E20F1FD3D4D1}"/>
                  </a:ext>
                </a:extLst>
              </p:cNvPr>
              <p:cNvSpPr/>
              <p:nvPr/>
            </p:nvSpPr>
            <p:spPr>
              <a:xfrm>
                <a:off x="9530209" y="3918342"/>
                <a:ext cx="285744"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3FA927B-A7F8-68C4-5685-9A53F6F5D25A}"/>
                  </a:ext>
                </a:extLst>
              </p:cNvPr>
              <p:cNvSpPr/>
              <p:nvPr/>
            </p:nvSpPr>
            <p:spPr>
              <a:xfrm>
                <a:off x="9815952" y="3918342"/>
                <a:ext cx="869546"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4A87860-D816-12F9-93A7-17E6E116316F}"/>
                  </a:ext>
                </a:extLst>
              </p:cNvPr>
              <p:cNvSpPr/>
              <p:nvPr/>
            </p:nvSpPr>
            <p:spPr>
              <a:xfrm>
                <a:off x="10685498" y="3918342"/>
                <a:ext cx="522221"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FB26014-E4F4-A57D-8D09-860174E0FBDB}"/>
                  </a:ext>
                </a:extLst>
              </p:cNvPr>
              <p:cNvSpPr/>
              <p:nvPr/>
            </p:nvSpPr>
            <p:spPr>
              <a:xfrm>
                <a:off x="11205256" y="3918342"/>
                <a:ext cx="973231"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grpSp>
      </p:grpSp>
      <p:pic>
        <p:nvPicPr>
          <p:cNvPr id="13" name="Picture 1">
            <a:extLst>
              <a:ext uri="{FF2B5EF4-FFF2-40B4-BE49-F238E27FC236}">
                <a16:creationId xmlns:a16="http://schemas.microsoft.com/office/drawing/2014/main" id="{39C01E2B-01C9-C9DB-80E7-E38B375E09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6661" y="2513827"/>
            <a:ext cx="3789901" cy="1403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74E3443-0DB6-1F72-24E8-CDD24D4D7D00}"/>
              </a:ext>
            </a:extLst>
          </p:cNvPr>
          <p:cNvPicPr>
            <a:picLocks noChangeAspect="1"/>
          </p:cNvPicPr>
          <p:nvPr/>
        </p:nvPicPr>
        <p:blipFill>
          <a:blip r:embed="rId7"/>
          <a:stretch>
            <a:fillRect/>
          </a:stretch>
        </p:blipFill>
        <p:spPr>
          <a:xfrm>
            <a:off x="525319" y="1656784"/>
            <a:ext cx="7505798" cy="4907637"/>
          </a:xfrm>
          <a:prstGeom prst="rect">
            <a:avLst/>
          </a:prstGeom>
        </p:spPr>
      </p:pic>
      <p:pic>
        <p:nvPicPr>
          <p:cNvPr id="8" name="Perkspot">
            <a:hlinkClick r:id="" action="ppaction://media"/>
            <a:extLst>
              <a:ext uri="{FF2B5EF4-FFF2-40B4-BE49-F238E27FC236}">
                <a16:creationId xmlns:a16="http://schemas.microsoft.com/office/drawing/2014/main" id="{72096FB0-C287-984A-1824-45F2EB2B5C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5729" y="6320739"/>
            <a:ext cx="487363" cy="487363"/>
          </a:xfrm>
          <a:prstGeom prst="rect">
            <a:avLst/>
          </a:prstGeom>
        </p:spPr>
      </p:pic>
    </p:spTree>
    <p:extLst>
      <p:ext uri="{BB962C8B-B14F-4D97-AF65-F5344CB8AC3E}">
        <p14:creationId xmlns:p14="http://schemas.microsoft.com/office/powerpoint/2010/main" val="2582442381"/>
      </p:ext>
    </p:extLst>
  </p:cSld>
  <p:clrMapOvr>
    <a:masterClrMapping/>
  </p:clrMapOvr>
  <mc:AlternateContent xmlns:mc="http://schemas.openxmlformats.org/markup-compatibility/2006">
    <mc:Choice xmlns:p14="http://schemas.microsoft.com/office/powerpoint/2010/main" Requires="p14">
      <p:transition spd="slow" p14:dur="2000" advClick="0" advTm="21000"/>
    </mc:Choice>
    <mc:Fallback>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6DFD1-4890-395E-F577-3315B84E8B07}"/>
              </a:ext>
            </a:extLst>
          </p:cNvPr>
          <p:cNvSpPr>
            <a:spLocks noGrp="1"/>
          </p:cNvSpPr>
          <p:nvPr>
            <p:ph type="body" sz="quarter" idx="11"/>
          </p:nvPr>
        </p:nvSpPr>
        <p:spPr>
          <a:xfrm>
            <a:off x="763588" y="2683934"/>
            <a:ext cx="4230687" cy="1923256"/>
          </a:xfrm>
        </p:spPr>
        <p:txBody>
          <a:bodyPr vert="horz" lIns="0" tIns="0" rIns="0" bIns="0" rtlCol="0" anchor="t">
            <a:normAutofit/>
          </a:bodyPr>
          <a:lstStyle/>
          <a:p>
            <a:pPr>
              <a:lnSpc>
                <a:spcPct val="150000"/>
              </a:lnSpc>
            </a:pPr>
            <a:r>
              <a:rPr lang="en-US" sz="3400">
                <a:solidFill>
                  <a:srgbClr val="252525"/>
                </a:solidFill>
                <a:latin typeface="+mj-lt"/>
              </a:rPr>
              <a:t>Benefits to Support Your Wellbeing</a:t>
            </a:r>
          </a:p>
        </p:txBody>
      </p:sp>
      <p:pic>
        <p:nvPicPr>
          <p:cNvPr id="2" name="Wellbeing Benefits">
            <a:hlinkClick r:id="" action="ppaction://media"/>
            <a:extLst>
              <a:ext uri="{FF2B5EF4-FFF2-40B4-BE49-F238E27FC236}">
                <a16:creationId xmlns:a16="http://schemas.microsoft.com/office/drawing/2014/main" id="{14C9F7B0-EB45-E9E3-CF85-F1AE8C4A67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628" y="6224608"/>
            <a:ext cx="487363" cy="487363"/>
          </a:xfrm>
          <a:prstGeom prst="rect">
            <a:avLst/>
          </a:prstGeom>
        </p:spPr>
      </p:pic>
    </p:spTree>
    <p:extLst>
      <p:ext uri="{BB962C8B-B14F-4D97-AF65-F5344CB8AC3E}">
        <p14:creationId xmlns:p14="http://schemas.microsoft.com/office/powerpoint/2010/main" val="2964906455"/>
      </p:ext>
    </p:extLst>
  </p:cSld>
  <p:clrMapOvr>
    <a:masterClrMapping/>
  </p:clrMapOvr>
  <mc:AlternateContent xmlns:mc="http://schemas.openxmlformats.org/markup-compatibility/2006">
    <mc:Choice xmlns:p14="http://schemas.microsoft.com/office/powerpoint/2010/main" Requires="p14">
      <p:transition spd="slow" p14:dur="2000" advClick="0" advTm="13000"/>
    </mc:Choice>
    <mc:Fallback>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a:xfrm>
            <a:off x="338532" y="376391"/>
            <a:ext cx="11572954" cy="592137"/>
          </a:xfrm>
        </p:spPr>
        <p:txBody>
          <a:bodyPr>
            <a:normAutofit lnSpcReduction="10000"/>
          </a:bodyPr>
          <a:lstStyle/>
          <a:p>
            <a:r>
              <a:rPr lang="en-US" err="1">
                <a:solidFill>
                  <a:srgbClr val="252525"/>
                </a:solidFill>
              </a:rPr>
              <a:t>Wellbeing@NXP</a:t>
            </a:r>
            <a:endParaRPr lang="en-US">
              <a:solidFill>
                <a:srgbClr val="252525"/>
              </a:solidFill>
            </a:endParaRPr>
          </a:p>
          <a:p>
            <a:r>
              <a:rPr lang="en-US" sz="1800" b="0">
                <a:solidFill>
                  <a:srgbClr val="252525"/>
                </a:solidFill>
                <a:latin typeface="+mn-lt"/>
              </a:rPr>
              <a:t>Now Powered by Personify Health – Effective January 1, 2025</a:t>
            </a:r>
          </a:p>
        </p:txBody>
      </p:sp>
      <p:sp>
        <p:nvSpPr>
          <p:cNvPr id="23" name="Rectangle 2">
            <a:extLst>
              <a:ext uri="{FF2B5EF4-FFF2-40B4-BE49-F238E27FC236}">
                <a16:creationId xmlns:a16="http://schemas.microsoft.com/office/drawing/2014/main" id="{44C68A37-E45B-5F88-1871-A811E51DE4B2}"/>
              </a:ext>
            </a:extLst>
          </p:cNvPr>
          <p:cNvSpPr>
            <a:spLocks noChangeArrowheads="1"/>
          </p:cNvSpPr>
          <p:nvPr/>
        </p:nvSpPr>
        <p:spPr bwMode="auto">
          <a:xfrm>
            <a:off x="10435079" y="3461142"/>
            <a:ext cx="175692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4" name="Rectangle 3">
            <a:extLst>
              <a:ext uri="{FF2B5EF4-FFF2-40B4-BE49-F238E27FC236}">
                <a16:creationId xmlns:a16="http://schemas.microsoft.com/office/drawing/2014/main" id="{BC194B84-65D1-C46D-9121-E19FCC482DD1}"/>
              </a:ext>
            </a:extLst>
          </p:cNvPr>
          <p:cNvSpPr>
            <a:spLocks noChangeArrowheads="1"/>
          </p:cNvSpPr>
          <p:nvPr/>
        </p:nvSpPr>
        <p:spPr bwMode="auto">
          <a:xfrm>
            <a:off x="10435079" y="3797062"/>
            <a:ext cx="175692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ptos" panose="020B0004020202020204" pitchFamily="34" charset="0"/>
                <a:ea typeface="DengXian" panose="02010600030101010101" pitchFamily="2" charset="-122"/>
                <a:cs typeface="Aptos" panose="020B00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CD73F7EA-6B6A-42E7-A54F-E585E89483DE}"/>
              </a:ext>
            </a:extLst>
          </p:cNvPr>
          <p:cNvSpPr txBox="1"/>
          <p:nvPr/>
        </p:nvSpPr>
        <p:spPr>
          <a:xfrm>
            <a:off x="361123" y="1280708"/>
            <a:ext cx="6836201" cy="397323"/>
          </a:xfrm>
          <a:prstGeom prst="rect">
            <a:avLst/>
          </a:prstGeom>
          <a:noFill/>
        </p:spPr>
        <p:txBody>
          <a:bodyPr wrap="square" lIns="91440" tIns="45720" rIns="91440" bIns="45720" rtlCol="0" anchor="t">
            <a:noAutofit/>
          </a:bodyPr>
          <a:lstStyle/>
          <a:p>
            <a:pPr>
              <a:spcBef>
                <a:spcPts val="600"/>
              </a:spcBef>
            </a:pPr>
            <a:r>
              <a:rPr lang="en-US" b="1">
                <a:solidFill>
                  <a:srgbClr val="01B2D7"/>
                </a:solidFill>
                <a:latin typeface="Poppins" panose="00000500000000000000" pitchFamily="2" charset="0"/>
                <a:cs typeface="Poppins" panose="00000500000000000000" pitchFamily="2" charset="0"/>
              </a:rPr>
              <a:t>Take small steps each day to improve physical, mental and financial wellbeing, plus earn rewards.</a:t>
            </a:r>
          </a:p>
          <a:p>
            <a:pPr>
              <a:spcBef>
                <a:spcPts val="600"/>
              </a:spcBef>
            </a:pPr>
            <a:endParaRPr lang="en-US" b="1">
              <a:solidFill>
                <a:schemeClr val="accent1"/>
              </a:solidFill>
              <a:latin typeface="Poppins" panose="00000500000000000000" pitchFamily="2" charset="0"/>
              <a:cs typeface="Poppins" panose="00000500000000000000" pitchFamily="2" charset="0"/>
            </a:endParaRPr>
          </a:p>
          <a:p>
            <a:pPr>
              <a:spcBef>
                <a:spcPts val="600"/>
              </a:spcBef>
            </a:pPr>
            <a:r>
              <a:rPr lang="en-US" b="1">
                <a:latin typeface="Poppins" panose="00000500000000000000" pitchFamily="2" charset="0"/>
                <a:cs typeface="Poppins" panose="00000500000000000000" pitchFamily="2" charset="0"/>
              </a:rPr>
              <a:t>Personalized wellness support</a:t>
            </a:r>
            <a:r>
              <a:rPr lang="en-US">
                <a:latin typeface="Poppins" panose="00000500000000000000" pitchFamily="2" charset="0"/>
                <a:cs typeface="Poppins" panose="00000500000000000000" pitchFamily="2" charset="0"/>
              </a:rPr>
              <a:t>, including:</a:t>
            </a:r>
          </a:p>
          <a:p>
            <a:pPr marL="285750" indent="-285750">
              <a:spcBef>
                <a:spcPts val="600"/>
              </a:spcBef>
              <a:buFont typeface="Arial" panose="020B0604020202020204" pitchFamily="34" charset="0"/>
              <a:buChar char="•"/>
            </a:pPr>
            <a:r>
              <a:rPr lang="en-US">
                <a:latin typeface="Poppins" panose="00000500000000000000" pitchFamily="2" charset="0"/>
                <a:cs typeface="Poppins" panose="00000500000000000000" pitchFamily="2" charset="0"/>
              </a:rPr>
              <a:t>Challenges to build healthy habits and connect you with NXP team members across the globe</a:t>
            </a:r>
          </a:p>
          <a:p>
            <a:pPr marL="285750" indent="-285750">
              <a:spcBef>
                <a:spcPts val="600"/>
              </a:spcBef>
              <a:buFont typeface="Arial" panose="020B0604020202020204" pitchFamily="34" charset="0"/>
              <a:buChar char="•"/>
            </a:pPr>
            <a:r>
              <a:rPr lang="en-US">
                <a:latin typeface="Poppins" panose="00000500000000000000" pitchFamily="2" charset="0"/>
                <a:cs typeface="Poppins" panose="00000500000000000000" pitchFamily="2" charset="0"/>
              </a:rPr>
              <a:t>Health tracking tools</a:t>
            </a:r>
          </a:p>
          <a:p>
            <a:pPr marL="285750" indent="-285750">
              <a:spcBef>
                <a:spcPts val="600"/>
              </a:spcBef>
              <a:buFont typeface="Arial" panose="020B0604020202020204" pitchFamily="34" charset="0"/>
              <a:buChar char="•"/>
            </a:pPr>
            <a:r>
              <a:rPr lang="en-US">
                <a:latin typeface="Poppins" panose="00000500000000000000" pitchFamily="2" charset="0"/>
                <a:cs typeface="Poppins" panose="00000500000000000000" pitchFamily="2" charset="0"/>
              </a:rPr>
              <a:t>Self-paced wellness journeys</a:t>
            </a:r>
          </a:p>
          <a:p>
            <a:pPr marL="285750" indent="-285750">
              <a:spcBef>
                <a:spcPts val="600"/>
              </a:spcBef>
              <a:buFont typeface="Arial" panose="020B0604020202020204" pitchFamily="34" charset="0"/>
              <a:buChar char="•"/>
            </a:pPr>
            <a:r>
              <a:rPr lang="en-US">
                <a:latin typeface="Poppins" panose="00000500000000000000" pitchFamily="2" charset="0"/>
                <a:cs typeface="Poppins" panose="00000500000000000000" pitchFamily="2" charset="0"/>
              </a:rPr>
              <a:t>Daily health and wellness tips</a:t>
            </a:r>
          </a:p>
          <a:p>
            <a:pPr marL="285750" indent="-285750">
              <a:spcBef>
                <a:spcPts val="600"/>
              </a:spcBef>
              <a:buFont typeface="Arial" panose="020B0604020202020204" pitchFamily="34" charset="0"/>
              <a:buChar char="•"/>
            </a:pPr>
            <a:endParaRPr lang="en-US">
              <a:latin typeface="Poppins" panose="00000500000000000000" pitchFamily="2" charset="0"/>
              <a:cs typeface="Poppins" panose="00000500000000000000" pitchFamily="2" charset="0"/>
            </a:endParaRPr>
          </a:p>
          <a:p>
            <a:pPr>
              <a:spcBef>
                <a:spcPts val="600"/>
              </a:spcBef>
            </a:pPr>
            <a:r>
              <a:rPr lang="en-US" b="1">
                <a:latin typeface="Poppins"/>
                <a:cs typeface="Poppins"/>
              </a:rPr>
              <a:t>Sign up at </a:t>
            </a:r>
            <a:r>
              <a:rPr lang="en-US" b="1">
                <a:solidFill>
                  <a:srgbClr val="01B2D7"/>
                </a:solidFill>
                <a:latin typeface="Poppins"/>
                <a:cs typeface="Poppins"/>
                <a:hlinkClick r:id="rId5">
                  <a:extLst>
                    <a:ext uri="{A12FA001-AC4F-418D-AE19-62706E023703}">
                      <ahyp:hlinkClr xmlns:ahyp="http://schemas.microsoft.com/office/drawing/2018/hyperlinkcolor" val="tx"/>
                    </a:ext>
                  </a:extLst>
                </a:hlinkClick>
              </a:rPr>
              <a:t>nxp.com/benefits</a:t>
            </a:r>
            <a:r>
              <a:rPr lang="en-US" b="1">
                <a:latin typeface="Poppins"/>
                <a:cs typeface="Poppins"/>
              </a:rPr>
              <a:t> under the Wellness tab</a:t>
            </a:r>
          </a:p>
          <a:p>
            <a:pPr marL="285750" indent="-285750">
              <a:spcBef>
                <a:spcPts val="600"/>
              </a:spcBef>
              <a:buFont typeface="Arial" panose="020B0604020202020204" pitchFamily="34" charset="0"/>
              <a:buChar char="•"/>
            </a:pPr>
            <a:endParaRPr lang="en-US">
              <a:latin typeface="Poppins" panose="00000500000000000000" pitchFamily="2" charset="0"/>
              <a:cs typeface="Poppins" panose="00000500000000000000" pitchFamily="2" charset="0"/>
            </a:endParaRPr>
          </a:p>
          <a:p>
            <a:pPr marL="285750" indent="-285750">
              <a:spcBef>
                <a:spcPts val="600"/>
              </a:spcBef>
              <a:buFont typeface="Arial" panose="020B0604020202020204" pitchFamily="34" charset="0"/>
              <a:buChar char="•"/>
            </a:pPr>
            <a:endParaRPr lang="en-US">
              <a:solidFill>
                <a:schemeClr val="accent1"/>
              </a:solidFill>
              <a:latin typeface="Poppins" panose="00000500000000000000" pitchFamily="2" charset="0"/>
              <a:cs typeface="Poppins" panose="00000500000000000000" pitchFamily="2" charset="0"/>
            </a:endParaRPr>
          </a:p>
        </p:txBody>
      </p:sp>
      <p:pic>
        <p:nvPicPr>
          <p:cNvPr id="19" name="Picture 18">
            <a:extLst>
              <a:ext uri="{FF2B5EF4-FFF2-40B4-BE49-F238E27FC236}">
                <a16:creationId xmlns:a16="http://schemas.microsoft.com/office/drawing/2014/main" id="{21464FF6-ABB9-EF18-09B0-925737C3D52E}"/>
              </a:ext>
            </a:extLst>
          </p:cNvPr>
          <p:cNvPicPr>
            <a:picLocks noChangeAspect="1"/>
          </p:cNvPicPr>
          <p:nvPr/>
        </p:nvPicPr>
        <p:blipFill>
          <a:blip r:embed="rId6"/>
          <a:stretch>
            <a:fillRect/>
          </a:stretch>
        </p:blipFill>
        <p:spPr>
          <a:xfrm>
            <a:off x="8027826" y="2500443"/>
            <a:ext cx="3958542" cy="2835797"/>
          </a:xfrm>
          <a:prstGeom prst="rect">
            <a:avLst/>
          </a:prstGeom>
        </p:spPr>
      </p:pic>
      <p:sp>
        <p:nvSpPr>
          <p:cNvPr id="16" name="Oval 15">
            <a:extLst>
              <a:ext uri="{FF2B5EF4-FFF2-40B4-BE49-F238E27FC236}">
                <a16:creationId xmlns:a16="http://schemas.microsoft.com/office/drawing/2014/main" id="{9E7E07B8-C43B-AC61-1C64-723A240588E3}"/>
              </a:ext>
            </a:extLst>
          </p:cNvPr>
          <p:cNvSpPr/>
          <p:nvPr/>
        </p:nvSpPr>
        <p:spPr>
          <a:xfrm>
            <a:off x="7616560" y="1904617"/>
            <a:ext cx="1149859" cy="1150836"/>
          </a:xfrm>
          <a:prstGeom prst="ellipse">
            <a:avLst/>
          </a:prstGeom>
          <a:solidFill>
            <a:srgbClr val="01B2D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pic>
        <p:nvPicPr>
          <p:cNvPr id="17" name="Picture 16">
            <a:extLst>
              <a:ext uri="{FF2B5EF4-FFF2-40B4-BE49-F238E27FC236}">
                <a16:creationId xmlns:a16="http://schemas.microsoft.com/office/drawing/2014/main" id="{8005883C-F250-FA4F-72A7-3547A691D81D}"/>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7616560" y="1904617"/>
            <a:ext cx="1191651" cy="1191651"/>
          </a:xfrm>
          <a:prstGeom prst="rect">
            <a:avLst/>
          </a:prstGeom>
        </p:spPr>
      </p:pic>
      <p:pic>
        <p:nvPicPr>
          <p:cNvPr id="2050" name="Picture 2" descr="A close-up of a logo&#10;&#10;Description automatically generated">
            <a:extLst>
              <a:ext uri="{FF2B5EF4-FFF2-40B4-BE49-F238E27FC236}">
                <a16:creationId xmlns:a16="http://schemas.microsoft.com/office/drawing/2014/main" id="{D99A1754-5D3C-549F-0563-28AA6CDBC7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8918" y="37252"/>
            <a:ext cx="3452321" cy="1465654"/>
          </a:xfrm>
          <a:prstGeom prst="rect">
            <a:avLst/>
          </a:prstGeom>
          <a:noFill/>
          <a:extLst>
            <a:ext uri="{909E8E84-426E-40DD-AFC4-6F175D3DCCD1}">
              <a14:hiddenFill xmlns:a14="http://schemas.microsoft.com/office/drawing/2010/main">
                <a:solidFill>
                  <a:srgbClr val="FFFFFF"/>
                </a:solidFill>
              </a14:hiddenFill>
            </a:ext>
          </a:extLst>
        </p:spPr>
      </p:pic>
      <p:pic>
        <p:nvPicPr>
          <p:cNvPr id="3" name="WellbeingatNXP">
            <a:hlinkClick r:id="" action="ppaction://media"/>
            <a:extLst>
              <a:ext uri="{FF2B5EF4-FFF2-40B4-BE49-F238E27FC236}">
                <a16:creationId xmlns:a16="http://schemas.microsoft.com/office/drawing/2014/main" id="{84E8ACF2-7EB1-0034-1463-86A6D838812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850" y="6237927"/>
            <a:ext cx="487363" cy="487363"/>
          </a:xfrm>
          <a:prstGeom prst="rect">
            <a:avLst/>
          </a:prstGeom>
        </p:spPr>
      </p:pic>
    </p:spTree>
    <p:extLst>
      <p:ext uri="{BB962C8B-B14F-4D97-AF65-F5344CB8AC3E}">
        <p14:creationId xmlns:p14="http://schemas.microsoft.com/office/powerpoint/2010/main" val="3705756564"/>
      </p:ext>
    </p:extLst>
  </p:cSld>
  <p:clrMapOvr>
    <a:masterClrMapping/>
  </p:clrMapOvr>
  <mc:AlternateContent xmlns:mc="http://schemas.openxmlformats.org/markup-compatibility/2006">
    <mc:Choice xmlns:p14="http://schemas.microsoft.com/office/powerpoint/2010/main" Requires="p14">
      <p:transition spd="slow" p14:dur="2000" advClick="0" advTm="53000"/>
    </mc:Choice>
    <mc:Fallback>
      <p:transition spd="slow" advClick="0" advTm="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a:xfrm>
            <a:off x="479000" y="376391"/>
            <a:ext cx="11432485" cy="677732"/>
          </a:xfrm>
        </p:spPr>
        <p:txBody>
          <a:bodyPr/>
          <a:lstStyle/>
          <a:p>
            <a:r>
              <a:rPr lang="en-US">
                <a:solidFill>
                  <a:srgbClr val="252525"/>
                </a:solidFill>
              </a:rPr>
              <a:t>UHC Resources and Tools</a:t>
            </a:r>
          </a:p>
        </p:txBody>
      </p:sp>
      <p:sp>
        <p:nvSpPr>
          <p:cNvPr id="23" name="Rectangle 2">
            <a:extLst>
              <a:ext uri="{FF2B5EF4-FFF2-40B4-BE49-F238E27FC236}">
                <a16:creationId xmlns:a16="http://schemas.microsoft.com/office/drawing/2014/main" id="{44C68A37-E45B-5F88-1871-A811E51DE4B2}"/>
              </a:ext>
            </a:extLst>
          </p:cNvPr>
          <p:cNvSpPr>
            <a:spLocks noChangeArrowheads="1"/>
          </p:cNvSpPr>
          <p:nvPr/>
        </p:nvSpPr>
        <p:spPr bwMode="auto">
          <a:xfrm>
            <a:off x="10435079" y="3533566"/>
            <a:ext cx="175692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4" name="Rectangle 3">
            <a:extLst>
              <a:ext uri="{FF2B5EF4-FFF2-40B4-BE49-F238E27FC236}">
                <a16:creationId xmlns:a16="http://schemas.microsoft.com/office/drawing/2014/main" id="{BC194B84-65D1-C46D-9121-E19FCC482DD1}"/>
              </a:ext>
            </a:extLst>
          </p:cNvPr>
          <p:cNvSpPr>
            <a:spLocks noChangeArrowheads="1"/>
          </p:cNvSpPr>
          <p:nvPr/>
        </p:nvSpPr>
        <p:spPr bwMode="auto">
          <a:xfrm>
            <a:off x="10435079" y="3869486"/>
            <a:ext cx="175692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ptos" panose="020B0004020202020204" pitchFamily="34" charset="0"/>
                <a:ea typeface="DengXian" panose="02010600030101010101" pitchFamily="2" charset="-122"/>
                <a:cs typeface="Aptos" panose="020B00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CD73F7EA-6B6A-42E7-A54F-E585E89483DE}"/>
              </a:ext>
            </a:extLst>
          </p:cNvPr>
          <p:cNvSpPr txBox="1"/>
          <p:nvPr/>
        </p:nvSpPr>
        <p:spPr>
          <a:xfrm>
            <a:off x="352251" y="725411"/>
            <a:ext cx="6836201" cy="397323"/>
          </a:xfrm>
          <a:prstGeom prst="rect">
            <a:avLst/>
          </a:prstGeom>
          <a:noFill/>
        </p:spPr>
        <p:txBody>
          <a:bodyPr wrap="square" lIns="91440" tIns="45720" rIns="91440" rtlCol="0" anchor="t">
            <a:noAutofit/>
          </a:bodyPr>
          <a:lstStyle/>
          <a:p>
            <a:pPr>
              <a:spcBef>
                <a:spcPts val="600"/>
              </a:spcBef>
            </a:pPr>
            <a:r>
              <a:rPr lang="en-US">
                <a:latin typeface="Poppins" panose="00000500000000000000" pitchFamily="2" charset="0"/>
                <a:cs typeface="Poppins" panose="00000500000000000000" pitchFamily="2" charset="0"/>
              </a:rPr>
              <a:t>Ongoing UnitedHealthcare programs and tools:</a:t>
            </a:r>
          </a:p>
          <a:p>
            <a:pPr marL="285750" indent="-285750">
              <a:spcBef>
                <a:spcPts val="600"/>
              </a:spcBef>
              <a:buFont typeface="Arial" panose="020B0604020202020204" pitchFamily="34" charset="0"/>
              <a:buChar char="•"/>
            </a:pPr>
            <a:endParaRPr lang="en-US">
              <a:solidFill>
                <a:schemeClr val="accent1"/>
              </a:solidFill>
              <a:latin typeface="Poppins" panose="00000500000000000000" pitchFamily="2" charset="0"/>
              <a:cs typeface="Poppins" panose="00000500000000000000" pitchFamily="2" charset="0"/>
            </a:endParaRPr>
          </a:p>
        </p:txBody>
      </p:sp>
      <p:pic>
        <p:nvPicPr>
          <p:cNvPr id="40" name="Picture 39">
            <a:extLst>
              <a:ext uri="{FF2B5EF4-FFF2-40B4-BE49-F238E27FC236}">
                <a16:creationId xmlns:a16="http://schemas.microsoft.com/office/drawing/2014/main" id="{69A7A0D4-1B60-9089-4528-04C771C2EC6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85725" y="1514162"/>
            <a:ext cx="5348298" cy="1523778"/>
          </a:xfrm>
          <a:prstGeom prst="rect">
            <a:avLst/>
          </a:prstGeom>
        </p:spPr>
      </p:pic>
      <p:pic>
        <p:nvPicPr>
          <p:cNvPr id="42" name="Picture 41">
            <a:extLst>
              <a:ext uri="{FF2B5EF4-FFF2-40B4-BE49-F238E27FC236}">
                <a16:creationId xmlns:a16="http://schemas.microsoft.com/office/drawing/2014/main" id="{1176DBEA-44DE-7F4E-291D-BD6D49B085E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85725" y="3268739"/>
            <a:ext cx="5348298" cy="1520102"/>
          </a:xfrm>
          <a:prstGeom prst="rect">
            <a:avLst/>
          </a:prstGeom>
        </p:spPr>
      </p:pic>
      <p:pic>
        <p:nvPicPr>
          <p:cNvPr id="43" name="Picture 42">
            <a:extLst>
              <a:ext uri="{FF2B5EF4-FFF2-40B4-BE49-F238E27FC236}">
                <a16:creationId xmlns:a16="http://schemas.microsoft.com/office/drawing/2014/main" id="{C69D8B84-2E3F-EAB6-08D8-8CBD9AEB2BD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4774" y="1518382"/>
            <a:ext cx="5348298" cy="1523778"/>
          </a:xfrm>
          <a:prstGeom prst="rect">
            <a:avLst/>
          </a:prstGeom>
        </p:spPr>
      </p:pic>
      <p:pic>
        <p:nvPicPr>
          <p:cNvPr id="44" name="Picture 43">
            <a:extLst>
              <a:ext uri="{FF2B5EF4-FFF2-40B4-BE49-F238E27FC236}">
                <a16:creationId xmlns:a16="http://schemas.microsoft.com/office/drawing/2014/main" id="{45D80817-482F-9344-9662-4834B7A1B5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9076" y="3265063"/>
            <a:ext cx="5348298" cy="1523778"/>
          </a:xfrm>
          <a:prstGeom prst="rect">
            <a:avLst/>
          </a:prstGeom>
        </p:spPr>
      </p:pic>
      <p:sp>
        <p:nvSpPr>
          <p:cNvPr id="45" name="Rectangle: Rounded Corners 2">
            <a:extLst>
              <a:ext uri="{FF2B5EF4-FFF2-40B4-BE49-F238E27FC236}">
                <a16:creationId xmlns:a16="http://schemas.microsoft.com/office/drawing/2014/main" id="{DE8544B2-55E4-6A03-2440-E594CC500379}"/>
              </a:ext>
            </a:extLst>
          </p:cNvPr>
          <p:cNvSpPr/>
          <p:nvPr/>
        </p:nvSpPr>
        <p:spPr>
          <a:xfrm>
            <a:off x="394774" y="1507571"/>
            <a:ext cx="5348299" cy="1273336"/>
          </a:xfrm>
          <a:prstGeom prst="rect">
            <a:avLst/>
          </a:prstGeom>
          <a:noFill/>
          <a:ln w="25400" cap="flat" cmpd="sng" algn="ctr">
            <a:noFill/>
            <a:prstDash val="solid"/>
          </a:ln>
          <a:effectLst/>
        </p:spPr>
        <p:txBody>
          <a:bodyPr lIns="594360" tIns="182880" rIns="182880" bIns="182880" rtlCol="0" anchor="t" anchorCtr="0"/>
          <a:lstStyle/>
          <a:p>
            <a:pPr marL="54864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Manage all your health care needs online or on the go with </a:t>
            </a:r>
            <a:r>
              <a:rPr kumimoji="0" lang="en-US" sz="1400" b="1"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myuhc.com</a:t>
            </a: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 and the </a:t>
            </a:r>
            <a:r>
              <a:rPr kumimoji="0" lang="en-US" sz="1400" b="1"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UnitedHealthcare app.</a:t>
            </a: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 Find a network doctor, review claims, and get cost estimates for care.</a:t>
            </a:r>
          </a:p>
        </p:txBody>
      </p:sp>
      <p:sp>
        <p:nvSpPr>
          <p:cNvPr id="46" name="Rectangle: Rounded Corners 5">
            <a:extLst>
              <a:ext uri="{FF2B5EF4-FFF2-40B4-BE49-F238E27FC236}">
                <a16:creationId xmlns:a16="http://schemas.microsoft.com/office/drawing/2014/main" id="{57550026-4174-DDD6-D808-8B0ADC05AAB1}"/>
              </a:ext>
            </a:extLst>
          </p:cNvPr>
          <p:cNvSpPr/>
          <p:nvPr/>
        </p:nvSpPr>
        <p:spPr>
          <a:xfrm>
            <a:off x="415302" y="3254251"/>
            <a:ext cx="5348298" cy="1273337"/>
          </a:xfrm>
          <a:prstGeom prst="rect">
            <a:avLst/>
          </a:prstGeom>
          <a:noFill/>
          <a:ln w="25400" cap="flat" cmpd="sng" algn="ctr">
            <a:noFill/>
            <a:prstDash val="solid"/>
          </a:ln>
          <a:effectLst/>
        </p:spPr>
        <p:txBody>
          <a:bodyPr lIns="594360" tIns="182880" rIns="182880" bIns="182880" rtlCol="0" anchor="t" anchorCtr="0"/>
          <a:lstStyle/>
          <a:p>
            <a:pPr marL="54864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Get up to five confidential visits with a therapist through </a:t>
            </a:r>
            <a:r>
              <a:rPr lang="en-US" sz="1400" b="1" kern="0">
                <a:solidFill>
                  <a:srgbClr val="000000">
                    <a:lumMod val="85000"/>
                    <a:lumOff val="15000"/>
                  </a:srgbClr>
                </a:solidFill>
                <a:latin typeface="Poppins" panose="00000500000000000000" pitchFamily="2" charset="0"/>
                <a:cs typeface="Poppins" panose="00000500000000000000" pitchFamily="2" charset="0"/>
              </a:rPr>
              <a:t>NXP Care Connect</a:t>
            </a: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 Find support for help with mental health issues, substance use, financial issues and other concerns at </a:t>
            </a:r>
            <a:r>
              <a:rPr kumimoji="0" lang="en-US" sz="1400" b="1"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liveandworkwell.com</a:t>
            </a: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a:t>
            </a:r>
            <a:endParaRPr kumimoji="0" lang="en-US" sz="1400" b="1"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endParaRPr>
          </a:p>
        </p:txBody>
      </p:sp>
      <p:sp>
        <p:nvSpPr>
          <p:cNvPr id="48" name="Rectangle: Rounded Corners 9">
            <a:extLst>
              <a:ext uri="{FF2B5EF4-FFF2-40B4-BE49-F238E27FC236}">
                <a16:creationId xmlns:a16="http://schemas.microsoft.com/office/drawing/2014/main" id="{6B3C1200-E3F0-8CF1-26B5-0A68E4795597}"/>
              </a:ext>
            </a:extLst>
          </p:cNvPr>
          <p:cNvSpPr/>
          <p:nvPr/>
        </p:nvSpPr>
        <p:spPr>
          <a:xfrm>
            <a:off x="394774" y="4604501"/>
            <a:ext cx="5348299" cy="1273335"/>
          </a:xfrm>
          <a:prstGeom prst="rect">
            <a:avLst/>
          </a:prstGeom>
          <a:noFill/>
          <a:ln w="25400" cap="flat" cmpd="sng" algn="ctr">
            <a:noFill/>
            <a:prstDash val="solid"/>
          </a:ln>
          <a:effectLst/>
        </p:spPr>
        <p:txBody>
          <a:bodyPr lIns="594360" tIns="182880" rIns="182880" bIns="182880" rtlCol="0" anchor="t" anchorCtr="0"/>
          <a:lstStyle/>
          <a:p>
            <a:pPr marL="54864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000000">
                  <a:lumMod val="85000"/>
                  <a:lumOff val="15000"/>
                </a:srgbClr>
              </a:solidFill>
              <a:effectLst/>
              <a:uLnTx/>
              <a:uFillTx/>
              <a:latin typeface="Arial"/>
              <a:ea typeface="+mn-ea"/>
              <a:cs typeface="Aharoni" panose="020B0604020202020204" pitchFamily="2" charset="-79"/>
            </a:endParaRPr>
          </a:p>
        </p:txBody>
      </p:sp>
      <p:sp>
        <p:nvSpPr>
          <p:cNvPr id="49" name="Rectangle: Rounded Corners 10">
            <a:extLst>
              <a:ext uri="{FF2B5EF4-FFF2-40B4-BE49-F238E27FC236}">
                <a16:creationId xmlns:a16="http://schemas.microsoft.com/office/drawing/2014/main" id="{BA14EC13-DF7B-ACA2-4144-3D0E722A1FF0}"/>
              </a:ext>
            </a:extLst>
          </p:cNvPr>
          <p:cNvSpPr/>
          <p:nvPr/>
        </p:nvSpPr>
        <p:spPr>
          <a:xfrm>
            <a:off x="6059788" y="1545762"/>
            <a:ext cx="5348298" cy="1273335"/>
          </a:xfrm>
          <a:prstGeom prst="rect">
            <a:avLst/>
          </a:prstGeom>
          <a:noFill/>
          <a:ln w="25400" cap="flat" cmpd="sng" algn="ctr">
            <a:noFill/>
            <a:prstDash val="solid"/>
          </a:ln>
          <a:effectLst/>
        </p:spPr>
        <p:txBody>
          <a:bodyPr lIns="594360" tIns="182880" rIns="182880" bIns="182880" rtlCol="0" anchor="t" anchorCtr="0"/>
          <a:lstStyle/>
          <a:p>
            <a:pPr marL="54864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With </a:t>
            </a:r>
            <a:r>
              <a:rPr kumimoji="0" lang="en-US" sz="1400" b="1"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Quit For Life,</a:t>
            </a: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 you get one-on-one support, digital tools and medications that help you quit tobacco for good. </a:t>
            </a:r>
          </a:p>
        </p:txBody>
      </p:sp>
      <p:sp>
        <p:nvSpPr>
          <p:cNvPr id="50" name="Rectangle: Rounded Corners 11">
            <a:extLst>
              <a:ext uri="{FF2B5EF4-FFF2-40B4-BE49-F238E27FC236}">
                <a16:creationId xmlns:a16="http://schemas.microsoft.com/office/drawing/2014/main" id="{49C7BA67-5A8A-9140-2C86-A8EB57FAB5D9}"/>
              </a:ext>
            </a:extLst>
          </p:cNvPr>
          <p:cNvSpPr/>
          <p:nvPr/>
        </p:nvSpPr>
        <p:spPr>
          <a:xfrm>
            <a:off x="6059788" y="3274987"/>
            <a:ext cx="5348298" cy="1273335"/>
          </a:xfrm>
          <a:prstGeom prst="rect">
            <a:avLst/>
          </a:prstGeom>
          <a:noFill/>
          <a:ln w="25400" cap="flat" cmpd="sng" algn="ctr">
            <a:noFill/>
            <a:prstDash val="solid"/>
          </a:ln>
          <a:effectLst/>
        </p:spPr>
        <p:txBody>
          <a:bodyPr lIns="594360" tIns="182880" rIns="182880" bIns="182880" rtlCol="0" anchor="t" anchorCtr="0"/>
          <a:lstStyle/>
          <a:p>
            <a:pPr marL="54864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Get care when you need it, wherever you are, through </a:t>
            </a:r>
            <a:r>
              <a:rPr kumimoji="0" lang="en-US" sz="1400" b="1"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Virtual Visits. </a:t>
            </a: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From treating flu and fevers to caring for migraines and allergies, doctors are available 24/7 via your smartphone or computer.</a:t>
            </a:r>
          </a:p>
        </p:txBody>
      </p:sp>
      <p:sp>
        <p:nvSpPr>
          <p:cNvPr id="52" name="Oval 51">
            <a:extLst>
              <a:ext uri="{FF2B5EF4-FFF2-40B4-BE49-F238E27FC236}">
                <a16:creationId xmlns:a16="http://schemas.microsoft.com/office/drawing/2014/main" id="{300A8552-F2A2-BFCD-E329-055323EFA5C1}"/>
              </a:ext>
            </a:extLst>
          </p:cNvPr>
          <p:cNvSpPr/>
          <p:nvPr/>
        </p:nvSpPr>
        <p:spPr>
          <a:xfrm>
            <a:off x="656371" y="1707934"/>
            <a:ext cx="658090" cy="658090"/>
          </a:xfrm>
          <a:prstGeom prst="ellipse">
            <a:avLst/>
          </a:prstGeom>
          <a:solidFill>
            <a:srgbClr val="01B2D7"/>
          </a:solidFill>
          <a:ln w="25400" cap="flat" cmpd="sng" algn="ctr">
            <a:noFill/>
            <a:prstDash val="solid"/>
          </a:ln>
          <a:effectLst/>
        </p:spPr>
        <p:txBody>
          <a:bodyPr lIns="182880" tIns="182880" rIns="182880" bIns="182880"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53" name="Picture 52">
            <a:extLst>
              <a:ext uri="{FF2B5EF4-FFF2-40B4-BE49-F238E27FC236}">
                <a16:creationId xmlns:a16="http://schemas.microsoft.com/office/drawing/2014/main" id="{AA4C12CF-F0EA-D5A4-0E7A-055CB145483F}"/>
              </a:ext>
            </a:extLst>
          </p:cNvPr>
          <p:cNvPicPr>
            <a:picLocks noChangeAspect="1"/>
          </p:cNvPicPr>
          <p:nvPr/>
        </p:nvPicPr>
        <p:blipFill>
          <a:blip r:embed="rId6"/>
          <a:stretch>
            <a:fillRect/>
          </a:stretch>
        </p:blipFill>
        <p:spPr>
          <a:xfrm>
            <a:off x="628661" y="1698337"/>
            <a:ext cx="685800" cy="685800"/>
          </a:xfrm>
          <a:prstGeom prst="rect">
            <a:avLst/>
          </a:prstGeom>
        </p:spPr>
      </p:pic>
      <p:sp>
        <p:nvSpPr>
          <p:cNvPr id="55" name="Oval 54">
            <a:extLst>
              <a:ext uri="{FF2B5EF4-FFF2-40B4-BE49-F238E27FC236}">
                <a16:creationId xmlns:a16="http://schemas.microsoft.com/office/drawing/2014/main" id="{62229B39-26E0-5EB5-D7FA-34DEC7B81498}"/>
              </a:ext>
            </a:extLst>
          </p:cNvPr>
          <p:cNvSpPr/>
          <p:nvPr/>
        </p:nvSpPr>
        <p:spPr>
          <a:xfrm>
            <a:off x="6262780" y="1743452"/>
            <a:ext cx="674589" cy="674589"/>
          </a:xfrm>
          <a:prstGeom prst="ellipse">
            <a:avLst/>
          </a:prstGeom>
          <a:solidFill>
            <a:srgbClr val="FE7300"/>
          </a:solidFill>
          <a:ln w="25400" cap="flat" cmpd="sng" algn="ctr">
            <a:noFill/>
            <a:prstDash val="solid"/>
          </a:ln>
          <a:effectLst/>
        </p:spPr>
        <p:txBody>
          <a:bodyPr lIns="182880" tIns="182880" rIns="182880" bIns="182880"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7" name="Oval 56">
            <a:extLst>
              <a:ext uri="{FF2B5EF4-FFF2-40B4-BE49-F238E27FC236}">
                <a16:creationId xmlns:a16="http://schemas.microsoft.com/office/drawing/2014/main" id="{98C4D5C3-0BF7-BB07-7F65-C9504CAD06C5}"/>
              </a:ext>
            </a:extLst>
          </p:cNvPr>
          <p:cNvSpPr/>
          <p:nvPr/>
        </p:nvSpPr>
        <p:spPr>
          <a:xfrm>
            <a:off x="6279279" y="3487382"/>
            <a:ext cx="658090" cy="658090"/>
          </a:xfrm>
          <a:prstGeom prst="ellipse">
            <a:avLst/>
          </a:prstGeom>
          <a:solidFill>
            <a:srgbClr val="01B2D7"/>
          </a:solidFill>
          <a:ln w="25400" cap="flat" cmpd="sng" algn="ctr">
            <a:noFill/>
            <a:prstDash val="solid"/>
          </a:ln>
          <a:effectLst/>
        </p:spPr>
        <p:txBody>
          <a:bodyPr lIns="182880" tIns="182880" rIns="182880" bIns="182880"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58" name="Picture 57">
            <a:extLst>
              <a:ext uri="{FF2B5EF4-FFF2-40B4-BE49-F238E27FC236}">
                <a16:creationId xmlns:a16="http://schemas.microsoft.com/office/drawing/2014/main" id="{A776C841-3AAF-9BDC-9025-BEC9EC8FF535}"/>
              </a:ext>
            </a:extLst>
          </p:cNvPr>
          <p:cNvPicPr>
            <a:picLocks noChangeAspect="1"/>
          </p:cNvPicPr>
          <p:nvPr/>
        </p:nvPicPr>
        <p:blipFill>
          <a:blip r:embed="rId7"/>
          <a:stretch>
            <a:fillRect/>
          </a:stretch>
        </p:blipFill>
        <p:spPr>
          <a:xfrm>
            <a:off x="6262144" y="3476842"/>
            <a:ext cx="685800" cy="685800"/>
          </a:xfrm>
          <a:prstGeom prst="rect">
            <a:avLst/>
          </a:prstGeom>
        </p:spPr>
      </p:pic>
      <p:sp>
        <p:nvSpPr>
          <p:cNvPr id="60" name="Oval 59">
            <a:extLst>
              <a:ext uri="{FF2B5EF4-FFF2-40B4-BE49-F238E27FC236}">
                <a16:creationId xmlns:a16="http://schemas.microsoft.com/office/drawing/2014/main" id="{ECD4C8D8-61E7-D414-9A7F-C74E3F804F49}"/>
              </a:ext>
            </a:extLst>
          </p:cNvPr>
          <p:cNvSpPr/>
          <p:nvPr/>
        </p:nvSpPr>
        <p:spPr>
          <a:xfrm>
            <a:off x="634793" y="3454615"/>
            <a:ext cx="658090" cy="658090"/>
          </a:xfrm>
          <a:prstGeom prst="ellipse">
            <a:avLst/>
          </a:prstGeom>
          <a:solidFill>
            <a:srgbClr val="00A602"/>
          </a:solidFill>
          <a:ln w="25400" cap="flat" cmpd="sng" algn="ctr">
            <a:noFill/>
            <a:prstDash val="solid"/>
          </a:ln>
          <a:effectLst/>
        </p:spPr>
        <p:txBody>
          <a:bodyPr lIns="182880" tIns="182880" rIns="182880" bIns="182880"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61" name="Picture 60">
            <a:extLst>
              <a:ext uri="{FF2B5EF4-FFF2-40B4-BE49-F238E27FC236}">
                <a16:creationId xmlns:a16="http://schemas.microsoft.com/office/drawing/2014/main" id="{4B09ADD3-F755-DF6E-4CBA-A136D6F8E180}"/>
              </a:ext>
            </a:extLst>
          </p:cNvPr>
          <p:cNvPicPr>
            <a:picLocks noChangeAspect="1"/>
          </p:cNvPicPr>
          <p:nvPr/>
        </p:nvPicPr>
        <p:blipFill>
          <a:blip r:embed="rId8"/>
          <a:stretch>
            <a:fillRect/>
          </a:stretch>
        </p:blipFill>
        <p:spPr>
          <a:xfrm>
            <a:off x="617658" y="3435958"/>
            <a:ext cx="685800" cy="685800"/>
          </a:xfrm>
          <a:prstGeom prst="rect">
            <a:avLst/>
          </a:prstGeom>
        </p:spPr>
      </p:pic>
      <p:pic>
        <p:nvPicPr>
          <p:cNvPr id="67" name="Picture 66">
            <a:extLst>
              <a:ext uri="{FF2B5EF4-FFF2-40B4-BE49-F238E27FC236}">
                <a16:creationId xmlns:a16="http://schemas.microsoft.com/office/drawing/2014/main" id="{74A406A6-DD57-BEA3-76B5-5636CB981FAE}"/>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6251726" y="1719100"/>
            <a:ext cx="706636" cy="706636"/>
          </a:xfrm>
          <a:prstGeom prst="rect">
            <a:avLst/>
          </a:prstGeom>
        </p:spPr>
      </p:pic>
      <p:pic>
        <p:nvPicPr>
          <p:cNvPr id="4" name="UHC Resources">
            <a:hlinkClick r:id="" action="ppaction://media"/>
            <a:extLst>
              <a:ext uri="{FF2B5EF4-FFF2-40B4-BE49-F238E27FC236}">
                <a16:creationId xmlns:a16="http://schemas.microsoft.com/office/drawing/2014/main" id="{8AD5487E-4554-E3BC-4982-C8B340DF26B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1298" y="6237927"/>
            <a:ext cx="487363" cy="487363"/>
          </a:xfrm>
          <a:prstGeom prst="rect">
            <a:avLst/>
          </a:prstGeom>
        </p:spPr>
      </p:pic>
    </p:spTree>
    <p:extLst>
      <p:ext uri="{BB962C8B-B14F-4D97-AF65-F5344CB8AC3E}">
        <p14:creationId xmlns:p14="http://schemas.microsoft.com/office/powerpoint/2010/main" val="1351709491"/>
      </p:ext>
    </p:extLst>
  </p:cSld>
  <p:clrMapOvr>
    <a:masterClrMapping/>
  </p:clrMapOvr>
  <mc:AlternateContent xmlns:mc="http://schemas.openxmlformats.org/markup-compatibility/2006">
    <mc:Choice xmlns:p14="http://schemas.microsoft.com/office/powerpoint/2010/main" Requires="p14">
      <p:transition spd="slow" p14:dur="2000" advClick="0" advTm="24000"/>
    </mc:Choice>
    <mc:Fallback>
      <p:transition spd="slow" advClick="0"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a:solidFill>
                  <a:srgbClr val="252525"/>
                </a:solidFill>
              </a:rPr>
              <a:t>Virtual Therapy at Your Fingertips</a:t>
            </a:r>
          </a:p>
        </p:txBody>
      </p:sp>
      <p:sp>
        <p:nvSpPr>
          <p:cNvPr id="23" name="Rectangle 2">
            <a:extLst>
              <a:ext uri="{FF2B5EF4-FFF2-40B4-BE49-F238E27FC236}">
                <a16:creationId xmlns:a16="http://schemas.microsoft.com/office/drawing/2014/main" id="{44C68A37-E45B-5F88-1871-A811E51DE4B2}"/>
              </a:ext>
            </a:extLst>
          </p:cNvPr>
          <p:cNvSpPr>
            <a:spLocks noChangeArrowheads="1"/>
          </p:cNvSpPr>
          <p:nvPr/>
        </p:nvSpPr>
        <p:spPr bwMode="auto">
          <a:xfrm>
            <a:off x="10435079" y="3461142"/>
            <a:ext cx="175692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4" name="Rectangle 3">
            <a:extLst>
              <a:ext uri="{FF2B5EF4-FFF2-40B4-BE49-F238E27FC236}">
                <a16:creationId xmlns:a16="http://schemas.microsoft.com/office/drawing/2014/main" id="{BC194B84-65D1-C46D-9121-E19FCC482DD1}"/>
              </a:ext>
            </a:extLst>
          </p:cNvPr>
          <p:cNvSpPr>
            <a:spLocks noChangeArrowheads="1"/>
          </p:cNvSpPr>
          <p:nvPr/>
        </p:nvSpPr>
        <p:spPr bwMode="auto">
          <a:xfrm>
            <a:off x="10435079" y="3797062"/>
            <a:ext cx="175692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ptos" panose="020B0004020202020204" pitchFamily="34" charset="0"/>
                <a:ea typeface="DengXian" panose="02010600030101010101" pitchFamily="2" charset="-122"/>
                <a:cs typeface="Aptos" panose="020B00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CD73F7EA-6B6A-42E7-A54F-E585E89483DE}"/>
              </a:ext>
            </a:extLst>
          </p:cNvPr>
          <p:cNvSpPr txBox="1"/>
          <p:nvPr/>
        </p:nvSpPr>
        <p:spPr>
          <a:xfrm>
            <a:off x="379411" y="855587"/>
            <a:ext cx="10448533" cy="397323"/>
          </a:xfrm>
          <a:prstGeom prst="rect">
            <a:avLst/>
          </a:prstGeom>
          <a:noFill/>
        </p:spPr>
        <p:txBody>
          <a:bodyPr wrap="square" lIns="91440" tIns="45720" rIns="91440" rtlCol="0" anchor="t">
            <a:noAutofit/>
          </a:bodyPr>
          <a:lstStyle/>
          <a:p>
            <a:pPr>
              <a:spcBef>
                <a:spcPts val="600"/>
              </a:spcBef>
            </a:pPr>
            <a:endParaRPr lang="en-US" b="1">
              <a:solidFill>
                <a:schemeClr val="accent1"/>
              </a:solidFill>
              <a:latin typeface="Poppins" panose="00000500000000000000" pitchFamily="2" charset="0"/>
              <a:cs typeface="Poppins" panose="00000500000000000000" pitchFamily="2" charset="0"/>
            </a:endParaRPr>
          </a:p>
        </p:txBody>
      </p:sp>
      <p:grpSp>
        <p:nvGrpSpPr>
          <p:cNvPr id="3" name="Group 2">
            <a:extLst>
              <a:ext uri="{FF2B5EF4-FFF2-40B4-BE49-F238E27FC236}">
                <a16:creationId xmlns:a16="http://schemas.microsoft.com/office/drawing/2014/main" id="{4D46FC06-8832-5AF0-0CDF-AC362E5E4AC7}"/>
              </a:ext>
            </a:extLst>
          </p:cNvPr>
          <p:cNvGrpSpPr/>
          <p:nvPr/>
        </p:nvGrpSpPr>
        <p:grpSpPr>
          <a:xfrm>
            <a:off x="8276400" y="2513827"/>
            <a:ext cx="3757815" cy="1142905"/>
            <a:chOff x="8042076" y="3918342"/>
            <a:chExt cx="4146048" cy="1142905"/>
          </a:xfrm>
          <a:solidFill>
            <a:schemeClr val="bg1">
              <a:lumMod val="85000"/>
            </a:schemeClr>
          </a:solidFill>
        </p:grpSpPr>
        <p:sp>
          <p:nvSpPr>
            <p:cNvPr id="4" name="Rectangle 3">
              <a:extLst>
                <a:ext uri="{FF2B5EF4-FFF2-40B4-BE49-F238E27FC236}">
                  <a16:creationId xmlns:a16="http://schemas.microsoft.com/office/drawing/2014/main" id="{DC4A9709-784E-3490-2E24-1EB70133FC84}"/>
                </a:ext>
              </a:extLst>
            </p:cNvPr>
            <p:cNvSpPr/>
            <p:nvPr/>
          </p:nvSpPr>
          <p:spPr>
            <a:xfrm>
              <a:off x="8042076" y="3920222"/>
              <a:ext cx="4146048" cy="114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365760" rIns="182880" bIns="182880" rtlCol="0" anchor="t"/>
            <a:lstStyle/>
            <a:p>
              <a:r>
                <a:rPr lang="en-US" sz="1600">
                  <a:solidFill>
                    <a:schemeClr val="tx1">
                      <a:lumMod val="85000"/>
                      <a:lumOff val="15000"/>
                    </a:schemeClr>
                  </a:solidFill>
                  <a:latin typeface="Poppins" panose="00000500000000000000" pitchFamily="2" charset="0"/>
                  <a:cs typeface="Poppins" panose="00000500000000000000" pitchFamily="2" charset="0"/>
                </a:rPr>
                <a:t>Sessions are covered under your plan’s behavioral health benefits.</a:t>
              </a:r>
            </a:p>
          </p:txBody>
        </p:sp>
        <p:grpSp>
          <p:nvGrpSpPr>
            <p:cNvPr id="5" name="Group 4">
              <a:extLst>
                <a:ext uri="{FF2B5EF4-FFF2-40B4-BE49-F238E27FC236}">
                  <a16:creationId xmlns:a16="http://schemas.microsoft.com/office/drawing/2014/main" id="{1C216BFD-9F55-8A08-045D-6E7E2213ED9D}"/>
                </a:ext>
              </a:extLst>
            </p:cNvPr>
            <p:cNvGrpSpPr/>
            <p:nvPr/>
          </p:nvGrpSpPr>
          <p:grpSpPr>
            <a:xfrm>
              <a:off x="8402015" y="3918342"/>
              <a:ext cx="3776472" cy="79514"/>
              <a:chOff x="8402015" y="3918342"/>
              <a:chExt cx="3776472" cy="79514"/>
            </a:xfrm>
            <a:grpFill/>
          </p:grpSpPr>
          <p:sp>
            <p:nvSpPr>
              <p:cNvPr id="7" name="Rectangle 6">
                <a:extLst>
                  <a:ext uri="{FF2B5EF4-FFF2-40B4-BE49-F238E27FC236}">
                    <a16:creationId xmlns:a16="http://schemas.microsoft.com/office/drawing/2014/main" id="{4B7070E2-8282-AE3A-3490-C055C0F944C6}"/>
                  </a:ext>
                </a:extLst>
              </p:cNvPr>
              <p:cNvSpPr/>
              <p:nvPr/>
            </p:nvSpPr>
            <p:spPr>
              <a:xfrm>
                <a:off x="8402015" y="3918342"/>
                <a:ext cx="1128193"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3D78E4B-4324-8E02-69EF-E20F1FD3D4D1}"/>
                  </a:ext>
                </a:extLst>
              </p:cNvPr>
              <p:cNvSpPr/>
              <p:nvPr/>
            </p:nvSpPr>
            <p:spPr>
              <a:xfrm>
                <a:off x="9530209" y="3918342"/>
                <a:ext cx="285744"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3FA927B-A7F8-68C4-5685-9A53F6F5D25A}"/>
                  </a:ext>
                </a:extLst>
              </p:cNvPr>
              <p:cNvSpPr/>
              <p:nvPr/>
            </p:nvSpPr>
            <p:spPr>
              <a:xfrm>
                <a:off x="9815952" y="3918342"/>
                <a:ext cx="869546"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4A87860-D816-12F9-93A7-17E6E116316F}"/>
                  </a:ext>
                </a:extLst>
              </p:cNvPr>
              <p:cNvSpPr/>
              <p:nvPr/>
            </p:nvSpPr>
            <p:spPr>
              <a:xfrm>
                <a:off x="10685498" y="3918342"/>
                <a:ext cx="522221"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FB26014-E4F4-A57D-8D09-860174E0FBDB}"/>
                  </a:ext>
                </a:extLst>
              </p:cNvPr>
              <p:cNvSpPr/>
              <p:nvPr/>
            </p:nvSpPr>
            <p:spPr>
              <a:xfrm>
                <a:off x="11205256" y="3918342"/>
                <a:ext cx="973231"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grpSp>
      </p:grpSp>
      <p:pic>
        <p:nvPicPr>
          <p:cNvPr id="13" name="Picture 1">
            <a:extLst>
              <a:ext uri="{FF2B5EF4-FFF2-40B4-BE49-F238E27FC236}">
                <a16:creationId xmlns:a16="http://schemas.microsoft.com/office/drawing/2014/main" id="{39C01E2B-01C9-C9DB-80E7-E38B375E09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6661" y="2513827"/>
            <a:ext cx="3789901" cy="1403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9898B8C-D155-7870-4B89-A8BA4177EB37}"/>
              </a:ext>
            </a:extLst>
          </p:cNvPr>
          <p:cNvSpPr/>
          <p:nvPr/>
        </p:nvSpPr>
        <p:spPr>
          <a:xfrm>
            <a:off x="394776" y="1252909"/>
            <a:ext cx="7510734" cy="830533"/>
          </a:xfrm>
          <a:prstGeom prst="rect">
            <a:avLst/>
          </a:prstGeom>
          <a:solidFill>
            <a:srgbClr val="01B2D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ctr"/>
            <a:r>
              <a:rPr lang="en-US" b="1">
                <a:solidFill>
                  <a:schemeClr val="bg2"/>
                </a:solidFill>
                <a:latin typeface="Poppins" panose="00000500000000000000" pitchFamily="2" charset="0"/>
                <a:cs typeface="Poppins" panose="00000500000000000000" pitchFamily="2" charset="0"/>
              </a:rPr>
              <a:t>Connecting people to quality care with an effective</a:t>
            </a:r>
            <a:br>
              <a:rPr lang="en-US" b="1">
                <a:solidFill>
                  <a:schemeClr val="bg2"/>
                </a:solidFill>
                <a:latin typeface="Poppins" panose="00000500000000000000" pitchFamily="2" charset="0"/>
                <a:cs typeface="Poppins" panose="00000500000000000000" pitchFamily="2" charset="0"/>
              </a:rPr>
            </a:br>
            <a:r>
              <a:rPr lang="en-US" b="1">
                <a:solidFill>
                  <a:schemeClr val="bg2"/>
                </a:solidFill>
                <a:latin typeface="Poppins" panose="00000500000000000000" pitchFamily="2" charset="0"/>
                <a:cs typeface="Poppins" panose="00000500000000000000" pitchFamily="2" charset="0"/>
              </a:rPr>
              <a:t>alternative to face-to-face therapy </a:t>
            </a:r>
          </a:p>
        </p:txBody>
      </p:sp>
      <p:pic>
        <p:nvPicPr>
          <p:cNvPr id="14" name="Picture 13">
            <a:extLst>
              <a:ext uri="{FF2B5EF4-FFF2-40B4-BE49-F238E27FC236}">
                <a16:creationId xmlns:a16="http://schemas.microsoft.com/office/drawing/2014/main" id="{3114FF10-C155-5E79-0B00-37E4657C8904}"/>
              </a:ext>
            </a:extLst>
          </p:cNvPr>
          <p:cNvPicPr>
            <a:picLocks noChangeAspect="1"/>
          </p:cNvPicPr>
          <p:nvPr/>
        </p:nvPicPr>
        <p:blipFill>
          <a:blip r:embed="rId6"/>
          <a:stretch>
            <a:fillRect/>
          </a:stretch>
        </p:blipFill>
        <p:spPr>
          <a:xfrm>
            <a:off x="760777" y="2083442"/>
            <a:ext cx="7337897" cy="4029580"/>
          </a:xfrm>
          <a:prstGeom prst="rect">
            <a:avLst/>
          </a:prstGeom>
        </p:spPr>
      </p:pic>
      <p:sp>
        <p:nvSpPr>
          <p:cNvPr id="16" name="Rectangle 15">
            <a:extLst>
              <a:ext uri="{FF2B5EF4-FFF2-40B4-BE49-F238E27FC236}">
                <a16:creationId xmlns:a16="http://schemas.microsoft.com/office/drawing/2014/main" id="{938CF24B-0908-344B-5254-1BB7A5D6DA59}"/>
              </a:ext>
            </a:extLst>
          </p:cNvPr>
          <p:cNvSpPr/>
          <p:nvPr/>
        </p:nvSpPr>
        <p:spPr>
          <a:xfrm>
            <a:off x="394776" y="6017810"/>
            <a:ext cx="7510734" cy="636752"/>
          </a:xfrm>
          <a:prstGeom prst="rect">
            <a:avLst/>
          </a:prstGeom>
          <a:solidFill>
            <a:srgbClr val="01B2D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ctr"/>
            <a:r>
              <a:rPr lang="en-US" b="1">
                <a:solidFill>
                  <a:schemeClr val="bg2"/>
                </a:solidFill>
                <a:latin typeface="Poppins" panose="00000500000000000000" pitchFamily="2" charset="0"/>
                <a:cs typeface="Poppins" panose="00000500000000000000" pitchFamily="2" charset="0"/>
              </a:rPr>
              <a:t>To register, go to talkspace.com/connect.</a:t>
            </a:r>
          </a:p>
        </p:txBody>
      </p:sp>
      <p:pic>
        <p:nvPicPr>
          <p:cNvPr id="15" name="Talkspace">
            <a:hlinkClick r:id="" action="ppaction://media"/>
            <a:extLst>
              <a:ext uri="{FF2B5EF4-FFF2-40B4-BE49-F238E27FC236}">
                <a16:creationId xmlns:a16="http://schemas.microsoft.com/office/drawing/2014/main" id="{FCBBE090-1100-8DF5-5E59-7B513BDDB3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1094" y="6237800"/>
            <a:ext cx="487363" cy="487363"/>
          </a:xfrm>
          <a:prstGeom prst="rect">
            <a:avLst/>
          </a:prstGeom>
        </p:spPr>
      </p:pic>
    </p:spTree>
    <p:extLst>
      <p:ext uri="{BB962C8B-B14F-4D97-AF65-F5344CB8AC3E}">
        <p14:creationId xmlns:p14="http://schemas.microsoft.com/office/powerpoint/2010/main" val="1470800061"/>
      </p:ext>
    </p:extLst>
  </p:cSld>
  <p:clrMapOvr>
    <a:masterClrMapping/>
  </p:clrMapOvr>
  <mc:AlternateContent xmlns:mc="http://schemas.openxmlformats.org/markup-compatibility/2006">
    <mc:Choice xmlns:p14="http://schemas.microsoft.com/office/powerpoint/2010/main" Requires="p14">
      <p:transition spd="slow" p14:dur="2000" advClick="0" advTm="24000"/>
    </mc:Choice>
    <mc:Fallback>
      <p:transition spd="slow" advClick="0"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5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a:solidFill>
                  <a:srgbClr val="252525"/>
                </a:solidFill>
              </a:rPr>
              <a:t>Virtual Therapy at Your Fingertips</a:t>
            </a:r>
          </a:p>
        </p:txBody>
      </p:sp>
      <p:sp>
        <p:nvSpPr>
          <p:cNvPr id="23" name="Rectangle 2">
            <a:extLst>
              <a:ext uri="{FF2B5EF4-FFF2-40B4-BE49-F238E27FC236}">
                <a16:creationId xmlns:a16="http://schemas.microsoft.com/office/drawing/2014/main" id="{44C68A37-E45B-5F88-1871-A811E51DE4B2}"/>
              </a:ext>
            </a:extLst>
          </p:cNvPr>
          <p:cNvSpPr>
            <a:spLocks noChangeArrowheads="1"/>
          </p:cNvSpPr>
          <p:nvPr/>
        </p:nvSpPr>
        <p:spPr bwMode="auto">
          <a:xfrm>
            <a:off x="10435079" y="3461142"/>
            <a:ext cx="175692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4" name="Rectangle 3">
            <a:extLst>
              <a:ext uri="{FF2B5EF4-FFF2-40B4-BE49-F238E27FC236}">
                <a16:creationId xmlns:a16="http://schemas.microsoft.com/office/drawing/2014/main" id="{BC194B84-65D1-C46D-9121-E19FCC482DD1}"/>
              </a:ext>
            </a:extLst>
          </p:cNvPr>
          <p:cNvSpPr>
            <a:spLocks noChangeArrowheads="1"/>
          </p:cNvSpPr>
          <p:nvPr/>
        </p:nvSpPr>
        <p:spPr bwMode="auto">
          <a:xfrm>
            <a:off x="10435079" y="3797062"/>
            <a:ext cx="175692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ptos" panose="020B0004020202020204" pitchFamily="34" charset="0"/>
                <a:ea typeface="DengXian" panose="02010600030101010101" pitchFamily="2" charset="-122"/>
                <a:cs typeface="Aptos" panose="020B00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CD73F7EA-6B6A-42E7-A54F-E585E89483DE}"/>
              </a:ext>
            </a:extLst>
          </p:cNvPr>
          <p:cNvSpPr txBox="1"/>
          <p:nvPr/>
        </p:nvSpPr>
        <p:spPr>
          <a:xfrm>
            <a:off x="379411" y="855587"/>
            <a:ext cx="10448533" cy="397323"/>
          </a:xfrm>
          <a:prstGeom prst="rect">
            <a:avLst/>
          </a:prstGeom>
          <a:noFill/>
        </p:spPr>
        <p:txBody>
          <a:bodyPr wrap="square" lIns="91440" tIns="45720" rIns="91440" rtlCol="0" anchor="t">
            <a:noAutofit/>
          </a:bodyPr>
          <a:lstStyle/>
          <a:p>
            <a:pPr>
              <a:spcBef>
                <a:spcPts val="600"/>
              </a:spcBef>
            </a:pPr>
            <a:endParaRPr lang="en-US" b="1">
              <a:solidFill>
                <a:schemeClr val="accent1"/>
              </a:solidFill>
              <a:latin typeface="Poppins" panose="00000500000000000000" pitchFamily="2" charset="0"/>
              <a:cs typeface="Poppins" panose="00000500000000000000" pitchFamily="2" charset="0"/>
            </a:endParaRPr>
          </a:p>
        </p:txBody>
      </p:sp>
      <p:pic>
        <p:nvPicPr>
          <p:cNvPr id="15" name="Picture 14">
            <a:extLst>
              <a:ext uri="{FF2B5EF4-FFF2-40B4-BE49-F238E27FC236}">
                <a16:creationId xmlns:a16="http://schemas.microsoft.com/office/drawing/2014/main" id="{19C56E60-29FD-EADA-E95D-D2251365931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8938" y="4150045"/>
            <a:ext cx="7287761" cy="2212576"/>
          </a:xfrm>
          <a:prstGeom prst="rect">
            <a:avLst/>
          </a:prstGeom>
        </p:spPr>
      </p:pic>
      <p:pic>
        <p:nvPicPr>
          <p:cNvPr id="17" name="Picture 16">
            <a:extLst>
              <a:ext uri="{FF2B5EF4-FFF2-40B4-BE49-F238E27FC236}">
                <a16:creationId xmlns:a16="http://schemas.microsoft.com/office/drawing/2014/main" id="{7A291693-C58D-89DC-9E9A-4693F11EA93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8939" y="1890765"/>
            <a:ext cx="7319520" cy="1419401"/>
          </a:xfrm>
          <a:prstGeom prst="rect">
            <a:avLst/>
          </a:prstGeom>
        </p:spPr>
      </p:pic>
      <p:sp>
        <p:nvSpPr>
          <p:cNvPr id="18" name="TextBox 17">
            <a:extLst>
              <a:ext uri="{FF2B5EF4-FFF2-40B4-BE49-F238E27FC236}">
                <a16:creationId xmlns:a16="http://schemas.microsoft.com/office/drawing/2014/main" id="{41D60991-84C9-09FF-7F0F-62D0144494CF}"/>
              </a:ext>
            </a:extLst>
          </p:cNvPr>
          <p:cNvSpPr txBox="1"/>
          <p:nvPr/>
        </p:nvSpPr>
        <p:spPr>
          <a:xfrm>
            <a:off x="934532" y="1899819"/>
            <a:ext cx="7319521" cy="1464389"/>
          </a:xfrm>
          <a:prstGeom prst="rect">
            <a:avLst/>
          </a:prstGeom>
          <a:noFill/>
        </p:spPr>
        <p:txBody>
          <a:bodyPr wrap="square" lIns="137160" tIns="118872" rIns="137160" bIns="118872" rtlCol="0" anchor="t">
            <a:noAutofit/>
          </a:bodyPr>
          <a:lstStyle/>
          <a:p>
            <a:pPr algn="l">
              <a:spcBef>
                <a:spcPts val="300"/>
              </a:spcBef>
            </a:pPr>
            <a:r>
              <a:rPr lang="en-US" sz="1500">
                <a:solidFill>
                  <a:schemeClr val="tx1">
                    <a:lumMod val="85000"/>
                    <a:lumOff val="15000"/>
                  </a:schemeClr>
                </a:solidFill>
                <a:latin typeface="Poppins" panose="00000500000000000000" pitchFamily="2" charset="0"/>
                <a:cs typeface="Poppins" panose="00000500000000000000" pitchFamily="2" charset="0"/>
              </a:rPr>
              <a:t>Self-help app based on cognitive behavioral therapy and mindful meditation  </a:t>
            </a:r>
          </a:p>
          <a:p>
            <a:pPr marL="285750" indent="-285750" algn="l">
              <a:spcBef>
                <a:spcPts val="300"/>
              </a:spcBef>
              <a:buFont typeface="Arial" panose="020B0604020202020204" pitchFamily="34" charset="0"/>
              <a:buChar char="•"/>
            </a:pPr>
            <a:r>
              <a:rPr lang="en-US" sz="1500">
                <a:solidFill>
                  <a:schemeClr val="tx1">
                    <a:lumMod val="85000"/>
                    <a:lumOff val="15000"/>
                  </a:schemeClr>
                </a:solidFill>
                <a:latin typeface="Poppins" panose="00000500000000000000" pitchFamily="2" charset="0"/>
                <a:cs typeface="Poppins" panose="00000500000000000000" pitchFamily="2" charset="0"/>
              </a:rPr>
              <a:t>Relaxation techniques and coping tools (breathing techniques)</a:t>
            </a:r>
          </a:p>
          <a:p>
            <a:pPr marL="285750" indent="-285750" algn="l">
              <a:spcBef>
                <a:spcPts val="300"/>
              </a:spcBef>
              <a:buFont typeface="Arial" panose="020B0604020202020204" pitchFamily="34" charset="0"/>
              <a:buChar char="•"/>
            </a:pPr>
            <a:r>
              <a:rPr lang="en-US" sz="1500">
                <a:solidFill>
                  <a:schemeClr val="tx1">
                    <a:lumMod val="85000"/>
                    <a:lumOff val="15000"/>
                  </a:schemeClr>
                </a:solidFill>
                <a:latin typeface="Poppins" panose="00000500000000000000" pitchFamily="2" charset="0"/>
                <a:cs typeface="Poppins" panose="00000500000000000000" pitchFamily="2" charset="0"/>
              </a:rPr>
              <a:t>Mood and health data tracking over time</a:t>
            </a:r>
          </a:p>
          <a:p>
            <a:pPr marL="285750" indent="-285750" algn="l">
              <a:spcBef>
                <a:spcPts val="300"/>
              </a:spcBef>
              <a:buFont typeface="Arial" panose="020B0604020202020204" pitchFamily="34" charset="0"/>
              <a:buChar char="•"/>
            </a:pPr>
            <a:r>
              <a:rPr lang="en-US" sz="1500">
                <a:solidFill>
                  <a:schemeClr val="tx1">
                    <a:lumMod val="85000"/>
                    <a:lumOff val="15000"/>
                  </a:schemeClr>
                </a:solidFill>
                <a:latin typeface="Poppins" panose="00000500000000000000" pitchFamily="2" charset="0"/>
                <a:cs typeface="Poppins" panose="00000500000000000000" pitchFamily="2" charset="0"/>
              </a:rPr>
              <a:t>Learn new skills for dealing with anxiety</a:t>
            </a:r>
          </a:p>
        </p:txBody>
      </p:sp>
      <p:sp>
        <p:nvSpPr>
          <p:cNvPr id="19" name="Callout: Down Arrow 17">
            <a:extLst>
              <a:ext uri="{FF2B5EF4-FFF2-40B4-BE49-F238E27FC236}">
                <a16:creationId xmlns:a16="http://schemas.microsoft.com/office/drawing/2014/main" id="{95A01A1C-7A36-1AAE-3B27-29CBDCF57C8C}"/>
              </a:ext>
            </a:extLst>
          </p:cNvPr>
          <p:cNvSpPr/>
          <p:nvPr/>
        </p:nvSpPr>
        <p:spPr>
          <a:xfrm>
            <a:off x="796458" y="1067635"/>
            <a:ext cx="7312001" cy="814887"/>
          </a:xfrm>
          <a:prstGeom prst="rect">
            <a:avLst/>
          </a:prstGeom>
          <a:solidFill>
            <a:srgbClr val="FE73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ctr"/>
            <a:endParaRPr lang="en-US" sz="1700">
              <a:solidFill>
                <a:schemeClr val="bg1"/>
              </a:solidFill>
              <a:latin typeface="+mj-lt"/>
            </a:endParaRPr>
          </a:p>
        </p:txBody>
      </p:sp>
      <p:sp>
        <p:nvSpPr>
          <p:cNvPr id="20" name="TextBox 19">
            <a:extLst>
              <a:ext uri="{FF2B5EF4-FFF2-40B4-BE49-F238E27FC236}">
                <a16:creationId xmlns:a16="http://schemas.microsoft.com/office/drawing/2014/main" id="{7F3A58C8-9523-1730-52B5-FBF76BA341C2}"/>
              </a:ext>
            </a:extLst>
          </p:cNvPr>
          <p:cNvSpPr txBox="1"/>
          <p:nvPr/>
        </p:nvSpPr>
        <p:spPr>
          <a:xfrm>
            <a:off x="1396512" y="1184599"/>
            <a:ext cx="6086982" cy="615553"/>
          </a:xfrm>
          <a:prstGeom prst="rect">
            <a:avLst/>
          </a:prstGeom>
          <a:noFill/>
        </p:spPr>
        <p:txBody>
          <a:bodyPr vert="horz" wrap="square" rtlCol="0">
            <a:spAutoFit/>
          </a:bodyPr>
          <a:lstStyle/>
          <a:p>
            <a:r>
              <a:rPr lang="en-US" sz="1700" b="1" err="1">
                <a:solidFill>
                  <a:schemeClr val="bg1"/>
                </a:solidFill>
                <a:latin typeface="Poppins" panose="00000500000000000000" pitchFamily="2" charset="0"/>
                <a:cs typeface="Poppins" panose="00000500000000000000" pitchFamily="2" charset="0"/>
              </a:rPr>
              <a:t>SelfCare</a:t>
            </a:r>
            <a:r>
              <a:rPr lang="en-US" sz="1700" b="1">
                <a:solidFill>
                  <a:schemeClr val="bg1"/>
                </a:solidFill>
                <a:latin typeface="Poppins" panose="00000500000000000000" pitchFamily="2" charset="0"/>
                <a:cs typeface="Poppins" panose="00000500000000000000" pitchFamily="2" charset="0"/>
              </a:rPr>
              <a:t> from </a:t>
            </a:r>
            <a:r>
              <a:rPr lang="en-US" sz="1700" b="1" err="1">
                <a:solidFill>
                  <a:schemeClr val="bg1"/>
                </a:solidFill>
                <a:latin typeface="Poppins" panose="00000500000000000000" pitchFamily="2" charset="0"/>
                <a:cs typeface="Poppins" panose="00000500000000000000" pitchFamily="2" charset="0"/>
              </a:rPr>
              <a:t>AbleTo</a:t>
            </a:r>
            <a:r>
              <a:rPr lang="en-US" sz="1700">
                <a:solidFill>
                  <a:schemeClr val="bg1"/>
                </a:solidFill>
                <a:latin typeface="Poppins" panose="00000500000000000000" pitchFamily="2" charset="0"/>
                <a:cs typeface="Poppins" panose="00000500000000000000" pitchFamily="2" charset="0"/>
              </a:rPr>
              <a:t>: On-demand self-help for stress, anxiety and depression—</a:t>
            </a:r>
            <a:r>
              <a:rPr lang="en-US" sz="1700" b="1">
                <a:solidFill>
                  <a:schemeClr val="bg1"/>
                </a:solidFill>
                <a:latin typeface="Poppins" panose="00000500000000000000" pitchFamily="2" charset="0"/>
                <a:cs typeface="Poppins" panose="00000500000000000000" pitchFamily="2" charset="0"/>
              </a:rPr>
              <a:t>no diagnosis required</a:t>
            </a:r>
            <a:endParaRPr lang="en-US" sz="1700">
              <a:solidFill>
                <a:schemeClr val="bg1"/>
              </a:solidFill>
              <a:latin typeface="Poppins" panose="00000500000000000000" pitchFamily="2" charset="0"/>
              <a:cs typeface="Poppins" panose="00000500000000000000" pitchFamily="2" charset="0"/>
            </a:endParaRPr>
          </a:p>
        </p:txBody>
      </p:sp>
      <p:sp>
        <p:nvSpPr>
          <p:cNvPr id="21" name="Callout: Down Arrow 18">
            <a:extLst>
              <a:ext uri="{FF2B5EF4-FFF2-40B4-BE49-F238E27FC236}">
                <a16:creationId xmlns:a16="http://schemas.microsoft.com/office/drawing/2014/main" id="{E5870DFE-EEF0-0D82-DC0D-7E698A5C03ED}"/>
              </a:ext>
            </a:extLst>
          </p:cNvPr>
          <p:cNvSpPr/>
          <p:nvPr/>
        </p:nvSpPr>
        <p:spPr>
          <a:xfrm>
            <a:off x="796458" y="3554260"/>
            <a:ext cx="7295186" cy="823736"/>
          </a:xfrm>
          <a:prstGeom prst="rect">
            <a:avLst/>
          </a:prstGeom>
          <a:solidFill>
            <a:srgbClr val="01B2D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ctr"/>
            <a:endParaRPr lang="en-US" sz="1700" b="1">
              <a:solidFill>
                <a:schemeClr val="bg1"/>
              </a:solidFill>
              <a:latin typeface="+mj-lt"/>
            </a:endParaRPr>
          </a:p>
        </p:txBody>
      </p:sp>
      <p:sp>
        <p:nvSpPr>
          <p:cNvPr id="25" name="Oval 24">
            <a:extLst>
              <a:ext uri="{FF2B5EF4-FFF2-40B4-BE49-F238E27FC236}">
                <a16:creationId xmlns:a16="http://schemas.microsoft.com/office/drawing/2014/main" id="{21EC3713-EE0E-A4D7-6D98-4408BA05AED8}"/>
              </a:ext>
            </a:extLst>
          </p:cNvPr>
          <p:cNvSpPr/>
          <p:nvPr/>
        </p:nvSpPr>
        <p:spPr>
          <a:xfrm>
            <a:off x="396002" y="1089592"/>
            <a:ext cx="792930" cy="792930"/>
          </a:xfrm>
          <a:prstGeom prst="ellipse">
            <a:avLst/>
          </a:prstGeom>
          <a:solidFill>
            <a:srgbClr val="FE73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pic>
        <p:nvPicPr>
          <p:cNvPr id="26" name="Picture 25">
            <a:extLst>
              <a:ext uri="{FF2B5EF4-FFF2-40B4-BE49-F238E27FC236}">
                <a16:creationId xmlns:a16="http://schemas.microsoft.com/office/drawing/2014/main" id="{C202D3B8-2B67-E62A-93A7-B9F308DADE32}"/>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378257" y="1059518"/>
            <a:ext cx="830826" cy="830826"/>
          </a:xfrm>
          <a:prstGeom prst="rect">
            <a:avLst/>
          </a:prstGeom>
        </p:spPr>
      </p:pic>
      <p:sp>
        <p:nvSpPr>
          <p:cNvPr id="28" name="Oval 27">
            <a:extLst>
              <a:ext uri="{FF2B5EF4-FFF2-40B4-BE49-F238E27FC236}">
                <a16:creationId xmlns:a16="http://schemas.microsoft.com/office/drawing/2014/main" id="{41780AF7-7FE9-3F67-F1F3-8B1F6615A1C9}"/>
              </a:ext>
            </a:extLst>
          </p:cNvPr>
          <p:cNvSpPr/>
          <p:nvPr/>
        </p:nvSpPr>
        <p:spPr>
          <a:xfrm>
            <a:off x="392473" y="3554260"/>
            <a:ext cx="792930" cy="792930"/>
          </a:xfrm>
          <a:prstGeom prst="ellipse">
            <a:avLst/>
          </a:prstGeom>
          <a:solidFill>
            <a:srgbClr val="01B2D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pic>
        <p:nvPicPr>
          <p:cNvPr id="29" name="Picture 28">
            <a:extLst>
              <a:ext uri="{FF2B5EF4-FFF2-40B4-BE49-F238E27FC236}">
                <a16:creationId xmlns:a16="http://schemas.microsoft.com/office/drawing/2014/main" id="{D4C28FCB-2856-C9E6-78CD-2DCBB8FB4C5A}"/>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380654" y="3538782"/>
            <a:ext cx="830826" cy="830826"/>
          </a:xfrm>
          <a:prstGeom prst="rect">
            <a:avLst/>
          </a:prstGeom>
        </p:spPr>
      </p:pic>
      <p:sp>
        <p:nvSpPr>
          <p:cNvPr id="30" name="TextBox 29">
            <a:extLst>
              <a:ext uri="{FF2B5EF4-FFF2-40B4-BE49-F238E27FC236}">
                <a16:creationId xmlns:a16="http://schemas.microsoft.com/office/drawing/2014/main" id="{7C8443D8-86ED-302F-3C41-40C52F68F095}"/>
              </a:ext>
            </a:extLst>
          </p:cNvPr>
          <p:cNvSpPr txBox="1"/>
          <p:nvPr/>
        </p:nvSpPr>
        <p:spPr>
          <a:xfrm>
            <a:off x="1396512" y="3773753"/>
            <a:ext cx="3602207" cy="353943"/>
          </a:xfrm>
          <a:prstGeom prst="rect">
            <a:avLst/>
          </a:prstGeom>
          <a:noFill/>
        </p:spPr>
        <p:txBody>
          <a:bodyPr vert="horz" wrap="square" rtlCol="0">
            <a:spAutoFit/>
          </a:bodyPr>
          <a:lstStyle/>
          <a:p>
            <a:r>
              <a:rPr lang="en-US" sz="1700" b="1">
                <a:solidFill>
                  <a:schemeClr val="bg1"/>
                </a:solidFill>
                <a:latin typeface="Poppins" panose="00000500000000000000" pitchFamily="2" charset="0"/>
                <a:cs typeface="Poppins" panose="00000500000000000000" pitchFamily="2" charset="0"/>
              </a:rPr>
              <a:t>NXP Care Connect</a:t>
            </a:r>
          </a:p>
        </p:txBody>
      </p:sp>
      <p:sp>
        <p:nvSpPr>
          <p:cNvPr id="31" name="TextBox 30">
            <a:extLst>
              <a:ext uri="{FF2B5EF4-FFF2-40B4-BE49-F238E27FC236}">
                <a16:creationId xmlns:a16="http://schemas.microsoft.com/office/drawing/2014/main" id="{31706554-36FC-E033-8BA1-FC2FF47094BA}"/>
              </a:ext>
            </a:extLst>
          </p:cNvPr>
          <p:cNvSpPr txBox="1"/>
          <p:nvPr/>
        </p:nvSpPr>
        <p:spPr>
          <a:xfrm>
            <a:off x="934532" y="4278828"/>
            <a:ext cx="7295186" cy="1737496"/>
          </a:xfrm>
          <a:prstGeom prst="rect">
            <a:avLst/>
          </a:prstGeom>
          <a:noFill/>
        </p:spPr>
        <p:txBody>
          <a:bodyPr wrap="square" lIns="137160" tIns="118872" rIns="137160" bIns="118872" rtlCol="0" anchor="t">
            <a:noAutofit/>
          </a:bodyPr>
          <a:lstStyle/>
          <a:p>
            <a:pPr algn="l">
              <a:spcBef>
                <a:spcPts val="0"/>
              </a:spcBef>
              <a:spcAft>
                <a:spcPts val="300"/>
              </a:spcAft>
            </a:pPr>
            <a:r>
              <a:rPr lang="en-US" sz="1500">
                <a:solidFill>
                  <a:schemeClr val="tx1">
                    <a:lumMod val="85000"/>
                    <a:lumOff val="15000"/>
                  </a:schemeClr>
                </a:solidFill>
                <a:latin typeface="Poppins" panose="00000500000000000000" pitchFamily="2" charset="0"/>
                <a:cs typeface="Poppins" panose="00000500000000000000" pitchFamily="2" charset="0"/>
              </a:rPr>
              <a:t>Liveandworkwell.com key features include:</a:t>
            </a:r>
          </a:p>
          <a:p>
            <a:pPr marL="285750" indent="-285750">
              <a:spcBef>
                <a:spcPts val="0"/>
              </a:spcBef>
              <a:spcAft>
                <a:spcPts val="300"/>
              </a:spcAft>
              <a:buFont typeface="Arial" panose="020B0604020202020204" pitchFamily="34" charset="0"/>
              <a:buChar char="•"/>
            </a:pPr>
            <a:r>
              <a:rPr lang="en-US" sz="1500">
                <a:solidFill>
                  <a:schemeClr val="tx1">
                    <a:lumMod val="85000"/>
                    <a:lumOff val="15000"/>
                  </a:schemeClr>
                </a:solidFill>
                <a:latin typeface="Poppins" panose="00000500000000000000" pitchFamily="2" charset="0"/>
                <a:cs typeface="Poppins" panose="00000500000000000000" pitchFamily="2" charset="0"/>
              </a:rPr>
              <a:t>24/7 confidential support help line</a:t>
            </a:r>
          </a:p>
          <a:p>
            <a:pPr marL="285750" indent="-285750">
              <a:spcBef>
                <a:spcPts val="0"/>
              </a:spcBef>
              <a:spcAft>
                <a:spcPts val="300"/>
              </a:spcAft>
              <a:buFont typeface="Arial" panose="020B0604020202020204" pitchFamily="34" charset="0"/>
              <a:buChar char="•"/>
            </a:pPr>
            <a:r>
              <a:rPr lang="en-US" sz="1500">
                <a:solidFill>
                  <a:schemeClr val="tx1">
                    <a:lumMod val="85000"/>
                    <a:lumOff val="15000"/>
                  </a:schemeClr>
                </a:solidFill>
                <a:latin typeface="Poppins" panose="00000500000000000000" pitchFamily="2" charset="0"/>
                <a:cs typeface="Poppins" panose="00000500000000000000" pitchFamily="2" charset="0"/>
              </a:rPr>
              <a:t>5 free face-to-face counseling sessions per concern, per person, per year </a:t>
            </a:r>
          </a:p>
          <a:p>
            <a:pPr marL="285750" indent="-285750">
              <a:spcBef>
                <a:spcPts val="0"/>
              </a:spcBef>
              <a:spcAft>
                <a:spcPts val="300"/>
              </a:spcAft>
              <a:buFont typeface="Arial" panose="020B0604020202020204" pitchFamily="34" charset="0"/>
              <a:buChar char="•"/>
            </a:pPr>
            <a:r>
              <a:rPr lang="en-US" sz="1500">
                <a:solidFill>
                  <a:schemeClr val="tx1">
                    <a:lumMod val="85000"/>
                    <a:lumOff val="15000"/>
                  </a:schemeClr>
                </a:solidFill>
                <a:latin typeface="Poppins" panose="00000500000000000000" pitchFamily="2" charset="0"/>
                <a:cs typeface="Poppins" panose="00000500000000000000" pitchFamily="2" charset="0"/>
              </a:rPr>
              <a:t>Resources on a variety of topics</a:t>
            </a:r>
          </a:p>
          <a:p>
            <a:pPr>
              <a:spcAft>
                <a:spcPts val="600"/>
              </a:spcAft>
            </a:pPr>
            <a:r>
              <a:rPr lang="en-US" sz="1500">
                <a:solidFill>
                  <a:schemeClr val="tx1">
                    <a:lumMod val="85000"/>
                    <a:lumOff val="15000"/>
                  </a:schemeClr>
                </a:solidFill>
                <a:latin typeface="Poppins" panose="00000500000000000000" pitchFamily="2" charset="0"/>
                <a:cs typeface="Poppins" panose="00000500000000000000" pitchFamily="2" charset="0"/>
              </a:rPr>
              <a:t>Visit </a:t>
            </a:r>
            <a:r>
              <a:rPr lang="en-US" sz="1500" b="1" u="sng">
                <a:solidFill>
                  <a:schemeClr val="accent1"/>
                </a:solidFill>
                <a:latin typeface="Poppins" panose="00000500000000000000" pitchFamily="2" charset="0"/>
                <a:cs typeface="Poppins" panose="00000500000000000000" pitchFamily="2" charset="0"/>
                <a:hlinkClick r:id="rId7">
                  <a:extLst>
                    <a:ext uri="{A12FA001-AC4F-418D-AE19-62706E023703}">
                      <ahyp:hlinkClr xmlns:ahyp="http://schemas.microsoft.com/office/drawing/2018/hyperlinkcolor" val="tx"/>
                    </a:ext>
                  </a:extLst>
                </a:hlinkClick>
              </a:rPr>
              <a:t>liveandworkwell.com</a:t>
            </a:r>
            <a:r>
              <a:rPr lang="en-US" sz="1500">
                <a:solidFill>
                  <a:schemeClr val="tx1">
                    <a:lumMod val="85000"/>
                    <a:lumOff val="15000"/>
                  </a:schemeClr>
                </a:solidFill>
                <a:latin typeface="Poppins" panose="00000500000000000000" pitchFamily="2" charset="0"/>
                <a:cs typeface="Poppins" panose="00000500000000000000" pitchFamily="2" charset="0"/>
              </a:rPr>
              <a:t> (access code: NXP). </a:t>
            </a:r>
          </a:p>
          <a:p>
            <a:r>
              <a:rPr lang="en-US" sz="1500" b="1">
                <a:solidFill>
                  <a:schemeClr val="tx1">
                    <a:lumMod val="85000"/>
                    <a:lumOff val="15000"/>
                  </a:schemeClr>
                </a:solidFill>
                <a:latin typeface="Poppins" panose="00000500000000000000" pitchFamily="2" charset="0"/>
                <a:cs typeface="Poppins" panose="00000500000000000000" pitchFamily="2" charset="0"/>
              </a:rPr>
              <a:t>For support anytime, call 1-866-248-4094.</a:t>
            </a:r>
          </a:p>
          <a:p>
            <a:pPr marL="285750" indent="-285750">
              <a:spcBef>
                <a:spcPts val="600"/>
              </a:spcBef>
              <a:buFont typeface="Arial" panose="020B0604020202020204" pitchFamily="34" charset="0"/>
              <a:buChar char="•"/>
            </a:pPr>
            <a:endParaRPr lang="en-US" sz="1500">
              <a:latin typeface="Arial" panose="020B0604020202020204" pitchFamily="34" charset="0"/>
              <a:cs typeface="Arial" panose="020B0604020202020204" pitchFamily="34" charset="0"/>
            </a:endParaRPr>
          </a:p>
        </p:txBody>
      </p:sp>
      <p:grpSp>
        <p:nvGrpSpPr>
          <p:cNvPr id="32" name="object 25">
            <a:extLst>
              <a:ext uri="{FF2B5EF4-FFF2-40B4-BE49-F238E27FC236}">
                <a16:creationId xmlns:a16="http://schemas.microsoft.com/office/drawing/2014/main" id="{3956FBAD-3220-70E4-57CE-3E1A6733AAB9}"/>
              </a:ext>
            </a:extLst>
          </p:cNvPr>
          <p:cNvGrpSpPr/>
          <p:nvPr/>
        </p:nvGrpSpPr>
        <p:grpSpPr>
          <a:xfrm>
            <a:off x="8441482" y="1054248"/>
            <a:ext cx="3289205" cy="2686792"/>
            <a:chOff x="5143500" y="3820603"/>
            <a:chExt cx="1951989" cy="1594485"/>
          </a:xfrm>
        </p:grpSpPr>
        <p:pic>
          <p:nvPicPr>
            <p:cNvPr id="33" name="object 26">
              <a:extLst>
                <a:ext uri="{FF2B5EF4-FFF2-40B4-BE49-F238E27FC236}">
                  <a16:creationId xmlns:a16="http://schemas.microsoft.com/office/drawing/2014/main" id="{7E9FE146-5ACF-4080-CAD5-E5C562D61163}"/>
                </a:ext>
              </a:extLst>
            </p:cNvPr>
            <p:cNvPicPr/>
            <p:nvPr/>
          </p:nvPicPr>
          <p:blipFill>
            <a:blip r:embed="rId8" cstate="print"/>
            <a:stretch>
              <a:fillRect/>
            </a:stretch>
          </p:blipFill>
          <p:spPr>
            <a:xfrm>
              <a:off x="6408381" y="3906189"/>
              <a:ext cx="686526" cy="1426176"/>
            </a:xfrm>
            <a:prstGeom prst="rect">
              <a:avLst/>
            </a:prstGeom>
          </p:spPr>
        </p:pic>
        <p:pic>
          <p:nvPicPr>
            <p:cNvPr id="34" name="object 27">
              <a:extLst>
                <a:ext uri="{FF2B5EF4-FFF2-40B4-BE49-F238E27FC236}">
                  <a16:creationId xmlns:a16="http://schemas.microsoft.com/office/drawing/2014/main" id="{05D11617-28E5-8BBD-642F-32B1EED5F745}"/>
                </a:ext>
              </a:extLst>
            </p:cNvPr>
            <p:cNvPicPr/>
            <p:nvPr/>
          </p:nvPicPr>
          <p:blipFill>
            <a:blip r:embed="rId9" cstate="print"/>
            <a:stretch>
              <a:fillRect/>
            </a:stretch>
          </p:blipFill>
          <p:spPr>
            <a:xfrm>
              <a:off x="5143500" y="3906189"/>
              <a:ext cx="686532" cy="1426176"/>
            </a:xfrm>
            <a:prstGeom prst="rect">
              <a:avLst/>
            </a:prstGeom>
          </p:spPr>
        </p:pic>
        <p:pic>
          <p:nvPicPr>
            <p:cNvPr id="35" name="object 28">
              <a:extLst>
                <a:ext uri="{FF2B5EF4-FFF2-40B4-BE49-F238E27FC236}">
                  <a16:creationId xmlns:a16="http://schemas.microsoft.com/office/drawing/2014/main" id="{45F7EE28-63DA-C113-7FAF-670273C09B3D}"/>
                </a:ext>
              </a:extLst>
            </p:cNvPr>
            <p:cNvPicPr/>
            <p:nvPr/>
          </p:nvPicPr>
          <p:blipFill>
            <a:blip r:embed="rId10" cstate="print"/>
            <a:stretch>
              <a:fillRect/>
            </a:stretch>
          </p:blipFill>
          <p:spPr>
            <a:xfrm>
              <a:off x="5735508" y="3820603"/>
              <a:ext cx="767391" cy="1594165"/>
            </a:xfrm>
            <a:prstGeom prst="rect">
              <a:avLst/>
            </a:prstGeom>
          </p:spPr>
        </p:pic>
      </p:grpSp>
      <p:pic>
        <p:nvPicPr>
          <p:cNvPr id="3" name="Ableto">
            <a:hlinkClick r:id="" action="ppaction://media"/>
            <a:extLst>
              <a:ext uri="{FF2B5EF4-FFF2-40B4-BE49-F238E27FC236}">
                <a16:creationId xmlns:a16="http://schemas.microsoft.com/office/drawing/2014/main" id="{877AAB28-DD53-7C6E-F38F-AEAB20F20D0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8791" y="6237800"/>
            <a:ext cx="487363" cy="487363"/>
          </a:xfrm>
          <a:prstGeom prst="rect">
            <a:avLst/>
          </a:prstGeom>
        </p:spPr>
      </p:pic>
    </p:spTree>
    <p:extLst>
      <p:ext uri="{BB962C8B-B14F-4D97-AF65-F5344CB8AC3E}">
        <p14:creationId xmlns:p14="http://schemas.microsoft.com/office/powerpoint/2010/main" val="2836678538"/>
      </p:ext>
    </p:extLst>
  </p:cSld>
  <p:clrMapOvr>
    <a:masterClrMapping/>
  </p:clrMapOvr>
  <mc:AlternateContent xmlns:mc="http://schemas.openxmlformats.org/markup-compatibility/2006">
    <mc:Choice xmlns:p14="http://schemas.microsoft.com/office/powerpoint/2010/main" Requires="p14">
      <p:transition spd="slow" p14:dur="2000" advClick="0" advTm="32000"/>
    </mc:Choice>
    <mc:Fallback>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6DFD1-4890-395E-F577-3315B84E8B07}"/>
              </a:ext>
            </a:extLst>
          </p:cNvPr>
          <p:cNvSpPr>
            <a:spLocks noGrp="1"/>
          </p:cNvSpPr>
          <p:nvPr>
            <p:ph type="body" sz="quarter" idx="11"/>
          </p:nvPr>
        </p:nvSpPr>
        <p:spPr>
          <a:xfrm>
            <a:off x="467623" y="2581381"/>
            <a:ext cx="4230687" cy="847619"/>
          </a:xfrm>
        </p:spPr>
        <p:txBody>
          <a:bodyPr>
            <a:noAutofit/>
          </a:bodyPr>
          <a:lstStyle/>
          <a:p>
            <a:pPr>
              <a:lnSpc>
                <a:spcPct val="100000"/>
              </a:lnSpc>
            </a:pPr>
            <a:r>
              <a:rPr lang="en-US" sz="4000">
                <a:solidFill>
                  <a:srgbClr val="252525"/>
                </a:solidFill>
                <a:latin typeface="+mj-lt"/>
              </a:rPr>
              <a:t>Benefits to Support You and Your Family</a:t>
            </a:r>
          </a:p>
        </p:txBody>
      </p:sp>
      <p:pic>
        <p:nvPicPr>
          <p:cNvPr id="2" name="Benefits for Family">
            <a:hlinkClick r:id="" action="ppaction://media"/>
            <a:extLst>
              <a:ext uri="{FF2B5EF4-FFF2-40B4-BE49-F238E27FC236}">
                <a16:creationId xmlns:a16="http://schemas.microsoft.com/office/drawing/2014/main" id="{DE2FA140-E97A-4CF4-61F6-240ED52936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494" y="6272110"/>
            <a:ext cx="487363" cy="487363"/>
          </a:xfrm>
          <a:prstGeom prst="rect">
            <a:avLst/>
          </a:prstGeom>
        </p:spPr>
      </p:pic>
    </p:spTree>
    <p:extLst>
      <p:ext uri="{BB962C8B-B14F-4D97-AF65-F5344CB8AC3E}">
        <p14:creationId xmlns:p14="http://schemas.microsoft.com/office/powerpoint/2010/main" val="3552815098"/>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6DFD1-4890-395E-F577-3315B84E8B07}"/>
              </a:ext>
            </a:extLst>
          </p:cNvPr>
          <p:cNvSpPr>
            <a:spLocks noGrp="1"/>
          </p:cNvSpPr>
          <p:nvPr>
            <p:ph type="body" sz="quarter" idx="11"/>
          </p:nvPr>
        </p:nvSpPr>
        <p:spPr>
          <a:xfrm>
            <a:off x="417927" y="2616459"/>
            <a:ext cx="4230687" cy="1625082"/>
          </a:xfrm>
        </p:spPr>
        <p:txBody>
          <a:bodyPr>
            <a:normAutofit/>
          </a:bodyPr>
          <a:lstStyle/>
          <a:p>
            <a:pPr>
              <a:lnSpc>
                <a:spcPct val="100000"/>
              </a:lnSpc>
            </a:pPr>
            <a:r>
              <a:rPr lang="en-US" sz="4000">
                <a:solidFill>
                  <a:srgbClr val="252525"/>
                </a:solidFill>
                <a:latin typeface="+mj-lt"/>
              </a:rPr>
              <a:t>What to Expect in 2025</a:t>
            </a:r>
          </a:p>
        </p:txBody>
      </p:sp>
      <p:pic>
        <p:nvPicPr>
          <p:cNvPr id="2" name="What to Expect">
            <a:hlinkClick r:id="" action="ppaction://media"/>
            <a:extLst>
              <a:ext uri="{FF2B5EF4-FFF2-40B4-BE49-F238E27FC236}">
                <a16:creationId xmlns:a16="http://schemas.microsoft.com/office/drawing/2014/main" id="{B6E3747F-42D0-2B33-D3A1-408F398D6A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245" y="6236483"/>
            <a:ext cx="487363" cy="487363"/>
          </a:xfrm>
          <a:prstGeom prst="rect">
            <a:avLst/>
          </a:prstGeom>
        </p:spPr>
      </p:pic>
    </p:spTree>
    <p:extLst>
      <p:ext uri="{BB962C8B-B14F-4D97-AF65-F5344CB8AC3E}">
        <p14:creationId xmlns:p14="http://schemas.microsoft.com/office/powerpoint/2010/main" val="4234702120"/>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a:xfrm>
            <a:off x="479000" y="376391"/>
            <a:ext cx="11432485" cy="677732"/>
          </a:xfrm>
        </p:spPr>
        <p:txBody>
          <a:bodyPr/>
          <a:lstStyle/>
          <a:p>
            <a:r>
              <a:rPr lang="en-US">
                <a:solidFill>
                  <a:srgbClr val="252525"/>
                </a:solidFill>
              </a:rPr>
              <a:t>Family Solutions</a:t>
            </a:r>
          </a:p>
        </p:txBody>
      </p:sp>
      <p:sp>
        <p:nvSpPr>
          <p:cNvPr id="2" name="TextBox 1">
            <a:extLst>
              <a:ext uri="{FF2B5EF4-FFF2-40B4-BE49-F238E27FC236}">
                <a16:creationId xmlns:a16="http://schemas.microsoft.com/office/drawing/2014/main" id="{CD73F7EA-6B6A-42E7-A54F-E585E89483DE}"/>
              </a:ext>
            </a:extLst>
          </p:cNvPr>
          <p:cNvSpPr txBox="1"/>
          <p:nvPr/>
        </p:nvSpPr>
        <p:spPr>
          <a:xfrm>
            <a:off x="352251" y="725411"/>
            <a:ext cx="9054299" cy="397323"/>
          </a:xfrm>
          <a:prstGeom prst="rect">
            <a:avLst/>
          </a:prstGeom>
          <a:noFill/>
        </p:spPr>
        <p:txBody>
          <a:bodyPr wrap="square" lIns="91440" tIns="45720" rIns="91440" rtlCol="0" anchor="t">
            <a:noAutofit/>
          </a:bodyPr>
          <a:lstStyle/>
          <a:p>
            <a:pPr>
              <a:spcBef>
                <a:spcPts val="600"/>
              </a:spcBef>
            </a:pPr>
            <a:r>
              <a:rPr lang="en-US">
                <a:latin typeface="Poppins" panose="00000500000000000000" pitchFamily="2" charset="0"/>
                <a:cs typeface="Poppins" panose="00000500000000000000" pitchFamily="2" charset="0"/>
              </a:rPr>
              <a:t>Because NXP cares about families, we offer these programs to support yours.</a:t>
            </a:r>
          </a:p>
          <a:p>
            <a:pPr marL="285750" indent="-285750">
              <a:spcBef>
                <a:spcPts val="600"/>
              </a:spcBef>
              <a:buFont typeface="Arial" panose="020B0604020202020204" pitchFamily="34" charset="0"/>
              <a:buChar char="•"/>
            </a:pPr>
            <a:endParaRPr lang="en-US">
              <a:solidFill>
                <a:schemeClr val="accent1"/>
              </a:solidFill>
              <a:latin typeface="Poppins" panose="00000500000000000000" pitchFamily="2" charset="0"/>
              <a:cs typeface="Poppins" panose="00000500000000000000" pitchFamily="2" charset="0"/>
            </a:endParaRPr>
          </a:p>
        </p:txBody>
      </p:sp>
      <p:pic>
        <p:nvPicPr>
          <p:cNvPr id="39" name="Picture 38">
            <a:extLst>
              <a:ext uri="{FF2B5EF4-FFF2-40B4-BE49-F238E27FC236}">
                <a16:creationId xmlns:a16="http://schemas.microsoft.com/office/drawing/2014/main" id="{BCC5387F-8B2C-F5FF-616E-9CB31C6514D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9000" y="3834852"/>
            <a:ext cx="5348298" cy="1341825"/>
          </a:xfrm>
          <a:prstGeom prst="rect">
            <a:avLst/>
          </a:prstGeom>
        </p:spPr>
      </p:pic>
      <p:pic>
        <p:nvPicPr>
          <p:cNvPr id="40" name="Picture 39">
            <a:extLst>
              <a:ext uri="{FF2B5EF4-FFF2-40B4-BE49-F238E27FC236}">
                <a16:creationId xmlns:a16="http://schemas.microsoft.com/office/drawing/2014/main" id="{69A7A0D4-1B60-9089-4528-04C771C2EC6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31230" y="2379763"/>
            <a:ext cx="5348298" cy="1142036"/>
          </a:xfrm>
          <a:prstGeom prst="rect">
            <a:avLst/>
          </a:prstGeom>
        </p:spPr>
      </p:pic>
      <p:pic>
        <p:nvPicPr>
          <p:cNvPr id="41" name="Picture 40">
            <a:extLst>
              <a:ext uri="{FF2B5EF4-FFF2-40B4-BE49-F238E27FC236}">
                <a16:creationId xmlns:a16="http://schemas.microsoft.com/office/drawing/2014/main" id="{ADA98C14-2C6C-5B63-B7AA-F7EAAD70D5D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40853" y="4993277"/>
            <a:ext cx="5348298" cy="1341825"/>
          </a:xfrm>
          <a:prstGeom prst="rect">
            <a:avLst/>
          </a:prstGeom>
        </p:spPr>
      </p:pic>
      <p:pic>
        <p:nvPicPr>
          <p:cNvPr id="42" name="Picture 41">
            <a:extLst>
              <a:ext uri="{FF2B5EF4-FFF2-40B4-BE49-F238E27FC236}">
                <a16:creationId xmlns:a16="http://schemas.microsoft.com/office/drawing/2014/main" id="{1176DBEA-44DE-7F4E-291D-BD6D49B085E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31229" y="3694869"/>
            <a:ext cx="5348298" cy="1082997"/>
          </a:xfrm>
          <a:prstGeom prst="rect">
            <a:avLst/>
          </a:prstGeom>
        </p:spPr>
      </p:pic>
      <p:pic>
        <p:nvPicPr>
          <p:cNvPr id="43" name="Picture 42">
            <a:extLst>
              <a:ext uri="{FF2B5EF4-FFF2-40B4-BE49-F238E27FC236}">
                <a16:creationId xmlns:a16="http://schemas.microsoft.com/office/drawing/2014/main" id="{C69D8B84-2E3F-EAB6-08D8-8CBD9AEB2BD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1865" y="1214309"/>
            <a:ext cx="5348298" cy="2439082"/>
          </a:xfrm>
          <a:prstGeom prst="rect">
            <a:avLst/>
          </a:prstGeom>
        </p:spPr>
      </p:pic>
      <p:pic>
        <p:nvPicPr>
          <p:cNvPr id="44" name="Picture 43">
            <a:extLst>
              <a:ext uri="{FF2B5EF4-FFF2-40B4-BE49-F238E27FC236}">
                <a16:creationId xmlns:a16="http://schemas.microsoft.com/office/drawing/2014/main" id="{45D80817-482F-9344-9662-4834B7A1B5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31230" y="1190319"/>
            <a:ext cx="5348298" cy="1054940"/>
          </a:xfrm>
          <a:prstGeom prst="rect">
            <a:avLst/>
          </a:prstGeom>
        </p:spPr>
      </p:pic>
      <p:sp>
        <p:nvSpPr>
          <p:cNvPr id="45" name="Rectangle: Rounded Corners 2">
            <a:extLst>
              <a:ext uri="{FF2B5EF4-FFF2-40B4-BE49-F238E27FC236}">
                <a16:creationId xmlns:a16="http://schemas.microsoft.com/office/drawing/2014/main" id="{DE8544B2-55E4-6A03-2440-E594CC500379}"/>
              </a:ext>
            </a:extLst>
          </p:cNvPr>
          <p:cNvSpPr/>
          <p:nvPr/>
        </p:nvSpPr>
        <p:spPr>
          <a:xfrm>
            <a:off x="478999" y="1131231"/>
            <a:ext cx="5348299" cy="1273336"/>
          </a:xfrm>
          <a:prstGeom prst="rect">
            <a:avLst/>
          </a:prstGeom>
          <a:noFill/>
          <a:ln w="25400" cap="flat" cmpd="sng" algn="ctr">
            <a:noFill/>
            <a:prstDash val="solid"/>
          </a:ln>
          <a:effectLst/>
        </p:spPr>
        <p:txBody>
          <a:bodyPr lIns="594360" tIns="182880" rIns="182880" bIns="182880" rtlCol="0" anchor="t" anchorCtr="0"/>
          <a:lstStyle/>
          <a:p>
            <a:pPr marL="548640"/>
            <a:r>
              <a:rPr lang="en-US" sz="1400" b="1">
                <a:solidFill>
                  <a:schemeClr val="tx1">
                    <a:lumMod val="85000"/>
                    <a:lumOff val="15000"/>
                  </a:schemeClr>
                </a:solidFill>
                <a:latin typeface="Poppins"/>
                <a:cs typeface="Poppins"/>
              </a:rPr>
              <a:t>Paid maternity and parental leave. </a:t>
            </a:r>
            <a:r>
              <a:rPr lang="en-US" sz="1400" i="1">
                <a:solidFill>
                  <a:schemeClr val="tx1">
                    <a:lumMod val="85000"/>
                    <a:lumOff val="15000"/>
                  </a:schemeClr>
                </a:solidFill>
                <a:latin typeface="Poppins"/>
                <a:cs typeface="Poppins"/>
              </a:rPr>
              <a:t>Maternity leave </a:t>
            </a:r>
            <a:r>
              <a:rPr lang="en-US" sz="1400">
                <a:solidFill>
                  <a:schemeClr val="tx1">
                    <a:lumMod val="85000"/>
                    <a:lumOff val="15000"/>
                  </a:schemeClr>
                </a:solidFill>
                <a:latin typeface="Poppins"/>
                <a:cs typeface="Poppins"/>
              </a:rPr>
              <a:t>is provided at 100% salary pay during your approved short-term disability claim for six weeks and an additional six weeks is paid at 100% of your salary through parental leave, for a total of 12 weeks of paid leave. </a:t>
            </a:r>
            <a:r>
              <a:rPr lang="en-US" sz="1400" i="1">
                <a:solidFill>
                  <a:schemeClr val="tx1">
                    <a:lumMod val="85000"/>
                    <a:lumOff val="15000"/>
                  </a:schemeClr>
                </a:solidFill>
                <a:latin typeface="Poppins"/>
                <a:cs typeface="Poppins"/>
              </a:rPr>
              <a:t>Parental leave </a:t>
            </a:r>
            <a:r>
              <a:rPr lang="en-US" sz="1400">
                <a:solidFill>
                  <a:schemeClr val="tx1">
                    <a:lumMod val="85000"/>
                    <a:lumOff val="15000"/>
                  </a:schemeClr>
                </a:solidFill>
                <a:latin typeface="Poppins"/>
                <a:cs typeface="Poppins"/>
              </a:rPr>
              <a:t>will be covered up to six weeks at 100% of your salary. And you’re eligible for it after 90 days at NXP. </a:t>
            </a:r>
          </a:p>
        </p:txBody>
      </p:sp>
      <p:sp>
        <p:nvSpPr>
          <p:cNvPr id="46" name="Rectangle: Rounded Corners 5">
            <a:extLst>
              <a:ext uri="{FF2B5EF4-FFF2-40B4-BE49-F238E27FC236}">
                <a16:creationId xmlns:a16="http://schemas.microsoft.com/office/drawing/2014/main" id="{57550026-4174-DDD6-D808-8B0ADC05AAB1}"/>
              </a:ext>
            </a:extLst>
          </p:cNvPr>
          <p:cNvSpPr/>
          <p:nvPr/>
        </p:nvSpPr>
        <p:spPr>
          <a:xfrm>
            <a:off x="6017456" y="1179507"/>
            <a:ext cx="5348298" cy="1273337"/>
          </a:xfrm>
          <a:prstGeom prst="rect">
            <a:avLst/>
          </a:prstGeom>
          <a:noFill/>
          <a:ln w="25400" cap="flat" cmpd="sng" algn="ctr">
            <a:noFill/>
            <a:prstDash val="solid"/>
          </a:ln>
          <a:effectLst/>
        </p:spPr>
        <p:txBody>
          <a:bodyPr lIns="594360" tIns="182880" rIns="182880" bIns="182880" rtlCol="0" anchor="t" anchorCtr="0"/>
          <a:lstStyle/>
          <a:p>
            <a:pPr marL="54864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Transgender benefits </a:t>
            </a: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are covered under the</a:t>
            </a:r>
          </a:p>
          <a:p>
            <a:pPr marL="54864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medical UHC &amp; Kaiser policies</a:t>
            </a:r>
            <a:endParaRPr kumimoji="0" lang="en-US" sz="1400" b="1"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endParaRPr>
          </a:p>
        </p:txBody>
      </p:sp>
      <p:sp>
        <p:nvSpPr>
          <p:cNvPr id="47" name="Rectangle: Rounded Corners 7">
            <a:extLst>
              <a:ext uri="{FF2B5EF4-FFF2-40B4-BE49-F238E27FC236}">
                <a16:creationId xmlns:a16="http://schemas.microsoft.com/office/drawing/2014/main" id="{17E13EAC-DA58-E32C-9395-D3592CEDB364}"/>
              </a:ext>
            </a:extLst>
          </p:cNvPr>
          <p:cNvSpPr/>
          <p:nvPr/>
        </p:nvSpPr>
        <p:spPr>
          <a:xfrm>
            <a:off x="479000" y="3864884"/>
            <a:ext cx="5348299" cy="1273335"/>
          </a:xfrm>
          <a:prstGeom prst="rect">
            <a:avLst/>
          </a:prstGeom>
          <a:noFill/>
          <a:ln w="25400" cap="flat" cmpd="sng" algn="ctr">
            <a:noFill/>
            <a:prstDash val="solid"/>
          </a:ln>
          <a:effectLst/>
        </p:spPr>
        <p:txBody>
          <a:bodyPr lIns="594360" tIns="182880" rIns="182880" bIns="182880" rtlCol="0" anchor="t" anchorCtr="0"/>
          <a:lstStyle/>
          <a:p>
            <a:pPr marL="54864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Optum</a:t>
            </a:r>
            <a:r>
              <a:rPr kumimoji="0" lang="en-US" sz="1400" b="1" i="0" u="none" strike="noStrike" kern="0" cap="none" spc="0" normalizeH="0" baseline="3000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a:t>
            </a:r>
            <a:r>
              <a:rPr kumimoji="0" lang="en-US" sz="1400" b="1"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 Fertility Solutions </a:t>
            </a: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can help you get the fertility guidance and care you need, up to a $40,000 lifetime benefit maximum.</a:t>
            </a:r>
          </a:p>
        </p:txBody>
      </p:sp>
      <p:sp>
        <p:nvSpPr>
          <p:cNvPr id="48" name="Rectangle: Rounded Corners 9">
            <a:extLst>
              <a:ext uri="{FF2B5EF4-FFF2-40B4-BE49-F238E27FC236}">
                <a16:creationId xmlns:a16="http://schemas.microsoft.com/office/drawing/2014/main" id="{6B3C1200-E3F0-8CF1-26B5-0A68E4795597}"/>
              </a:ext>
            </a:extLst>
          </p:cNvPr>
          <p:cNvSpPr/>
          <p:nvPr/>
        </p:nvSpPr>
        <p:spPr>
          <a:xfrm>
            <a:off x="6040853" y="4931959"/>
            <a:ext cx="5348299" cy="1273335"/>
          </a:xfrm>
          <a:prstGeom prst="rect">
            <a:avLst/>
          </a:prstGeom>
          <a:noFill/>
          <a:ln w="25400" cap="flat" cmpd="sng" algn="ctr">
            <a:noFill/>
            <a:prstDash val="solid"/>
          </a:ln>
          <a:effectLst/>
        </p:spPr>
        <p:txBody>
          <a:bodyPr lIns="594360" tIns="182880" rIns="182880" bIns="182880" rtlCol="0" anchor="t" anchorCtr="0"/>
          <a:lstStyle/>
          <a:p>
            <a:pPr marL="54864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000000">
                  <a:lumMod val="85000"/>
                  <a:lumOff val="15000"/>
                </a:srgbClr>
              </a:solidFill>
              <a:effectLst/>
              <a:uLnTx/>
              <a:uFillTx/>
              <a:latin typeface="Arial"/>
              <a:ea typeface="+mn-ea"/>
              <a:cs typeface="Aharoni" panose="020B0604020202020204" pitchFamily="2" charset="-79"/>
            </a:endParaRPr>
          </a:p>
        </p:txBody>
      </p:sp>
      <p:sp>
        <p:nvSpPr>
          <p:cNvPr id="49" name="Rectangle: Rounded Corners 10">
            <a:extLst>
              <a:ext uri="{FF2B5EF4-FFF2-40B4-BE49-F238E27FC236}">
                <a16:creationId xmlns:a16="http://schemas.microsoft.com/office/drawing/2014/main" id="{BA14EC13-DF7B-ACA2-4144-3D0E722A1FF0}"/>
              </a:ext>
            </a:extLst>
          </p:cNvPr>
          <p:cNvSpPr/>
          <p:nvPr/>
        </p:nvSpPr>
        <p:spPr>
          <a:xfrm>
            <a:off x="6050735" y="2414008"/>
            <a:ext cx="5348298" cy="1273335"/>
          </a:xfrm>
          <a:prstGeom prst="rect">
            <a:avLst/>
          </a:prstGeom>
          <a:noFill/>
          <a:ln w="25400" cap="flat" cmpd="sng" algn="ctr">
            <a:noFill/>
            <a:prstDash val="solid"/>
          </a:ln>
          <a:effectLst/>
        </p:spPr>
        <p:txBody>
          <a:bodyPr lIns="594360" tIns="182880" rIns="182880" bIns="182880" rtlCol="0" anchor="t" anchorCtr="0"/>
          <a:lstStyle/>
          <a:p>
            <a:pPr marL="54864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Backup care. </a:t>
            </a: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NXP partners with Bright Horizons to help US employees find and pay for temporary childcare, self-care or senior care when your regular plans are disrupted.</a:t>
            </a:r>
          </a:p>
        </p:txBody>
      </p:sp>
      <p:sp>
        <p:nvSpPr>
          <p:cNvPr id="50" name="Rectangle: Rounded Corners 11">
            <a:extLst>
              <a:ext uri="{FF2B5EF4-FFF2-40B4-BE49-F238E27FC236}">
                <a16:creationId xmlns:a16="http://schemas.microsoft.com/office/drawing/2014/main" id="{49C7BA67-5A8A-9140-2C86-A8EB57FAB5D9}"/>
              </a:ext>
            </a:extLst>
          </p:cNvPr>
          <p:cNvSpPr/>
          <p:nvPr/>
        </p:nvSpPr>
        <p:spPr>
          <a:xfrm>
            <a:off x="6031230" y="3692799"/>
            <a:ext cx="5348298" cy="1273335"/>
          </a:xfrm>
          <a:prstGeom prst="rect">
            <a:avLst/>
          </a:prstGeom>
          <a:noFill/>
          <a:ln w="25400" cap="flat" cmpd="sng" algn="ctr">
            <a:noFill/>
            <a:prstDash val="solid"/>
          </a:ln>
          <a:effectLst/>
        </p:spPr>
        <p:txBody>
          <a:bodyPr lIns="594360" tIns="182880" rIns="182880" bIns="182880" rtlCol="0" anchor="t" anchorCtr="0"/>
          <a:lstStyle/>
          <a:p>
            <a:pPr marL="548640"/>
            <a:r>
              <a:rPr lang="en-US" sz="1400" b="1">
                <a:solidFill>
                  <a:schemeClr val="tx1">
                    <a:lumMod val="85000"/>
                    <a:lumOff val="15000"/>
                  </a:schemeClr>
                </a:solidFill>
                <a:latin typeface="Poppins" panose="00000500000000000000" pitchFamily="2" charset="0"/>
                <a:cs typeface="Poppins" panose="00000500000000000000" pitchFamily="2" charset="0"/>
              </a:rPr>
              <a:t>Tutoring. </a:t>
            </a:r>
            <a:r>
              <a:rPr lang="en-US" sz="1400">
                <a:solidFill>
                  <a:schemeClr val="tx1">
                    <a:lumMod val="85000"/>
                    <a:lumOff val="15000"/>
                  </a:schemeClr>
                </a:solidFill>
                <a:latin typeface="Poppins" panose="00000500000000000000" pitchFamily="2" charset="0"/>
                <a:cs typeface="Poppins" panose="00000500000000000000" pitchFamily="2" charset="0"/>
              </a:rPr>
              <a:t>Offered through Bright Horizons, NXP covers the cost of in-person or online tutoring to students in 300+ subjects.</a:t>
            </a:r>
          </a:p>
        </p:txBody>
      </p:sp>
      <p:sp>
        <p:nvSpPr>
          <p:cNvPr id="52" name="Oval 51">
            <a:extLst>
              <a:ext uri="{FF2B5EF4-FFF2-40B4-BE49-F238E27FC236}">
                <a16:creationId xmlns:a16="http://schemas.microsoft.com/office/drawing/2014/main" id="{300A8552-F2A2-BFCD-E329-055323EFA5C1}"/>
              </a:ext>
            </a:extLst>
          </p:cNvPr>
          <p:cNvSpPr/>
          <p:nvPr/>
        </p:nvSpPr>
        <p:spPr>
          <a:xfrm>
            <a:off x="723462" y="1746477"/>
            <a:ext cx="658090" cy="658090"/>
          </a:xfrm>
          <a:prstGeom prst="ellipse">
            <a:avLst/>
          </a:prstGeom>
          <a:solidFill>
            <a:srgbClr val="01B2D7"/>
          </a:solidFill>
          <a:ln w="25400" cap="flat" cmpd="sng" algn="ctr">
            <a:noFill/>
            <a:prstDash val="solid"/>
          </a:ln>
          <a:effectLst/>
        </p:spPr>
        <p:txBody>
          <a:bodyPr lIns="182880" tIns="182880" rIns="182880" bIns="182880"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4" name="Oval 53">
            <a:extLst>
              <a:ext uri="{FF2B5EF4-FFF2-40B4-BE49-F238E27FC236}">
                <a16:creationId xmlns:a16="http://schemas.microsoft.com/office/drawing/2014/main" id="{EFAED711-C21C-6042-28A8-DD86A660624C}"/>
              </a:ext>
            </a:extLst>
          </p:cNvPr>
          <p:cNvSpPr/>
          <p:nvPr/>
        </p:nvSpPr>
        <p:spPr>
          <a:xfrm>
            <a:off x="741855" y="4052855"/>
            <a:ext cx="674589" cy="674589"/>
          </a:xfrm>
          <a:prstGeom prst="ellipse">
            <a:avLst/>
          </a:prstGeom>
          <a:solidFill>
            <a:srgbClr val="FE7300"/>
          </a:solidFill>
          <a:ln w="25400" cap="flat" cmpd="sng" algn="ctr">
            <a:noFill/>
            <a:prstDash val="solid"/>
          </a:ln>
          <a:effectLst/>
        </p:spPr>
        <p:txBody>
          <a:bodyPr lIns="182880" tIns="182880" rIns="182880" bIns="182880"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5" name="Oval 54">
            <a:extLst>
              <a:ext uri="{FF2B5EF4-FFF2-40B4-BE49-F238E27FC236}">
                <a16:creationId xmlns:a16="http://schemas.microsoft.com/office/drawing/2014/main" id="{62229B39-26E0-5EB5-D7FA-34DEC7B81498}"/>
              </a:ext>
            </a:extLst>
          </p:cNvPr>
          <p:cNvSpPr/>
          <p:nvPr/>
        </p:nvSpPr>
        <p:spPr>
          <a:xfrm>
            <a:off x="6267582" y="2591816"/>
            <a:ext cx="674589" cy="674589"/>
          </a:xfrm>
          <a:prstGeom prst="ellipse">
            <a:avLst/>
          </a:prstGeom>
          <a:solidFill>
            <a:srgbClr val="FE7300"/>
          </a:solidFill>
          <a:ln w="25400" cap="flat" cmpd="sng" algn="ctr">
            <a:noFill/>
            <a:prstDash val="solid"/>
          </a:ln>
          <a:effectLst/>
        </p:spPr>
        <p:txBody>
          <a:bodyPr lIns="182880" tIns="182880" rIns="182880" bIns="182880"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7" name="Oval 56">
            <a:extLst>
              <a:ext uri="{FF2B5EF4-FFF2-40B4-BE49-F238E27FC236}">
                <a16:creationId xmlns:a16="http://schemas.microsoft.com/office/drawing/2014/main" id="{98C4D5C3-0BF7-BB07-7F65-C9504CAD06C5}"/>
              </a:ext>
            </a:extLst>
          </p:cNvPr>
          <p:cNvSpPr/>
          <p:nvPr/>
        </p:nvSpPr>
        <p:spPr>
          <a:xfrm>
            <a:off x="6224783" y="3913512"/>
            <a:ext cx="658090" cy="658090"/>
          </a:xfrm>
          <a:prstGeom prst="ellipse">
            <a:avLst/>
          </a:prstGeom>
          <a:solidFill>
            <a:srgbClr val="01B2D7"/>
          </a:solidFill>
          <a:ln w="25400" cap="flat" cmpd="sng" algn="ctr">
            <a:noFill/>
            <a:prstDash val="solid"/>
          </a:ln>
          <a:effectLst/>
        </p:spPr>
        <p:txBody>
          <a:bodyPr lIns="182880" tIns="182880" rIns="182880" bIns="182880"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60" name="Oval 59">
            <a:extLst>
              <a:ext uri="{FF2B5EF4-FFF2-40B4-BE49-F238E27FC236}">
                <a16:creationId xmlns:a16="http://schemas.microsoft.com/office/drawing/2014/main" id="{ECD4C8D8-61E7-D414-9A7F-C74E3F804F49}"/>
              </a:ext>
            </a:extLst>
          </p:cNvPr>
          <p:cNvSpPr/>
          <p:nvPr/>
        </p:nvSpPr>
        <p:spPr>
          <a:xfrm>
            <a:off x="6236947" y="1379871"/>
            <a:ext cx="658090" cy="658090"/>
          </a:xfrm>
          <a:prstGeom prst="ellipse">
            <a:avLst/>
          </a:prstGeom>
          <a:solidFill>
            <a:srgbClr val="00A602"/>
          </a:solidFill>
          <a:ln w="25400" cap="flat" cmpd="sng" algn="ctr">
            <a:noFill/>
            <a:prstDash val="solid"/>
          </a:ln>
          <a:effectLst/>
        </p:spPr>
        <p:txBody>
          <a:bodyPr lIns="182880" tIns="182880" rIns="182880" bIns="182880"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61" name="Picture 60">
            <a:extLst>
              <a:ext uri="{FF2B5EF4-FFF2-40B4-BE49-F238E27FC236}">
                <a16:creationId xmlns:a16="http://schemas.microsoft.com/office/drawing/2014/main" id="{4B09ADD3-F755-DF6E-4CBA-A136D6F8E180}"/>
              </a:ext>
            </a:extLst>
          </p:cNvPr>
          <p:cNvPicPr>
            <a:picLocks noChangeAspect="1"/>
          </p:cNvPicPr>
          <p:nvPr/>
        </p:nvPicPr>
        <p:blipFill>
          <a:blip r:embed="rId6"/>
          <a:stretch>
            <a:fillRect/>
          </a:stretch>
        </p:blipFill>
        <p:spPr>
          <a:xfrm>
            <a:off x="6219812" y="1361214"/>
            <a:ext cx="685800" cy="685800"/>
          </a:xfrm>
          <a:prstGeom prst="rect">
            <a:avLst/>
          </a:prstGeom>
        </p:spPr>
      </p:pic>
      <p:sp>
        <p:nvSpPr>
          <p:cNvPr id="62" name="Rectangle: Rounded Corners 7">
            <a:extLst>
              <a:ext uri="{FF2B5EF4-FFF2-40B4-BE49-F238E27FC236}">
                <a16:creationId xmlns:a16="http://schemas.microsoft.com/office/drawing/2014/main" id="{9F733952-98B1-69BE-2467-13E0C37BB048}"/>
              </a:ext>
            </a:extLst>
          </p:cNvPr>
          <p:cNvSpPr/>
          <p:nvPr/>
        </p:nvSpPr>
        <p:spPr>
          <a:xfrm>
            <a:off x="6050734" y="5009330"/>
            <a:ext cx="5348299" cy="1273335"/>
          </a:xfrm>
          <a:prstGeom prst="rect">
            <a:avLst/>
          </a:prstGeom>
          <a:noFill/>
          <a:ln w="25400" cap="flat" cmpd="sng" algn="ctr">
            <a:noFill/>
            <a:prstDash val="solid"/>
          </a:ln>
          <a:effectLst/>
        </p:spPr>
        <p:txBody>
          <a:bodyPr lIns="594360" tIns="182880" rIns="182880" bIns="182880" rtlCol="0" anchor="t" anchorCtr="0"/>
          <a:lstStyle/>
          <a:p>
            <a:pPr marL="581025"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rPr>
              <a:t>Sign up for </a:t>
            </a:r>
            <a:r>
              <a:rPr kumimoji="0" lang="en-US" sz="1400" b="1"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rPr>
              <a:t>UnitedHealthcare's Maternity Support Program</a:t>
            </a:r>
            <a:r>
              <a:rPr kumimoji="0" lang="en-US" sz="1400" b="0"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rPr>
              <a:t> to receive a gift and additional support through your pregnancy. Visit </a:t>
            </a:r>
            <a:r>
              <a:rPr kumimoji="0" lang="en-US" sz="1400" b="1"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myuhc.com</a:t>
            </a: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 or call </a:t>
            </a:r>
            <a:r>
              <a:rPr kumimoji="0" lang="en-US" sz="1400" b="1"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1-877-201-5328</a:t>
            </a: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a:t>
            </a:r>
          </a:p>
          <a:p>
            <a:pPr marL="581025"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endParaRPr>
          </a:p>
        </p:txBody>
      </p:sp>
      <p:sp>
        <p:nvSpPr>
          <p:cNvPr id="64" name="Oval 63">
            <a:extLst>
              <a:ext uri="{FF2B5EF4-FFF2-40B4-BE49-F238E27FC236}">
                <a16:creationId xmlns:a16="http://schemas.microsoft.com/office/drawing/2014/main" id="{8F438936-6B36-9D32-1A34-F1F9041D7791}"/>
              </a:ext>
            </a:extLst>
          </p:cNvPr>
          <p:cNvSpPr/>
          <p:nvPr/>
        </p:nvSpPr>
        <p:spPr>
          <a:xfrm>
            <a:off x="6269199" y="5306506"/>
            <a:ext cx="658090" cy="658090"/>
          </a:xfrm>
          <a:prstGeom prst="ellipse">
            <a:avLst/>
          </a:prstGeom>
          <a:solidFill>
            <a:srgbClr val="00A602"/>
          </a:solidFill>
          <a:ln w="25400" cap="flat" cmpd="sng" algn="ctr">
            <a:noFill/>
            <a:prstDash val="solid"/>
          </a:ln>
          <a:effectLst/>
        </p:spPr>
        <p:txBody>
          <a:bodyPr lIns="182880" tIns="182880" rIns="182880" bIns="182880"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65" name="Picture 64">
            <a:extLst>
              <a:ext uri="{FF2B5EF4-FFF2-40B4-BE49-F238E27FC236}">
                <a16:creationId xmlns:a16="http://schemas.microsoft.com/office/drawing/2014/main" id="{91C4E811-8475-C977-20AF-99208288317E}"/>
              </a:ext>
            </a:extLst>
          </p:cNvPr>
          <p:cNvPicPr>
            <a:picLocks noChangeAspect="1"/>
          </p:cNvPicPr>
          <p:nvPr/>
        </p:nvPicPr>
        <p:blipFill>
          <a:blip r:embed="rId7"/>
          <a:stretch>
            <a:fillRect/>
          </a:stretch>
        </p:blipFill>
        <p:spPr>
          <a:xfrm>
            <a:off x="6252638" y="5286301"/>
            <a:ext cx="698500" cy="698500"/>
          </a:xfrm>
          <a:prstGeom prst="rect">
            <a:avLst/>
          </a:prstGeom>
        </p:spPr>
      </p:pic>
      <p:pic>
        <p:nvPicPr>
          <p:cNvPr id="5" name="Picture 4">
            <a:extLst>
              <a:ext uri="{FF2B5EF4-FFF2-40B4-BE49-F238E27FC236}">
                <a16:creationId xmlns:a16="http://schemas.microsoft.com/office/drawing/2014/main" id="{172875CC-52B2-2742-D5CB-14680983393B}"/>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719114" y="1727820"/>
            <a:ext cx="685800" cy="685800"/>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99453592-7627-2024-5E85-405B89C41CD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1544" y="4043079"/>
            <a:ext cx="706636" cy="706636"/>
          </a:xfrm>
          <a:prstGeom prst="rect">
            <a:avLst/>
          </a:prstGeom>
        </p:spPr>
      </p:pic>
      <p:pic>
        <p:nvPicPr>
          <p:cNvPr id="11" name="Picture 10">
            <a:extLst>
              <a:ext uri="{FF2B5EF4-FFF2-40B4-BE49-F238E27FC236}">
                <a16:creationId xmlns:a16="http://schemas.microsoft.com/office/drawing/2014/main" id="{109D2464-3B81-E7C5-B7EB-A92628A9CEB0}"/>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6256371" y="2574646"/>
            <a:ext cx="685800" cy="685800"/>
          </a:xfrm>
          <a:prstGeom prst="rect">
            <a:avLst/>
          </a:prstGeom>
        </p:spPr>
      </p:pic>
      <p:pic>
        <p:nvPicPr>
          <p:cNvPr id="12" name="Picture 11">
            <a:extLst>
              <a:ext uri="{FF2B5EF4-FFF2-40B4-BE49-F238E27FC236}">
                <a16:creationId xmlns:a16="http://schemas.microsoft.com/office/drawing/2014/main" id="{59FCEF2A-04AE-D2BD-1833-B0EDC5FD5E3B}"/>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6224783" y="3909338"/>
            <a:ext cx="685800" cy="685800"/>
          </a:xfrm>
          <a:prstGeom prst="rect">
            <a:avLst/>
          </a:prstGeom>
        </p:spPr>
      </p:pic>
      <p:pic>
        <p:nvPicPr>
          <p:cNvPr id="13" name="Picture 12">
            <a:extLst>
              <a:ext uri="{FF2B5EF4-FFF2-40B4-BE49-F238E27FC236}">
                <a16:creationId xmlns:a16="http://schemas.microsoft.com/office/drawing/2014/main" id="{EEA193AB-4902-D108-E0CE-C950B1ECA5A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9000" y="5354872"/>
            <a:ext cx="5348298" cy="980230"/>
          </a:xfrm>
          <a:prstGeom prst="rect">
            <a:avLst/>
          </a:prstGeom>
        </p:spPr>
      </p:pic>
      <p:sp>
        <p:nvSpPr>
          <p:cNvPr id="14" name="Rectangle: Rounded Corners 9">
            <a:extLst>
              <a:ext uri="{FF2B5EF4-FFF2-40B4-BE49-F238E27FC236}">
                <a16:creationId xmlns:a16="http://schemas.microsoft.com/office/drawing/2014/main" id="{55EF3042-A1F4-F8DD-2AC9-8CBABA6FCD67}"/>
              </a:ext>
            </a:extLst>
          </p:cNvPr>
          <p:cNvSpPr/>
          <p:nvPr/>
        </p:nvSpPr>
        <p:spPr>
          <a:xfrm>
            <a:off x="495560" y="5334837"/>
            <a:ext cx="5348299" cy="975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94360" tIns="182880" rIns="182880" bIns="182880" rtlCol="0" anchor="t" anchorCtr="0"/>
          <a:lstStyle/>
          <a:p>
            <a:pPr marL="548640"/>
            <a:r>
              <a:rPr lang="en-US" sz="1400" b="1">
                <a:solidFill>
                  <a:schemeClr val="tx1">
                    <a:lumMod val="85000"/>
                    <a:lumOff val="15000"/>
                  </a:schemeClr>
                </a:solidFill>
                <a:latin typeface="Poppins" panose="00000500000000000000" pitchFamily="2" charset="0"/>
                <a:cs typeface="Poppins" panose="00000500000000000000" pitchFamily="2" charset="0"/>
              </a:rPr>
              <a:t>Adoption assistance program. </a:t>
            </a:r>
            <a:r>
              <a:rPr lang="en-US" sz="1400">
                <a:solidFill>
                  <a:schemeClr val="tx1">
                    <a:lumMod val="85000"/>
                    <a:lumOff val="15000"/>
                  </a:schemeClr>
                </a:solidFill>
                <a:latin typeface="Poppins" panose="00000500000000000000" pitchFamily="2" charset="0"/>
                <a:cs typeface="Poppins" panose="00000500000000000000" pitchFamily="2" charset="0"/>
              </a:rPr>
              <a:t>NXP reimburses up to $10,000 in eligible adoption expenses</a:t>
            </a:r>
            <a:r>
              <a:rPr lang="en-US" sz="1400">
                <a:solidFill>
                  <a:schemeClr val="tx1">
                    <a:lumMod val="85000"/>
                    <a:lumOff val="15000"/>
                  </a:schemeClr>
                </a:solidFill>
                <a:latin typeface="Arial" panose="020B0604020202020204" pitchFamily="34" charset="0"/>
                <a:cs typeface="Arial" panose="020B0604020202020204" pitchFamily="34" charset="0"/>
              </a:rPr>
              <a:t>.</a:t>
            </a:r>
            <a:endParaRPr lang="en-US" sz="1400">
              <a:solidFill>
                <a:schemeClr val="tx1">
                  <a:lumMod val="85000"/>
                  <a:lumOff val="15000"/>
                </a:schemeClr>
              </a:solidFill>
              <a:latin typeface="+mj-lt"/>
              <a:cs typeface="Aharoni" panose="020B0604020202020204" pitchFamily="2" charset="-79"/>
            </a:endParaRPr>
          </a:p>
        </p:txBody>
      </p:sp>
      <p:sp>
        <p:nvSpPr>
          <p:cNvPr id="16" name="Oval 15">
            <a:extLst>
              <a:ext uri="{FF2B5EF4-FFF2-40B4-BE49-F238E27FC236}">
                <a16:creationId xmlns:a16="http://schemas.microsoft.com/office/drawing/2014/main" id="{D67B16EF-71FE-F981-6B5C-6B729DEFB041}"/>
              </a:ext>
            </a:extLst>
          </p:cNvPr>
          <p:cNvSpPr/>
          <p:nvPr/>
        </p:nvSpPr>
        <p:spPr>
          <a:xfrm>
            <a:off x="734896" y="5493728"/>
            <a:ext cx="658090" cy="658090"/>
          </a:xfrm>
          <a:prstGeom prst="ellipse">
            <a:avLst/>
          </a:prstGeom>
          <a:solidFill>
            <a:srgbClr val="01B2D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pic>
        <p:nvPicPr>
          <p:cNvPr id="17" name="Picture 16">
            <a:extLst>
              <a:ext uri="{FF2B5EF4-FFF2-40B4-BE49-F238E27FC236}">
                <a16:creationId xmlns:a16="http://schemas.microsoft.com/office/drawing/2014/main" id="{1A46F868-D349-9A7C-F159-ECE97CCAD09B}"/>
              </a:ext>
            </a:extLst>
          </p:cNvPr>
          <p:cNvPicPr>
            <a:picLocks noChangeAspect="1"/>
          </p:cNvPicPr>
          <p:nvPr/>
        </p:nvPicPr>
        <p:blipFill>
          <a:blip r:embed="rId12" cstate="hqprint">
            <a:extLst>
              <a:ext uri="{28A0092B-C50C-407E-A947-70E740481C1C}">
                <a14:useLocalDpi xmlns:a14="http://schemas.microsoft.com/office/drawing/2010/main"/>
              </a:ext>
            </a:extLst>
          </a:blip>
          <a:srcRect/>
          <a:stretch/>
        </p:blipFill>
        <p:spPr>
          <a:xfrm>
            <a:off x="707186" y="5482153"/>
            <a:ext cx="685800" cy="685800"/>
          </a:xfrm>
          <a:prstGeom prst="rect">
            <a:avLst/>
          </a:prstGeom>
        </p:spPr>
      </p:pic>
      <p:pic>
        <p:nvPicPr>
          <p:cNvPr id="3" name="Family Solutions">
            <a:hlinkClick r:id="" action="ppaction://media"/>
            <a:extLst>
              <a:ext uri="{FF2B5EF4-FFF2-40B4-BE49-F238E27FC236}">
                <a16:creationId xmlns:a16="http://schemas.microsoft.com/office/drawing/2014/main" id="{77B72A96-F613-D4BA-FC4D-C27AAC9930F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14141" y="6310708"/>
            <a:ext cx="487363" cy="487363"/>
          </a:xfrm>
          <a:prstGeom prst="rect">
            <a:avLst/>
          </a:prstGeom>
        </p:spPr>
      </p:pic>
    </p:spTree>
    <p:extLst>
      <p:ext uri="{BB962C8B-B14F-4D97-AF65-F5344CB8AC3E}">
        <p14:creationId xmlns:p14="http://schemas.microsoft.com/office/powerpoint/2010/main" val="1203920611"/>
      </p:ext>
    </p:extLst>
  </p:cSld>
  <p:clrMapOvr>
    <a:masterClrMapping/>
  </p:clrMapOvr>
  <mc:AlternateContent xmlns:mc="http://schemas.openxmlformats.org/markup-compatibility/2006">
    <mc:Choice xmlns:p14="http://schemas.microsoft.com/office/powerpoint/2010/main" Requires="p14">
      <p:transition spd="slow" p14:dur="2000" advClick="0" advTm="57000"/>
    </mc:Choice>
    <mc:Fallback>
      <p:transition spd="slow" advClick="0" advTm="5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1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6DFD1-4890-395E-F577-3315B84E8B07}"/>
              </a:ext>
            </a:extLst>
          </p:cNvPr>
          <p:cNvSpPr>
            <a:spLocks noGrp="1"/>
          </p:cNvSpPr>
          <p:nvPr>
            <p:ph type="body" sz="quarter" idx="11"/>
          </p:nvPr>
        </p:nvSpPr>
        <p:spPr>
          <a:xfrm>
            <a:off x="497439" y="1721681"/>
            <a:ext cx="5118169" cy="847619"/>
          </a:xfrm>
          <a:noFill/>
        </p:spPr>
        <p:txBody>
          <a:bodyPr>
            <a:noAutofit/>
          </a:bodyPr>
          <a:lstStyle/>
          <a:p>
            <a:pPr>
              <a:lnSpc>
                <a:spcPct val="110000"/>
              </a:lnSpc>
            </a:pPr>
            <a:r>
              <a:rPr lang="en-US" sz="3000" dirty="0">
                <a:solidFill>
                  <a:srgbClr val="252525"/>
                </a:solidFill>
                <a:latin typeface="+mj-lt"/>
              </a:rPr>
              <a:t>Benefits for your financial wellness</a:t>
            </a:r>
          </a:p>
          <a:p>
            <a:pPr marL="457200" indent="-457200">
              <a:lnSpc>
                <a:spcPct val="110000"/>
              </a:lnSpc>
              <a:buFont typeface="Courier New" panose="02070309020205020404" pitchFamily="49" charset="0"/>
              <a:buChar char="o"/>
            </a:pPr>
            <a:r>
              <a:rPr lang="en-US" sz="3000" dirty="0">
                <a:solidFill>
                  <a:srgbClr val="252525"/>
                </a:solidFill>
                <a:latin typeface="+mj-lt"/>
                <a:cs typeface="Poppins Light"/>
              </a:rPr>
              <a:t>401(k) Retirement Plan</a:t>
            </a:r>
          </a:p>
          <a:p>
            <a:pPr marL="457200" indent="-457200">
              <a:lnSpc>
                <a:spcPct val="110000"/>
              </a:lnSpc>
              <a:buFont typeface="Courier New" panose="02070309020205020404" pitchFamily="49" charset="0"/>
              <a:buChar char="o"/>
            </a:pPr>
            <a:r>
              <a:rPr lang="en-US" sz="3000" dirty="0">
                <a:solidFill>
                  <a:srgbClr val="252525"/>
                </a:solidFill>
                <a:latin typeface="+mj-lt"/>
                <a:cs typeface="Poppins Light"/>
              </a:rPr>
              <a:t>Employee Stock Purchase Plan (ESPP)</a:t>
            </a:r>
            <a:endParaRPr lang="en-US" sz="3000" dirty="0">
              <a:solidFill>
                <a:srgbClr val="252525"/>
              </a:solidFill>
              <a:latin typeface="+mj-lt"/>
            </a:endParaRPr>
          </a:p>
        </p:txBody>
      </p:sp>
      <p:pic>
        <p:nvPicPr>
          <p:cNvPr id="2" name="Financial Wellness">
            <a:hlinkClick r:id="" action="ppaction://media"/>
            <a:extLst>
              <a:ext uri="{FF2B5EF4-FFF2-40B4-BE49-F238E27FC236}">
                <a16:creationId xmlns:a16="http://schemas.microsoft.com/office/drawing/2014/main" id="{8F6BDB8A-763A-F995-9E85-47D2C5850E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32" y="6242648"/>
            <a:ext cx="487363" cy="487363"/>
          </a:xfrm>
          <a:prstGeom prst="rect">
            <a:avLst/>
          </a:prstGeom>
        </p:spPr>
      </p:pic>
    </p:spTree>
    <p:extLst>
      <p:ext uri="{BB962C8B-B14F-4D97-AF65-F5344CB8AC3E}">
        <p14:creationId xmlns:p14="http://schemas.microsoft.com/office/powerpoint/2010/main" val="2433830416"/>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a:xfrm>
            <a:off x="479000" y="376391"/>
            <a:ext cx="11432485" cy="397323"/>
          </a:xfrm>
        </p:spPr>
        <p:txBody>
          <a:bodyPr>
            <a:normAutofit/>
          </a:bodyPr>
          <a:lstStyle/>
          <a:p>
            <a:r>
              <a:rPr lang="en-US">
                <a:solidFill>
                  <a:srgbClr val="252525"/>
                </a:solidFill>
              </a:rPr>
              <a:t>Your 401(k) Plan</a:t>
            </a:r>
          </a:p>
        </p:txBody>
      </p:sp>
      <p:sp>
        <p:nvSpPr>
          <p:cNvPr id="3" name="TextBox 2">
            <a:extLst>
              <a:ext uri="{FF2B5EF4-FFF2-40B4-BE49-F238E27FC236}">
                <a16:creationId xmlns:a16="http://schemas.microsoft.com/office/drawing/2014/main" id="{1386E450-1280-E569-2E6B-37545C911223}"/>
              </a:ext>
            </a:extLst>
          </p:cNvPr>
          <p:cNvSpPr txBox="1"/>
          <p:nvPr/>
        </p:nvSpPr>
        <p:spPr>
          <a:xfrm>
            <a:off x="449773" y="865772"/>
            <a:ext cx="11292453" cy="397323"/>
          </a:xfrm>
          <a:prstGeom prst="rect">
            <a:avLst/>
          </a:prstGeom>
          <a:noFill/>
        </p:spPr>
        <p:txBody>
          <a:bodyPr wrap="square" lIns="91440" tIns="45720" rIns="91440" rtlCol="0" anchor="t">
            <a:noAutofit/>
          </a:bodyPr>
          <a:lstStyle/>
          <a:p>
            <a:pPr marL="285750" indent="-285750">
              <a:spcBef>
                <a:spcPts val="600"/>
              </a:spcBef>
              <a:buFont typeface="Arial" panose="020B0604020202020204" pitchFamily="34" charset="0"/>
              <a:buChar char="•"/>
            </a:pPr>
            <a:r>
              <a:rPr lang="en-US">
                <a:latin typeface="Poppins" panose="00000500000000000000" pitchFamily="2" charset="0"/>
                <a:cs typeface="Poppins" panose="00000500000000000000" pitchFamily="2" charset="0"/>
              </a:rPr>
              <a:t>Three ways to contribute: pre-tax, Roth and after-tax contributions.</a:t>
            </a:r>
          </a:p>
          <a:p>
            <a:pPr marL="285750" indent="-285750">
              <a:spcBef>
                <a:spcPts val="600"/>
              </a:spcBef>
              <a:buFont typeface="Arial" panose="020B0604020202020204" pitchFamily="34" charset="0"/>
              <a:buChar char="•"/>
            </a:pPr>
            <a:r>
              <a:rPr lang="en-US">
                <a:latin typeface="Poppins" panose="00000500000000000000" pitchFamily="2" charset="0"/>
                <a:cs typeface="Poppins" panose="00000500000000000000" pitchFamily="2" charset="0"/>
              </a:rPr>
              <a:t>NXP matches your pre-tax and Roth contributions, including catch-up, dollar for dollar up to 5% of your eligible earnings.  NXP does not match after-tax contributions.</a:t>
            </a:r>
          </a:p>
          <a:p>
            <a:pPr marL="285750" indent="-285750">
              <a:spcBef>
                <a:spcPts val="600"/>
              </a:spcBef>
              <a:buFont typeface="Arial" panose="020B0604020202020204" pitchFamily="34" charset="0"/>
              <a:buChar char="•"/>
            </a:pPr>
            <a:r>
              <a:rPr lang="en-US">
                <a:latin typeface="Poppins" panose="00000500000000000000" pitchFamily="2" charset="0"/>
                <a:cs typeface="Poppins" panose="00000500000000000000" pitchFamily="2" charset="0"/>
              </a:rPr>
              <a:t>You can use the Roth in-plan conversion feature to convert your after-tax and/or pre-tax contributions to Roth.</a:t>
            </a:r>
          </a:p>
          <a:p>
            <a:pPr>
              <a:spcBef>
                <a:spcPts val="600"/>
              </a:spcBef>
            </a:pPr>
            <a:endParaRPr lang="en-US">
              <a:latin typeface="Poppins" panose="00000500000000000000" pitchFamily="2" charset="0"/>
              <a:cs typeface="Poppins" panose="00000500000000000000" pitchFamily="2" charset="0"/>
            </a:endParaRPr>
          </a:p>
          <a:p>
            <a:pPr>
              <a:spcBef>
                <a:spcPts val="600"/>
              </a:spcBef>
            </a:pPr>
            <a:endParaRPr lang="en-US">
              <a:latin typeface="Poppins" panose="00000500000000000000" pitchFamily="2" charset="0"/>
              <a:cs typeface="Poppins" panose="00000500000000000000" pitchFamily="2" charset="0"/>
            </a:endParaRPr>
          </a:p>
          <a:p>
            <a:pPr marL="285750" indent="-285750">
              <a:spcBef>
                <a:spcPts val="600"/>
              </a:spcBef>
              <a:buFont typeface="Arial" panose="020B0604020202020204" pitchFamily="34" charset="0"/>
              <a:buChar char="•"/>
            </a:pPr>
            <a:endParaRPr lang="en-US">
              <a:solidFill>
                <a:schemeClr val="accent1"/>
              </a:solidFill>
              <a:latin typeface="Poppins" panose="00000500000000000000" pitchFamily="2" charset="0"/>
              <a:cs typeface="Poppins" panose="00000500000000000000" pitchFamily="2" charset="0"/>
            </a:endParaRPr>
          </a:p>
        </p:txBody>
      </p:sp>
      <p:sp>
        <p:nvSpPr>
          <p:cNvPr id="5" name="Text Placeholder 2">
            <a:extLst>
              <a:ext uri="{FF2B5EF4-FFF2-40B4-BE49-F238E27FC236}">
                <a16:creationId xmlns:a16="http://schemas.microsoft.com/office/drawing/2014/main" id="{3347974F-DA3C-A5F3-0E4B-93A742124854}"/>
              </a:ext>
            </a:extLst>
          </p:cNvPr>
          <p:cNvSpPr txBox="1">
            <a:spLocks/>
          </p:cNvSpPr>
          <p:nvPr/>
        </p:nvSpPr>
        <p:spPr>
          <a:xfrm>
            <a:off x="444066" y="5249761"/>
            <a:ext cx="10663889" cy="5164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800" baseline="30000">
                <a:latin typeface="Poppins" panose="00000500000000000000" pitchFamily="2" charset="0"/>
                <a:cs typeface="Poppins" panose="00000500000000000000" pitchFamily="2" charset="0"/>
              </a:rPr>
              <a:t>1</a:t>
            </a:r>
            <a:r>
              <a:rPr lang="en-US" sz="800">
                <a:latin typeface="Poppins" panose="00000500000000000000" pitchFamily="2" charset="0"/>
                <a:cs typeface="Poppins" panose="00000500000000000000" pitchFamily="2" charset="0"/>
              </a:rPr>
              <a:t> A distribution from a Roth 401(k) is tax free and penalty free, provided that the five-year aging requirement has been satisfied and one of the following conditions is met: age 59½, disability, or death.</a:t>
            </a:r>
          </a:p>
          <a:p>
            <a:pPr marL="0" indent="0">
              <a:spcBef>
                <a:spcPts val="0"/>
              </a:spcBef>
              <a:buFont typeface="Arial" panose="020B0604020202020204" pitchFamily="34" charset="0"/>
              <a:buNone/>
            </a:pPr>
            <a:r>
              <a:rPr lang="en-US" sz="800" baseline="30000">
                <a:latin typeface="Poppins" panose="00000500000000000000" pitchFamily="2" charset="0"/>
                <a:cs typeface="Poppins" panose="00000500000000000000" pitchFamily="2" charset="0"/>
              </a:rPr>
              <a:t>2</a:t>
            </a:r>
            <a:r>
              <a:rPr lang="en-US" sz="800">
                <a:latin typeface="Poppins" panose="00000500000000000000" pitchFamily="2" charset="0"/>
                <a:cs typeface="Poppins" panose="00000500000000000000" pitchFamily="2" charset="0"/>
              </a:rPr>
              <a:t> A partial distribution from a qualified plan must include a proportional share of the pre-tax and after-tax amounts in the account. Therefore, while the portion of your distribution associated with your after-tax contribution is not taxable, the portion of your distribution associated with any pre-tax contributions or earnings on pre-tax or after-tax contributions is taxable.</a:t>
            </a:r>
          </a:p>
        </p:txBody>
      </p:sp>
      <p:sp>
        <p:nvSpPr>
          <p:cNvPr id="9" name="TextBox 8">
            <a:extLst>
              <a:ext uri="{FF2B5EF4-FFF2-40B4-BE49-F238E27FC236}">
                <a16:creationId xmlns:a16="http://schemas.microsoft.com/office/drawing/2014/main" id="{92882342-2DAB-78FF-7D74-838390CC3107}"/>
              </a:ext>
            </a:extLst>
          </p:cNvPr>
          <p:cNvSpPr txBox="1"/>
          <p:nvPr/>
        </p:nvSpPr>
        <p:spPr>
          <a:xfrm>
            <a:off x="432820" y="5906787"/>
            <a:ext cx="11292453" cy="397323"/>
          </a:xfrm>
          <a:prstGeom prst="rect">
            <a:avLst/>
          </a:prstGeom>
          <a:noFill/>
        </p:spPr>
        <p:txBody>
          <a:bodyPr wrap="square" lIns="91440" tIns="45720" rIns="91440" rtlCol="0" anchor="t">
            <a:noAutofit/>
          </a:bodyPr>
          <a:lstStyle/>
          <a:p>
            <a:pPr>
              <a:spcBef>
                <a:spcPts val="600"/>
              </a:spcBef>
            </a:pPr>
            <a:r>
              <a:rPr lang="en-US" sz="1800" dirty="0">
                <a:latin typeface="Poppins" panose="00000500000000000000" pitchFamily="2" charset="0"/>
                <a:cs typeface="Poppins" panose="00000500000000000000" pitchFamily="2" charset="0"/>
              </a:rPr>
              <a:t>The 2025 contribution limits will be posted to </a:t>
            </a:r>
            <a:r>
              <a:rPr lang="en-US" sz="1800" dirty="0">
                <a:latin typeface="Poppins" panose="00000500000000000000" pitchFamily="2" charset="0"/>
                <a:cs typeface="Poppins" panose="00000500000000000000" pitchFamily="2" charset="0"/>
                <a:hlinkClick r:id="rId5"/>
              </a:rPr>
              <a:t>nxp.com/benefits </a:t>
            </a:r>
            <a:r>
              <a:rPr lang="en-US" sz="1800" dirty="0">
                <a:latin typeface="Poppins" panose="00000500000000000000" pitchFamily="2" charset="0"/>
                <a:cs typeface="Poppins" panose="00000500000000000000" pitchFamily="2" charset="0"/>
              </a:rPr>
              <a:t>when they are available.</a:t>
            </a:r>
          </a:p>
          <a:p>
            <a:pPr marL="285750" indent="-285750">
              <a:spcBef>
                <a:spcPts val="600"/>
              </a:spcBef>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a:spcBef>
                <a:spcPts val="600"/>
              </a:spcBef>
            </a:pPr>
            <a:endParaRPr lang="en-US" dirty="0">
              <a:latin typeface="Poppins" panose="00000500000000000000" pitchFamily="2" charset="0"/>
              <a:cs typeface="Poppins" panose="00000500000000000000" pitchFamily="2" charset="0"/>
            </a:endParaRPr>
          </a:p>
          <a:p>
            <a:pPr marL="285750" indent="-285750">
              <a:spcBef>
                <a:spcPts val="600"/>
              </a:spcBef>
              <a:buFont typeface="Arial" panose="020B0604020202020204" pitchFamily="34" charset="0"/>
              <a:buChar char="•"/>
            </a:pPr>
            <a:endParaRPr lang="en-US" dirty="0">
              <a:solidFill>
                <a:schemeClr val="accent1"/>
              </a:solidFill>
              <a:latin typeface="Poppins" panose="00000500000000000000" pitchFamily="2" charset="0"/>
              <a:cs typeface="Poppins" panose="00000500000000000000" pitchFamily="2" charset="0"/>
            </a:endParaRPr>
          </a:p>
        </p:txBody>
      </p:sp>
      <p:graphicFrame>
        <p:nvGraphicFramePr>
          <p:cNvPr id="12" name="Table 11">
            <a:extLst>
              <a:ext uri="{FF2B5EF4-FFF2-40B4-BE49-F238E27FC236}">
                <a16:creationId xmlns:a16="http://schemas.microsoft.com/office/drawing/2014/main" id="{6A8531CD-8AF5-C525-C083-9099DCE22694}"/>
              </a:ext>
            </a:extLst>
          </p:cNvPr>
          <p:cNvGraphicFramePr>
            <a:graphicFrameLocks noGrp="1"/>
          </p:cNvGraphicFramePr>
          <p:nvPr>
            <p:extLst>
              <p:ext uri="{D42A27DB-BD31-4B8C-83A1-F6EECF244321}">
                <p14:modId xmlns:p14="http://schemas.microsoft.com/office/powerpoint/2010/main" val="2873846374"/>
              </p:ext>
            </p:extLst>
          </p:nvPr>
        </p:nvGraphicFramePr>
        <p:xfrm>
          <a:off x="508717" y="2604655"/>
          <a:ext cx="11202987" cy="2570609"/>
        </p:xfrm>
        <a:graphic>
          <a:graphicData uri="http://schemas.openxmlformats.org/drawingml/2006/table">
            <a:tbl>
              <a:tblPr/>
              <a:tblGrid>
                <a:gridCol w="3151559">
                  <a:extLst>
                    <a:ext uri="{9D8B030D-6E8A-4147-A177-3AD203B41FA5}">
                      <a16:colId xmlns:a16="http://schemas.microsoft.com/office/drawing/2014/main" val="1561272828"/>
                    </a:ext>
                  </a:extLst>
                </a:gridCol>
                <a:gridCol w="2012857">
                  <a:extLst>
                    <a:ext uri="{9D8B030D-6E8A-4147-A177-3AD203B41FA5}">
                      <a16:colId xmlns:a16="http://schemas.microsoft.com/office/drawing/2014/main" val="2014805354"/>
                    </a:ext>
                  </a:extLst>
                </a:gridCol>
                <a:gridCol w="2012857">
                  <a:extLst>
                    <a:ext uri="{9D8B030D-6E8A-4147-A177-3AD203B41FA5}">
                      <a16:colId xmlns:a16="http://schemas.microsoft.com/office/drawing/2014/main" val="2550925885"/>
                    </a:ext>
                  </a:extLst>
                </a:gridCol>
                <a:gridCol w="2012857">
                  <a:extLst>
                    <a:ext uri="{9D8B030D-6E8A-4147-A177-3AD203B41FA5}">
                      <a16:colId xmlns:a16="http://schemas.microsoft.com/office/drawing/2014/main" val="134529371"/>
                    </a:ext>
                  </a:extLst>
                </a:gridCol>
                <a:gridCol w="2012857">
                  <a:extLst>
                    <a:ext uri="{9D8B030D-6E8A-4147-A177-3AD203B41FA5}">
                      <a16:colId xmlns:a16="http://schemas.microsoft.com/office/drawing/2014/main" val="874401369"/>
                    </a:ext>
                  </a:extLst>
                </a:gridCol>
              </a:tblGrid>
              <a:tr h="298777">
                <a:tc>
                  <a:txBody>
                    <a:bodyPr/>
                    <a:lstStyle/>
                    <a:p>
                      <a:pPr algn="l" fontAlgn="b"/>
                      <a:endParaRPr lang="en-US" sz="1100" b="0" i="0" u="none" strike="noStrike">
                        <a:effectLst/>
                        <a:latin typeface="+mn-lt"/>
                      </a:endParaRPr>
                    </a:p>
                  </a:txBody>
                  <a:tcPr marL="0" marR="0" marT="0" marB="0" anchor="b">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noFill/>
                  </a:tcPr>
                </a:tc>
                <a:tc>
                  <a:txBody>
                    <a:bodyPr/>
                    <a:lstStyle/>
                    <a:p>
                      <a:pPr algn="ctr" rtl="0" fontAlgn="ctr"/>
                      <a:r>
                        <a:rPr lang="en-US" sz="1100" b="1" i="0" u="none" strike="noStrike">
                          <a:solidFill>
                            <a:srgbClr val="FFFFFF"/>
                          </a:solidFill>
                          <a:effectLst/>
                          <a:latin typeface="+mn-lt"/>
                        </a:rPr>
                        <a:t>Pre-tax Contributions</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rtl="0" fontAlgn="ctr"/>
                      <a:r>
                        <a:rPr lang="en-US" sz="1100" b="1" i="0" u="none" strike="noStrike">
                          <a:solidFill>
                            <a:srgbClr val="FFFFFF"/>
                          </a:solidFill>
                          <a:effectLst/>
                          <a:latin typeface="+mn-lt"/>
                        </a:rPr>
                        <a:t>Roth Contributions</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7D31"/>
                    </a:solidFill>
                  </a:tcPr>
                </a:tc>
                <a:tc>
                  <a:txBody>
                    <a:bodyPr/>
                    <a:lstStyle/>
                    <a:p>
                      <a:pPr algn="ctr" rtl="0" fontAlgn="ctr"/>
                      <a:r>
                        <a:rPr lang="en-US" sz="1100" b="1" i="0" u="none" strike="noStrike">
                          <a:solidFill>
                            <a:srgbClr val="FFFFFF"/>
                          </a:solidFill>
                          <a:effectLst/>
                          <a:latin typeface="+mn-lt"/>
                        </a:rPr>
                        <a:t>After-tax Contributions</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050"/>
                    </a:solidFill>
                  </a:tcPr>
                </a:tc>
                <a:tc>
                  <a:txBody>
                    <a:bodyPr/>
                    <a:lstStyle/>
                    <a:p>
                      <a:pPr algn="ctr" rtl="0" fontAlgn="ctr"/>
                      <a:r>
                        <a:rPr lang="en-US" sz="1100" b="1" i="0" u="none" strike="noStrike">
                          <a:solidFill>
                            <a:srgbClr val="FFFFFF"/>
                          </a:solidFill>
                          <a:effectLst/>
                          <a:latin typeface="+mn-lt"/>
                        </a:rPr>
                        <a:t>Employer Match</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0F0"/>
                    </a:solidFill>
                  </a:tcPr>
                </a:tc>
                <a:extLst>
                  <a:ext uri="{0D108BD9-81ED-4DB2-BD59-A6C34878D82A}">
                    <a16:rowId xmlns:a16="http://schemas.microsoft.com/office/drawing/2014/main" val="3243872270"/>
                  </a:ext>
                </a:extLst>
              </a:tr>
              <a:tr h="231129">
                <a:tc>
                  <a:txBody>
                    <a:bodyPr/>
                    <a:lstStyle/>
                    <a:p>
                      <a:pPr algn="l" rtl="0" fontAlgn="ctr"/>
                      <a:r>
                        <a:rPr lang="en-US" sz="1100" b="0" i="0" u="none" strike="noStrike">
                          <a:solidFill>
                            <a:srgbClr val="000000"/>
                          </a:solidFill>
                          <a:effectLst/>
                          <a:latin typeface="+mn-lt"/>
                        </a:rPr>
                        <a:t>Are contributions taxed when made?</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rtl="0" fontAlgn="ctr"/>
                      <a:r>
                        <a:rPr lang="en-US" sz="1100" b="0" i="0" u="none" strike="noStrike">
                          <a:solidFill>
                            <a:srgbClr val="000000"/>
                          </a:solidFill>
                          <a:effectLst/>
                          <a:latin typeface="+mn-lt"/>
                        </a:rPr>
                        <a:t>No</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rtl="0" fontAlgn="ctr"/>
                      <a:r>
                        <a:rPr lang="en-US" sz="1100" b="0" i="0" u="none" strike="noStrike">
                          <a:solidFill>
                            <a:srgbClr val="000000"/>
                          </a:solidFill>
                          <a:effectLst/>
                          <a:latin typeface="+mn-lt"/>
                        </a:rPr>
                        <a:t>Yes</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rtl="0" fontAlgn="ctr"/>
                      <a:r>
                        <a:rPr lang="en-US" sz="1100" b="0" i="0" u="none" strike="noStrike">
                          <a:solidFill>
                            <a:srgbClr val="000000"/>
                          </a:solidFill>
                          <a:effectLst/>
                          <a:latin typeface="+mn-lt"/>
                        </a:rPr>
                        <a:t>Yes</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rtl="0" fontAlgn="ctr"/>
                      <a:r>
                        <a:rPr lang="en-US" sz="1100" b="0" i="0" u="none" strike="noStrike">
                          <a:solidFill>
                            <a:srgbClr val="000000"/>
                          </a:solidFill>
                          <a:effectLst/>
                          <a:latin typeface="+mn-lt"/>
                        </a:rPr>
                        <a:t>No</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3471684130"/>
                  </a:ext>
                </a:extLst>
              </a:tr>
              <a:tr h="231129">
                <a:tc>
                  <a:txBody>
                    <a:bodyPr/>
                    <a:lstStyle/>
                    <a:p>
                      <a:pPr algn="l" rtl="0" fontAlgn="ctr"/>
                      <a:r>
                        <a:rPr lang="en-US" sz="1100" b="0" i="0" u="none" strike="noStrike">
                          <a:solidFill>
                            <a:srgbClr val="000000"/>
                          </a:solidFill>
                          <a:effectLst/>
                          <a:latin typeface="+mn-lt"/>
                        </a:rPr>
                        <a:t>Are contributions taxed when distributed?</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tc>
                  <a:txBody>
                    <a:bodyPr/>
                    <a:lstStyle/>
                    <a:p>
                      <a:pPr algn="ctr" rtl="0" fontAlgn="ctr"/>
                      <a:r>
                        <a:rPr lang="en-US" sz="1100" b="0" i="0" u="none" strike="noStrike">
                          <a:solidFill>
                            <a:srgbClr val="000000"/>
                          </a:solidFill>
                          <a:effectLst/>
                          <a:latin typeface="+mn-lt"/>
                        </a:rPr>
                        <a:t>Yes</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tc>
                  <a:txBody>
                    <a:bodyPr/>
                    <a:lstStyle/>
                    <a:p>
                      <a:pPr algn="ctr" rtl="0" fontAlgn="ctr"/>
                      <a:r>
                        <a:rPr lang="en-US" sz="1100" b="0" i="0" u="none" strike="noStrike">
                          <a:solidFill>
                            <a:srgbClr val="000000"/>
                          </a:solidFill>
                          <a:effectLst/>
                          <a:latin typeface="+mn-lt"/>
                        </a:rPr>
                        <a:t>No¹</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tc>
                  <a:txBody>
                    <a:bodyPr/>
                    <a:lstStyle/>
                    <a:p>
                      <a:pPr algn="ctr" rtl="0" fontAlgn="ctr"/>
                      <a:r>
                        <a:rPr lang="en-US" sz="1100" b="0" i="0" u="none" strike="noStrike">
                          <a:solidFill>
                            <a:srgbClr val="000000"/>
                          </a:solidFill>
                          <a:effectLst/>
                          <a:latin typeface="+mn-lt"/>
                        </a:rPr>
                        <a:t>No²</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tc>
                  <a:txBody>
                    <a:bodyPr/>
                    <a:lstStyle/>
                    <a:p>
                      <a:pPr algn="ctr" rtl="0" fontAlgn="ctr"/>
                      <a:r>
                        <a:rPr lang="en-US" sz="1100" b="0" i="0" u="none" strike="noStrike">
                          <a:solidFill>
                            <a:srgbClr val="000000"/>
                          </a:solidFill>
                          <a:effectLst/>
                          <a:latin typeface="+mn-lt"/>
                        </a:rPr>
                        <a:t>Yes</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extLst>
                  <a:ext uri="{0D108BD9-81ED-4DB2-BD59-A6C34878D82A}">
                    <a16:rowId xmlns:a16="http://schemas.microsoft.com/office/drawing/2014/main" val="861237081"/>
                  </a:ext>
                </a:extLst>
              </a:tr>
              <a:tr h="231129">
                <a:tc>
                  <a:txBody>
                    <a:bodyPr/>
                    <a:lstStyle/>
                    <a:p>
                      <a:pPr algn="l" rtl="0" fontAlgn="ctr"/>
                      <a:r>
                        <a:rPr lang="en-US" sz="1100" b="0" i="0" u="none" strike="noStrike">
                          <a:solidFill>
                            <a:srgbClr val="000000"/>
                          </a:solidFill>
                          <a:effectLst/>
                          <a:latin typeface="+mn-lt"/>
                        </a:rPr>
                        <a:t>Are earnings taxed when distributed?</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rtl="0" fontAlgn="ctr"/>
                      <a:r>
                        <a:rPr lang="en-US" sz="1100" b="0" i="0" u="none" strike="noStrike">
                          <a:solidFill>
                            <a:srgbClr val="000000"/>
                          </a:solidFill>
                          <a:effectLst/>
                          <a:latin typeface="+mn-lt"/>
                        </a:rPr>
                        <a:t>Yes</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rtl="0" fontAlgn="ctr"/>
                      <a:r>
                        <a:rPr lang="en-US" sz="1100" b="0" i="0" u="none" strike="noStrike" dirty="0">
                          <a:solidFill>
                            <a:srgbClr val="000000"/>
                          </a:solidFill>
                          <a:effectLst/>
                          <a:latin typeface="+mn-lt"/>
                        </a:rPr>
                        <a:t>No¹</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rtl="0" fontAlgn="ctr"/>
                      <a:r>
                        <a:rPr lang="en-US" sz="1100" b="0" i="0" u="none" strike="noStrike">
                          <a:solidFill>
                            <a:srgbClr val="000000"/>
                          </a:solidFill>
                          <a:effectLst/>
                          <a:latin typeface="+mn-lt"/>
                        </a:rPr>
                        <a:t>Yes²</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rtl="0" fontAlgn="ctr"/>
                      <a:r>
                        <a:rPr lang="en-US" sz="1100" b="0" i="0" u="none" strike="noStrike">
                          <a:solidFill>
                            <a:srgbClr val="000000"/>
                          </a:solidFill>
                          <a:effectLst/>
                          <a:latin typeface="+mn-lt"/>
                        </a:rPr>
                        <a:t>Yes</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2531703352"/>
                  </a:ext>
                </a:extLst>
              </a:tr>
              <a:tr h="231129">
                <a:tc rowSpan="2">
                  <a:txBody>
                    <a:bodyPr/>
                    <a:lstStyle/>
                    <a:p>
                      <a:pPr algn="l" rtl="0" fontAlgn="ctr"/>
                      <a:r>
                        <a:rPr lang="en-US" sz="1100" b="0" i="0" u="none" strike="noStrike">
                          <a:solidFill>
                            <a:srgbClr val="000000"/>
                          </a:solidFill>
                          <a:effectLst/>
                          <a:latin typeface="+mn-lt"/>
                        </a:rPr>
                        <a:t>What are the IRS limits?</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tc gridSpan="2">
                  <a:txBody>
                    <a:bodyPr/>
                    <a:lstStyle/>
                    <a:p>
                      <a:pPr algn="ctr" rtl="0" fontAlgn="t"/>
                      <a:r>
                        <a:rPr lang="en-US" sz="1100" b="0" i="0" u="none" strike="noStrike">
                          <a:solidFill>
                            <a:srgbClr val="000000"/>
                          </a:solidFill>
                          <a:effectLst/>
                          <a:latin typeface="+mn-lt"/>
                        </a:rPr>
                        <a:t>$23,000 for employee pre-tax and Roth contributions</a:t>
                      </a:r>
                    </a:p>
                  </a:txBody>
                  <a:tcPr marL="0" marR="0" marT="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tc hMerge="1">
                  <a:txBody>
                    <a:bodyPr/>
                    <a:lstStyle/>
                    <a:p>
                      <a:endParaRPr lang="en-US"/>
                    </a:p>
                  </a:txBody>
                  <a:tcPr/>
                </a:tc>
                <a:tc>
                  <a:txBody>
                    <a:bodyPr/>
                    <a:lstStyle/>
                    <a:p>
                      <a:pPr algn="l" rtl="0" fontAlgn="b"/>
                      <a:r>
                        <a:rPr lang="en-US" sz="1100" b="0" i="0" u="none" strike="noStrike">
                          <a:solidFill>
                            <a:srgbClr val="000000"/>
                          </a:solidFill>
                          <a:effectLst/>
                          <a:latin typeface="+mn-lt"/>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tc>
                  <a:txBody>
                    <a:bodyPr/>
                    <a:lstStyle/>
                    <a:p>
                      <a:pPr algn="l" rtl="0" fontAlgn="b"/>
                      <a:r>
                        <a:rPr lang="en-US" sz="1100" b="0" i="0" u="none" strike="noStrike">
                          <a:solidFill>
                            <a:srgbClr val="000000"/>
                          </a:solidFill>
                          <a:effectLst/>
                          <a:latin typeface="+mn-lt"/>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extLst>
                  <a:ext uri="{0D108BD9-81ED-4DB2-BD59-A6C34878D82A}">
                    <a16:rowId xmlns:a16="http://schemas.microsoft.com/office/drawing/2014/main" val="585939812"/>
                  </a:ext>
                </a:extLst>
              </a:tr>
              <a:tr h="231129">
                <a:tc vMerge="1">
                  <a:txBody>
                    <a:bodyPr/>
                    <a:lstStyle/>
                    <a:p>
                      <a:endParaRPr lang="en-US"/>
                    </a:p>
                  </a:txBody>
                  <a:tcPr/>
                </a:tc>
                <a:tc gridSpan="4">
                  <a:txBody>
                    <a:bodyPr/>
                    <a:lstStyle/>
                    <a:p>
                      <a:pPr algn="ctr" rtl="0" fontAlgn="ctr"/>
                      <a:r>
                        <a:rPr lang="en-US" sz="1100" b="0" i="0" u="none" strike="noStrike">
                          <a:solidFill>
                            <a:srgbClr val="000000"/>
                          </a:solidFill>
                          <a:effectLst/>
                          <a:latin typeface="+mn-lt"/>
                        </a:rPr>
                        <a:t>$69,000 including employee pre-tax, Roth, after-tax and employer match contributions</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40883328"/>
                  </a:ext>
                </a:extLst>
              </a:tr>
              <a:tr h="682114">
                <a:tc>
                  <a:txBody>
                    <a:bodyPr/>
                    <a:lstStyle/>
                    <a:p>
                      <a:pPr algn="l" rtl="0" fontAlgn="ctr"/>
                      <a:r>
                        <a:rPr lang="en-US" sz="1100" b="0" i="0" u="none" strike="noStrike">
                          <a:solidFill>
                            <a:srgbClr val="000000"/>
                          </a:solidFill>
                          <a:effectLst/>
                          <a:latin typeface="+mn-lt"/>
                        </a:rPr>
                        <a:t>What is the catch-up contribution limit for a person age 50 or older (by Dec 31)?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gridSpan="2">
                  <a:txBody>
                    <a:bodyPr/>
                    <a:lstStyle/>
                    <a:p>
                      <a:pPr algn="ctr" rtl="0" fontAlgn="t"/>
                      <a:r>
                        <a:rPr lang="en-US" sz="1100" b="0" i="0" u="none" strike="noStrike" dirty="0">
                          <a:solidFill>
                            <a:srgbClr val="000000"/>
                          </a:solidFill>
                          <a:effectLst/>
                          <a:latin typeface="+mn-lt"/>
                        </a:rPr>
                        <a:t>$7,500 - A catch-up contribution may be made on a pre-tax and/or Roth basis and is in addition to the pre-tax/Roth $23,000 limit and $69,000 additions limit.</a:t>
                      </a:r>
                    </a:p>
                  </a:txBody>
                  <a:tcPr marL="0" marR="0" marT="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hMerge="1">
                  <a:txBody>
                    <a:bodyPr/>
                    <a:lstStyle/>
                    <a:p>
                      <a:endParaRPr lang="en-US"/>
                    </a:p>
                  </a:txBody>
                  <a:tcPr/>
                </a:tc>
                <a:tc>
                  <a:txBody>
                    <a:bodyPr/>
                    <a:lstStyle/>
                    <a:p>
                      <a:pPr algn="ctr" rtl="0" fontAlgn="ctr"/>
                      <a:r>
                        <a:rPr lang="en-US" sz="1100" b="0" i="0" u="none" strike="noStrike">
                          <a:solidFill>
                            <a:srgbClr val="000000"/>
                          </a:solidFill>
                          <a:effectLst/>
                          <a:latin typeface="+mn-lt"/>
                        </a:rPr>
                        <a:t> </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rtl="0" fontAlgn="ctr"/>
                      <a:r>
                        <a:rPr lang="en-US" sz="1100" b="0" i="0" u="none" strike="noStrike">
                          <a:solidFill>
                            <a:srgbClr val="000000"/>
                          </a:solidFill>
                          <a:effectLst/>
                          <a:latin typeface="+mn-lt"/>
                        </a:rPr>
                        <a:t> </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73167825"/>
                  </a:ext>
                </a:extLst>
              </a:tr>
              <a:tr h="434073">
                <a:tc>
                  <a:txBody>
                    <a:bodyPr/>
                    <a:lstStyle/>
                    <a:p>
                      <a:pPr algn="l" rtl="0" fontAlgn="ctr"/>
                      <a:r>
                        <a:rPr lang="en-US" sz="1100" b="0" i="0" u="none" strike="noStrike">
                          <a:solidFill>
                            <a:srgbClr val="000000"/>
                          </a:solidFill>
                          <a:effectLst/>
                          <a:latin typeface="+mn-lt"/>
                        </a:rPr>
                        <a:t>What is the catch-up contribution limit for a person ages 60 - 63?</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tc gridSpan="2">
                  <a:txBody>
                    <a:bodyPr/>
                    <a:lstStyle/>
                    <a:p>
                      <a:pPr algn="ctr" rtl="0" fontAlgn="t"/>
                      <a:r>
                        <a:rPr lang="en-US" sz="1100" b="0" i="0" u="none" strike="noStrike">
                          <a:solidFill>
                            <a:srgbClr val="000000"/>
                          </a:solidFill>
                          <a:effectLst/>
                          <a:latin typeface="+mn-lt"/>
                        </a:rPr>
                        <a:t>Employees ages 60 - 63 are eligible to contribute</a:t>
                      </a:r>
                      <a:br>
                        <a:rPr lang="en-US" sz="1100" b="0" i="0" u="none" strike="noStrike">
                          <a:solidFill>
                            <a:srgbClr val="000000"/>
                          </a:solidFill>
                          <a:effectLst/>
                          <a:latin typeface="+mn-lt"/>
                        </a:rPr>
                      </a:br>
                      <a:r>
                        <a:rPr lang="en-US" sz="1100" b="0" i="0" u="none" strike="noStrike">
                          <a:solidFill>
                            <a:srgbClr val="000000"/>
                          </a:solidFill>
                          <a:effectLst/>
                          <a:latin typeface="+mn-lt"/>
                        </a:rPr>
                        <a:t> 150% of the annual IRS catch-up limit.</a:t>
                      </a:r>
                    </a:p>
                  </a:txBody>
                  <a:tcPr marL="0" marR="0" marT="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tc hMerge="1">
                  <a:txBody>
                    <a:bodyPr/>
                    <a:lstStyle/>
                    <a:p>
                      <a:endParaRPr lang="en-US"/>
                    </a:p>
                  </a:txBody>
                  <a:tcPr/>
                </a:tc>
                <a:tc>
                  <a:txBody>
                    <a:bodyPr/>
                    <a:lstStyle/>
                    <a:p>
                      <a:pPr algn="ctr" rtl="0" fontAlgn="ctr"/>
                      <a:r>
                        <a:rPr lang="en-US" sz="1100" b="0" i="0" u="none" strike="noStrike">
                          <a:solidFill>
                            <a:srgbClr val="000000"/>
                          </a:solidFill>
                          <a:effectLst/>
                          <a:latin typeface="+mn-lt"/>
                        </a:rPr>
                        <a:t> </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tc>
                  <a:txBody>
                    <a:bodyPr/>
                    <a:lstStyle/>
                    <a:p>
                      <a:pPr algn="ctr" rtl="0" fontAlgn="ctr"/>
                      <a:r>
                        <a:rPr lang="en-US" sz="1100" b="0" i="0" u="none" strike="noStrike" dirty="0">
                          <a:solidFill>
                            <a:srgbClr val="000000"/>
                          </a:solidFill>
                          <a:effectLst/>
                          <a:latin typeface="+mn-lt"/>
                        </a:rPr>
                        <a:t> </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extLst>
                  <a:ext uri="{0D108BD9-81ED-4DB2-BD59-A6C34878D82A}">
                    <a16:rowId xmlns:a16="http://schemas.microsoft.com/office/drawing/2014/main" val="2916112338"/>
                  </a:ext>
                </a:extLst>
              </a:tr>
            </a:tbl>
          </a:graphicData>
        </a:graphic>
      </p:graphicFrame>
      <p:pic>
        <p:nvPicPr>
          <p:cNvPr id="4" name="401k">
            <a:hlinkClick r:id="" action="ppaction://media"/>
            <a:extLst>
              <a:ext uri="{FF2B5EF4-FFF2-40B4-BE49-F238E27FC236}">
                <a16:creationId xmlns:a16="http://schemas.microsoft.com/office/drawing/2014/main" id="{3BCFA65A-788B-6979-066F-6B4CCD3CF1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9138" y="6324892"/>
            <a:ext cx="487363" cy="487363"/>
          </a:xfrm>
          <a:prstGeom prst="rect">
            <a:avLst/>
          </a:prstGeom>
        </p:spPr>
      </p:pic>
    </p:spTree>
    <p:extLst>
      <p:ext uri="{BB962C8B-B14F-4D97-AF65-F5344CB8AC3E}">
        <p14:creationId xmlns:p14="http://schemas.microsoft.com/office/powerpoint/2010/main" val="4194816991"/>
      </p:ext>
    </p:extLst>
  </p:cSld>
  <p:clrMapOvr>
    <a:masterClrMapping/>
  </p:clrMapOvr>
  <mc:AlternateContent xmlns:mc="http://schemas.openxmlformats.org/markup-compatibility/2006">
    <mc:Choice xmlns:p14="http://schemas.microsoft.com/office/powerpoint/2010/main" Requires="p14">
      <p:transition spd="slow" p14:dur="2000" advClick="0" advTm="4320000"/>
    </mc:Choice>
    <mc:Fallback>
      <p:transition spd="slow" advClick="0" advTm="43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C2968B-07FA-B107-FAE0-1467BB7ED9D1}"/>
              </a:ext>
            </a:extLst>
          </p:cNvPr>
          <p:cNvSpPr>
            <a:spLocks noGrp="1"/>
          </p:cNvSpPr>
          <p:nvPr>
            <p:ph type="body" sz="quarter" idx="12"/>
          </p:nvPr>
        </p:nvSpPr>
        <p:spPr>
          <a:xfrm>
            <a:off x="379412" y="376518"/>
            <a:ext cx="11432485" cy="383771"/>
          </a:xfrm>
        </p:spPr>
        <p:txBody>
          <a:bodyPr/>
          <a:lstStyle/>
          <a:p>
            <a:r>
              <a:rPr lang="en-US"/>
              <a:t>Employee Stock Purchase Plan (ESPP)</a:t>
            </a:r>
          </a:p>
        </p:txBody>
      </p:sp>
      <p:pic>
        <p:nvPicPr>
          <p:cNvPr id="4" name="Picture 3">
            <a:extLst>
              <a:ext uri="{FF2B5EF4-FFF2-40B4-BE49-F238E27FC236}">
                <a16:creationId xmlns:a16="http://schemas.microsoft.com/office/drawing/2014/main" id="{5605483E-28F6-1269-B983-AE0D31D77C9E}"/>
              </a:ext>
            </a:extLst>
          </p:cNvPr>
          <p:cNvPicPr>
            <a:picLocks noChangeAspect="1"/>
          </p:cNvPicPr>
          <p:nvPr/>
        </p:nvPicPr>
        <p:blipFill>
          <a:blip r:embed="rId5"/>
          <a:srcRect r="443" b="337"/>
          <a:stretch/>
        </p:blipFill>
        <p:spPr>
          <a:xfrm>
            <a:off x="2611816" y="4734563"/>
            <a:ext cx="6968368" cy="1729648"/>
          </a:xfrm>
          <a:prstGeom prst="rect">
            <a:avLst/>
          </a:prstGeom>
        </p:spPr>
      </p:pic>
      <p:sp>
        <p:nvSpPr>
          <p:cNvPr id="5" name="Text Placeholder 1">
            <a:extLst>
              <a:ext uri="{FF2B5EF4-FFF2-40B4-BE49-F238E27FC236}">
                <a16:creationId xmlns:a16="http://schemas.microsoft.com/office/drawing/2014/main" id="{F8571C6C-4524-D886-B5BB-DA1A4689364B}"/>
              </a:ext>
            </a:extLst>
          </p:cNvPr>
          <p:cNvSpPr txBox="1">
            <a:spLocks/>
          </p:cNvSpPr>
          <p:nvPr/>
        </p:nvSpPr>
        <p:spPr>
          <a:xfrm>
            <a:off x="407987" y="969818"/>
            <a:ext cx="11403909" cy="3500582"/>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lang="en-US" sz="15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smtClean="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smtClean="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kern="1200" smtClean="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600"/>
              </a:spcBef>
            </a:pPr>
            <a:r>
              <a:rPr lang="en-US" sz="1400" dirty="0"/>
              <a:t>The ESPP is a voluntary plan that allows you to purchase NXP shares (NASDAQ: NXPI) at a 15% discount</a:t>
            </a:r>
            <a:endParaRPr lang="en-US" sz="1400" b="1" dirty="0"/>
          </a:p>
          <a:p>
            <a:pPr>
              <a:lnSpc>
                <a:spcPct val="120000"/>
              </a:lnSpc>
              <a:spcBef>
                <a:spcPts val="600"/>
              </a:spcBef>
            </a:pPr>
            <a:r>
              <a:rPr lang="en-US" sz="1400" b="1" dirty="0"/>
              <a:t>Eligibility</a:t>
            </a:r>
          </a:p>
          <a:p>
            <a:pPr marL="285750" indent="-285750">
              <a:lnSpc>
                <a:spcPct val="120000"/>
              </a:lnSpc>
              <a:spcBef>
                <a:spcPts val="600"/>
              </a:spcBef>
              <a:buFont typeface="Arial" panose="020B0604020202020204" pitchFamily="34" charset="0"/>
              <a:buChar char="•"/>
            </a:pPr>
            <a:r>
              <a:rPr lang="en-US" sz="1400" dirty="0"/>
              <a:t>You must be employed directly by an NXP group company to be eligible</a:t>
            </a:r>
          </a:p>
          <a:p>
            <a:pPr marL="285750" indent="-285750">
              <a:lnSpc>
                <a:spcPct val="120000"/>
              </a:lnSpc>
              <a:spcBef>
                <a:spcPts val="600"/>
              </a:spcBef>
              <a:buFont typeface="Arial" panose="020B0604020202020204" pitchFamily="34" charset="0"/>
              <a:buChar char="•"/>
            </a:pPr>
            <a:r>
              <a:rPr lang="en-US" sz="1400" dirty="0"/>
              <a:t>Most employees are eligible - executives, contractors, interns/students, employees on a fixed term are not eligible</a:t>
            </a:r>
          </a:p>
          <a:p>
            <a:pPr>
              <a:lnSpc>
                <a:spcPct val="120000"/>
              </a:lnSpc>
              <a:spcBef>
                <a:spcPts val="600"/>
              </a:spcBef>
            </a:pPr>
            <a:r>
              <a:rPr lang="en-US" sz="1400" b="1" dirty="0"/>
              <a:t>Contributions</a:t>
            </a:r>
          </a:p>
          <a:p>
            <a:pPr marL="285750" indent="-285750">
              <a:lnSpc>
                <a:spcPct val="120000"/>
              </a:lnSpc>
              <a:spcBef>
                <a:spcPts val="600"/>
              </a:spcBef>
              <a:buFont typeface="Arial" panose="020B0604020202020204" pitchFamily="34" charset="0"/>
              <a:buChar char="•"/>
            </a:pPr>
            <a:r>
              <a:rPr lang="en-US" sz="1400" dirty="0"/>
              <a:t>Contribute 2% to 10% of your gross base pay; deductions are made from your pay each pay cycle during the 6-month Offering Period</a:t>
            </a:r>
          </a:p>
          <a:p>
            <a:pPr marL="285750" indent="-285750">
              <a:lnSpc>
                <a:spcPct val="120000"/>
              </a:lnSpc>
              <a:spcBef>
                <a:spcPts val="600"/>
              </a:spcBef>
              <a:buFont typeface="Arial" panose="020B0604020202020204" pitchFamily="34" charset="0"/>
              <a:buChar char="•"/>
            </a:pPr>
            <a:r>
              <a:rPr lang="en-US" sz="1400" dirty="0"/>
              <a:t>Shares are purchased on the Purchase Date at the end of the Offering Period</a:t>
            </a:r>
          </a:p>
          <a:p>
            <a:pPr>
              <a:lnSpc>
                <a:spcPct val="120000"/>
              </a:lnSpc>
              <a:spcBef>
                <a:spcPts val="600"/>
              </a:spcBef>
            </a:pPr>
            <a:r>
              <a:rPr lang="en-US" sz="1400" b="1" dirty="0"/>
              <a:t>Enrollment</a:t>
            </a:r>
          </a:p>
          <a:p>
            <a:pPr marL="285750" indent="-285750">
              <a:lnSpc>
                <a:spcPct val="120000"/>
              </a:lnSpc>
              <a:spcBef>
                <a:spcPts val="600"/>
              </a:spcBef>
              <a:buFont typeface="Arial" panose="020B0604020202020204" pitchFamily="34" charset="0"/>
              <a:buChar char="•"/>
            </a:pPr>
            <a:r>
              <a:rPr lang="en-US" sz="1400" dirty="0"/>
              <a:t>To participate employees must enroll during an Enrollment Period in January or July at </a:t>
            </a:r>
            <a:r>
              <a:rPr lang="en-US" sz="1400" dirty="0">
                <a:hlinkClick r:id="rId6"/>
              </a:rPr>
              <a:t>etrade.com/enroll</a:t>
            </a:r>
            <a:endParaRPr lang="en-US" sz="1400" dirty="0"/>
          </a:p>
          <a:p>
            <a:pPr>
              <a:lnSpc>
                <a:spcPct val="120000"/>
              </a:lnSpc>
              <a:spcBef>
                <a:spcPts val="600"/>
              </a:spcBef>
            </a:pPr>
            <a:r>
              <a:rPr lang="en-US" sz="1400" b="1" dirty="0"/>
              <a:t>For more information visit </a:t>
            </a:r>
            <a:r>
              <a:rPr lang="en-US" sz="1400" b="1" dirty="0">
                <a:hlinkClick r:id="rId7"/>
              </a:rPr>
              <a:t>NXP’s ESPP SharePoint page</a:t>
            </a:r>
            <a:endParaRPr lang="en-US" sz="1400" b="1" dirty="0"/>
          </a:p>
        </p:txBody>
      </p:sp>
      <p:pic>
        <p:nvPicPr>
          <p:cNvPr id="1028" name="Picture 4" descr="E*TRADE | Investing, Trading &amp; Retirement">
            <a:extLst>
              <a:ext uri="{FF2B5EF4-FFF2-40B4-BE49-F238E27FC236}">
                <a16:creationId xmlns:a16="http://schemas.microsoft.com/office/drawing/2014/main" id="{4D41A8B5-96AB-2BF6-D83E-E35E9D0119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53855" y="5419903"/>
            <a:ext cx="1364078" cy="358968"/>
          </a:xfrm>
          <a:prstGeom prst="rect">
            <a:avLst/>
          </a:prstGeom>
          <a:noFill/>
          <a:extLst>
            <a:ext uri="{909E8E84-426E-40DD-AFC4-6F175D3DCCD1}">
              <a14:hiddenFill xmlns:a14="http://schemas.microsoft.com/office/drawing/2010/main">
                <a:solidFill>
                  <a:srgbClr val="FFFFFF"/>
                </a:solidFill>
              </a14:hiddenFill>
            </a:ext>
          </a:extLst>
        </p:spPr>
      </p:pic>
      <p:pic>
        <p:nvPicPr>
          <p:cNvPr id="6" name="ESPP">
            <a:hlinkClick r:id="" action="ppaction://media"/>
            <a:extLst>
              <a:ext uri="{FF2B5EF4-FFF2-40B4-BE49-F238E27FC236}">
                <a16:creationId xmlns:a16="http://schemas.microsoft.com/office/drawing/2014/main" id="{F82202D2-6E83-20AD-75A0-83A5621AF28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5730" y="6370637"/>
            <a:ext cx="487363" cy="487363"/>
          </a:xfrm>
          <a:prstGeom prst="rect">
            <a:avLst/>
          </a:prstGeom>
        </p:spPr>
      </p:pic>
    </p:spTree>
    <p:extLst>
      <p:ext uri="{BB962C8B-B14F-4D97-AF65-F5344CB8AC3E}">
        <p14:creationId xmlns:p14="http://schemas.microsoft.com/office/powerpoint/2010/main" val="2451493963"/>
      </p:ext>
    </p:extLst>
  </p:cSld>
  <p:clrMapOvr>
    <a:masterClrMapping/>
  </p:clrMapOvr>
  <mc:AlternateContent xmlns:mc="http://schemas.openxmlformats.org/markup-compatibility/2006">
    <mc:Choice xmlns:p14="http://schemas.microsoft.com/office/powerpoint/2010/main" Requires="p14">
      <p:transition spd="slow" p14:dur="2000" advClick="0" advTm="26000"/>
    </mc:Choice>
    <mc:Fallback>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6DFD1-4890-395E-F577-3315B84E8B07}"/>
              </a:ext>
            </a:extLst>
          </p:cNvPr>
          <p:cNvSpPr>
            <a:spLocks noGrp="1"/>
          </p:cNvSpPr>
          <p:nvPr>
            <p:ph type="body" sz="quarter" idx="11"/>
          </p:nvPr>
        </p:nvSpPr>
        <p:spPr>
          <a:xfrm>
            <a:off x="541802" y="2921164"/>
            <a:ext cx="4230687" cy="847619"/>
          </a:xfrm>
        </p:spPr>
        <p:txBody>
          <a:bodyPr>
            <a:normAutofit fontScale="85000" lnSpcReduction="20000"/>
          </a:bodyPr>
          <a:lstStyle/>
          <a:p>
            <a:pPr>
              <a:lnSpc>
                <a:spcPct val="100000"/>
              </a:lnSpc>
            </a:pPr>
            <a:r>
              <a:rPr lang="en-US" sz="4000">
                <a:solidFill>
                  <a:srgbClr val="252525"/>
                </a:solidFill>
                <a:latin typeface="+mj-lt"/>
              </a:rPr>
              <a:t>Tools and Resources</a:t>
            </a:r>
          </a:p>
        </p:txBody>
      </p:sp>
      <p:pic>
        <p:nvPicPr>
          <p:cNvPr id="2" name="Tools and Resources">
            <a:hlinkClick r:id="" action="ppaction://media"/>
            <a:extLst>
              <a:ext uri="{FF2B5EF4-FFF2-40B4-BE49-F238E27FC236}">
                <a16:creationId xmlns:a16="http://schemas.microsoft.com/office/drawing/2014/main" id="{A3103702-7253-C4E3-233D-574B52B521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1369" y="6370637"/>
            <a:ext cx="487363" cy="487363"/>
          </a:xfrm>
          <a:prstGeom prst="rect">
            <a:avLst/>
          </a:prstGeom>
        </p:spPr>
      </p:pic>
    </p:spTree>
    <p:extLst>
      <p:ext uri="{BB962C8B-B14F-4D97-AF65-F5344CB8AC3E}">
        <p14:creationId xmlns:p14="http://schemas.microsoft.com/office/powerpoint/2010/main" val="2197917110"/>
      </p:ext>
    </p:extLst>
  </p:cSld>
  <p:clrMapOvr>
    <a:masterClrMapping/>
  </p:clrMapOvr>
  <mc:AlternateContent xmlns:mc="http://schemas.openxmlformats.org/markup-compatibility/2006">
    <mc:Choice xmlns:p14="http://schemas.microsoft.com/office/powerpoint/2010/main" Requires="p14">
      <p:transition spd="slow" p14:dur="2000" advClick="0" advTm="9000"/>
    </mc:Choice>
    <mc:Fallback>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 page&#10;&#10;Description automatically generated">
            <a:extLst>
              <a:ext uri="{FF2B5EF4-FFF2-40B4-BE49-F238E27FC236}">
                <a16:creationId xmlns:a16="http://schemas.microsoft.com/office/drawing/2014/main" id="{B013371A-649E-DF55-9984-6F279AB85056}"/>
              </a:ext>
            </a:extLst>
          </p:cNvPr>
          <p:cNvPicPr>
            <a:picLocks noChangeAspect="1"/>
          </p:cNvPicPr>
          <p:nvPr/>
        </p:nvPicPr>
        <p:blipFill rotWithShape="1">
          <a:blip r:embed="rId5"/>
          <a:srcRect r="1922" b="3"/>
          <a:stretch/>
        </p:blipFill>
        <p:spPr>
          <a:xfrm>
            <a:off x="6268822" y="275242"/>
            <a:ext cx="4860989" cy="4572000"/>
          </a:xfrm>
          <a:prstGeom prst="rect">
            <a:avLst/>
          </a:prstGeom>
          <a:ln>
            <a:noFill/>
          </a:ln>
          <a:effectLst>
            <a:outerShdw blurRad="190500" algn="tl" rotWithShape="0">
              <a:srgbClr val="000000">
                <a:alpha val="70000"/>
              </a:srgbClr>
            </a:outerShdw>
          </a:effectLst>
        </p:spPr>
      </p:pic>
      <p:sp>
        <p:nvSpPr>
          <p:cNvPr id="38" name="Title 3">
            <a:extLst>
              <a:ext uri="{FF2B5EF4-FFF2-40B4-BE49-F238E27FC236}">
                <a16:creationId xmlns:a16="http://schemas.microsoft.com/office/drawing/2014/main" id="{CA30D58F-77CC-E711-1E14-A706FFB640F0}"/>
              </a:ext>
            </a:extLst>
          </p:cNvPr>
          <p:cNvSpPr>
            <a:spLocks noGrp="1"/>
          </p:cNvSpPr>
          <p:nvPr>
            <p:ph type="title"/>
          </p:nvPr>
        </p:nvSpPr>
        <p:spPr>
          <a:xfrm>
            <a:off x="407988" y="335113"/>
            <a:ext cx="5040860" cy="508350"/>
          </a:xfrm>
        </p:spPr>
        <p:txBody>
          <a:bodyPr anchor="b">
            <a:normAutofit/>
          </a:bodyPr>
          <a:lstStyle/>
          <a:p>
            <a:r>
              <a:rPr lang="en-US" sz="2200">
                <a:latin typeface="Poppins SemiBold"/>
                <a:cs typeface="Poppins SemiBold"/>
              </a:rPr>
              <a:t>NXP 401(k) Plan</a:t>
            </a:r>
          </a:p>
        </p:txBody>
      </p:sp>
      <p:sp>
        <p:nvSpPr>
          <p:cNvPr id="58" name="Text Placeholder 1">
            <a:extLst>
              <a:ext uri="{FF2B5EF4-FFF2-40B4-BE49-F238E27FC236}">
                <a16:creationId xmlns:a16="http://schemas.microsoft.com/office/drawing/2014/main" id="{FAE259D1-38F2-0734-7BBE-8BC4D3422BED}"/>
              </a:ext>
            </a:extLst>
          </p:cNvPr>
          <p:cNvSpPr txBox="1">
            <a:spLocks/>
          </p:cNvSpPr>
          <p:nvPr/>
        </p:nvSpPr>
        <p:spPr>
          <a:xfrm>
            <a:off x="407988" y="1463878"/>
            <a:ext cx="5040860" cy="4709891"/>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lang="en-US" sz="15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smtClean="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smtClean="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kern="1200" smtClean="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Review your account</a:t>
            </a:r>
          </a:p>
          <a:p>
            <a:pPr marL="285750" indent="-285750">
              <a:buFont typeface="Arial" panose="020B0604020202020204" pitchFamily="34" charset="0"/>
              <a:buChar char="•"/>
            </a:pPr>
            <a:r>
              <a:rPr lang="en-US"/>
              <a:t>Review your account balances, contribution amounts and investments at </a:t>
            </a:r>
            <a:r>
              <a:rPr lang="en-US" u="sng">
                <a:hlinkClick r:id="rId6"/>
              </a:rPr>
              <a:t>netbenefits.com</a:t>
            </a:r>
            <a:endParaRPr lang="en-US" u="sng"/>
          </a:p>
          <a:p>
            <a:pPr marL="285750" indent="-285750">
              <a:buFont typeface="Arial" panose="020B0604020202020204" pitchFamily="34" charset="0"/>
              <a:buChar char="•"/>
            </a:pPr>
            <a:r>
              <a:rPr lang="en-US"/>
              <a:t>Track and forecast your savings on the home page</a:t>
            </a:r>
          </a:p>
          <a:p>
            <a:endParaRPr lang="en-US"/>
          </a:p>
          <a:p>
            <a:r>
              <a:rPr lang="en-US" b="1"/>
              <a:t>Download the </a:t>
            </a:r>
            <a:r>
              <a:rPr lang="en-US" b="1" err="1"/>
              <a:t>NetBenefits</a:t>
            </a:r>
            <a:r>
              <a:rPr lang="en-US" b="1"/>
              <a:t> Mobile App</a:t>
            </a:r>
          </a:p>
          <a:p>
            <a:pPr marL="285750" indent="-285750">
              <a:buFont typeface="Arial" panose="020B0604020202020204" pitchFamily="34" charset="0"/>
              <a:buChar char="•"/>
            </a:pPr>
            <a:r>
              <a:rPr lang="en-US"/>
              <a:t>Access all your Fidelity workplace accounts – anytime, anywhere – view, act, plan and learn</a:t>
            </a:r>
          </a:p>
          <a:p>
            <a:pPr marL="285750" indent="-285750">
              <a:buFont typeface="Arial" panose="020B0604020202020204" pitchFamily="34" charset="0"/>
              <a:buChar char="•"/>
            </a:pPr>
            <a:r>
              <a:rPr lang="en-US"/>
              <a:t>Visit </a:t>
            </a:r>
            <a:r>
              <a:rPr lang="en-US" u="sng">
                <a:hlinkClick r:id="rId7"/>
              </a:rPr>
              <a:t>Fidelity.com/go/</a:t>
            </a:r>
            <a:r>
              <a:rPr lang="en-US" u="sng" err="1">
                <a:hlinkClick r:id="rId7"/>
              </a:rPr>
              <a:t>NetBenefitsapp</a:t>
            </a:r>
            <a:r>
              <a:rPr lang="en-US">
                <a:hlinkClick r:id="rId7"/>
              </a:rPr>
              <a:t> </a:t>
            </a:r>
            <a:r>
              <a:rPr lang="en-US"/>
              <a:t>or scan the QR code in the image to the right</a:t>
            </a:r>
            <a:endParaRPr lang="en-US" b="1"/>
          </a:p>
          <a:p>
            <a:endParaRPr lang="en-US"/>
          </a:p>
        </p:txBody>
      </p:sp>
      <p:pic>
        <p:nvPicPr>
          <p:cNvPr id="59" name="Picture 58">
            <a:extLst>
              <a:ext uri="{FF2B5EF4-FFF2-40B4-BE49-F238E27FC236}">
                <a16:creationId xmlns:a16="http://schemas.microsoft.com/office/drawing/2014/main" id="{F6503DFC-A327-FABF-5953-A535C8606872}"/>
              </a:ext>
            </a:extLst>
          </p:cNvPr>
          <p:cNvPicPr>
            <a:picLocks noChangeAspect="1"/>
          </p:cNvPicPr>
          <p:nvPr/>
        </p:nvPicPr>
        <p:blipFill>
          <a:blip r:embed="rId8"/>
          <a:stretch>
            <a:fillRect/>
          </a:stretch>
        </p:blipFill>
        <p:spPr>
          <a:xfrm>
            <a:off x="7236968" y="4125462"/>
            <a:ext cx="4620935" cy="2568133"/>
          </a:xfrm>
          <a:prstGeom prst="rect">
            <a:avLst/>
          </a:prstGeom>
          <a:ln>
            <a:noFill/>
          </a:ln>
          <a:effectLst>
            <a:outerShdw blurRad="190500" algn="tl" rotWithShape="0">
              <a:srgbClr val="000000">
                <a:alpha val="70000"/>
              </a:srgbClr>
            </a:outerShdw>
          </a:effectLst>
        </p:spPr>
      </p:pic>
      <p:pic>
        <p:nvPicPr>
          <p:cNvPr id="3" name="nxp 401k">
            <a:hlinkClick r:id="" action="ppaction://media"/>
            <a:extLst>
              <a:ext uri="{FF2B5EF4-FFF2-40B4-BE49-F238E27FC236}">
                <a16:creationId xmlns:a16="http://schemas.microsoft.com/office/drawing/2014/main" id="{9D225C63-659A-6DA0-7302-130A0BF3CC8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4306" y="6182675"/>
            <a:ext cx="487363" cy="487363"/>
          </a:xfrm>
          <a:prstGeom prst="rect">
            <a:avLst/>
          </a:prstGeom>
        </p:spPr>
      </p:pic>
    </p:spTree>
    <p:extLst>
      <p:ext uri="{BB962C8B-B14F-4D97-AF65-F5344CB8AC3E}">
        <p14:creationId xmlns:p14="http://schemas.microsoft.com/office/powerpoint/2010/main" val="1336129519"/>
      </p:ext>
    </p:extLst>
  </p:cSld>
  <p:clrMapOvr>
    <a:masterClrMapping/>
  </p:clrMapOvr>
  <mc:AlternateContent xmlns:mc="http://schemas.openxmlformats.org/markup-compatibility/2006">
    <mc:Choice xmlns:p14="http://schemas.microsoft.com/office/powerpoint/2010/main" Requires="p14">
      <p:transition spd="slow" p14:dur="2000" advClick="0" advTm="23000"/>
    </mc:Choice>
    <mc:Fallback>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513580-F6A2-A9C8-885D-37DB61C23740}"/>
              </a:ext>
            </a:extLst>
          </p:cNvPr>
          <p:cNvPicPr>
            <a:picLocks noChangeAspect="1"/>
          </p:cNvPicPr>
          <p:nvPr/>
        </p:nvPicPr>
        <p:blipFill>
          <a:blip r:embed="rId5"/>
          <a:stretch>
            <a:fillRect/>
          </a:stretch>
        </p:blipFill>
        <p:spPr>
          <a:xfrm>
            <a:off x="6397788" y="122350"/>
            <a:ext cx="4866924" cy="3786971"/>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BECD8832-D92B-6403-C6DC-034725E47AF6}"/>
              </a:ext>
            </a:extLst>
          </p:cNvPr>
          <p:cNvPicPr>
            <a:picLocks noChangeAspect="1"/>
          </p:cNvPicPr>
          <p:nvPr/>
        </p:nvPicPr>
        <p:blipFill>
          <a:blip r:embed="rId6"/>
          <a:stretch>
            <a:fillRect/>
          </a:stretch>
        </p:blipFill>
        <p:spPr>
          <a:xfrm>
            <a:off x="8040710" y="3254546"/>
            <a:ext cx="3695286" cy="3308975"/>
          </a:xfrm>
          <a:prstGeom prst="rect">
            <a:avLst/>
          </a:prstGeom>
          <a:ln>
            <a:noFill/>
          </a:ln>
          <a:effectLst>
            <a:outerShdw blurRad="190500" algn="tl" rotWithShape="0">
              <a:srgbClr val="000000">
                <a:alpha val="70000"/>
              </a:srgbClr>
            </a:outerShdw>
          </a:effectLst>
        </p:spPr>
      </p:pic>
      <p:sp>
        <p:nvSpPr>
          <p:cNvPr id="20" name="Text Placeholder 1">
            <a:extLst>
              <a:ext uri="{FF2B5EF4-FFF2-40B4-BE49-F238E27FC236}">
                <a16:creationId xmlns:a16="http://schemas.microsoft.com/office/drawing/2014/main" id="{8DC5F90F-BFD1-ED79-73E1-E757E92023A4}"/>
              </a:ext>
            </a:extLst>
          </p:cNvPr>
          <p:cNvSpPr txBox="1">
            <a:spLocks/>
          </p:cNvSpPr>
          <p:nvPr/>
        </p:nvSpPr>
        <p:spPr>
          <a:xfrm>
            <a:off x="407988" y="1463878"/>
            <a:ext cx="5040860" cy="4709891"/>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lang="en-US" sz="15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smtClean="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smtClean="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kern="1200" smtClean="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Take advantage of educational resources</a:t>
            </a:r>
          </a:p>
          <a:p>
            <a:pPr marL="285750" indent="-285750">
              <a:buFont typeface="Arial" panose="020B0604020202020204" pitchFamily="34" charset="0"/>
              <a:buChar char="•"/>
            </a:pPr>
            <a:r>
              <a:rPr lang="en-US" dirty="0"/>
              <a:t>Plan &amp; Learn - Explore a collection of financial learning resources: articles, infographics, videos and more</a:t>
            </a:r>
          </a:p>
          <a:p>
            <a:pPr marL="285750" indent="-285750">
              <a:buFont typeface="Arial" panose="020B0604020202020204" pitchFamily="34" charset="0"/>
              <a:buChar char="•"/>
            </a:pPr>
            <a:r>
              <a:rPr lang="en-US" dirty="0"/>
              <a:t>Create a plan for your future – Model and plan for your financial goals using the Planning &amp; Guidance Center at </a:t>
            </a:r>
            <a:r>
              <a:rPr lang="en-US" u="sng" dirty="0">
                <a:hlinkClick r:id="rId7"/>
              </a:rPr>
              <a:t>Fidelity.com/</a:t>
            </a:r>
            <a:r>
              <a:rPr lang="en-US" u="sng" dirty="0" err="1">
                <a:hlinkClick r:id="rId7"/>
              </a:rPr>
              <a:t>planningcenter</a:t>
            </a:r>
            <a:endParaRPr lang="en-US" u="sng" dirty="0"/>
          </a:p>
          <a:p>
            <a:endParaRPr lang="en-US" b="1" dirty="0"/>
          </a:p>
          <a:p>
            <a:r>
              <a:rPr lang="en-US" b="1" dirty="0"/>
              <a:t>Review your beneficiary information</a:t>
            </a:r>
          </a:p>
          <a:p>
            <a:pPr marL="285750" indent="-285750">
              <a:buFont typeface="Arial" panose="020B0604020202020204" pitchFamily="34" charset="0"/>
              <a:buChar char="•"/>
            </a:pPr>
            <a:r>
              <a:rPr lang="en-US" dirty="0"/>
              <a:t>Log in to </a:t>
            </a:r>
            <a:r>
              <a:rPr lang="en-US" u="sng" dirty="0">
                <a:hlinkClick r:id="rId8"/>
              </a:rPr>
              <a:t>netbenefits.com</a:t>
            </a:r>
            <a:endParaRPr lang="en-US" u="sng" dirty="0"/>
          </a:p>
          <a:p>
            <a:pPr marL="285750" indent="-285750">
              <a:buFont typeface="Arial" panose="020B0604020202020204" pitchFamily="34" charset="0"/>
              <a:buChar char="•"/>
            </a:pPr>
            <a:r>
              <a:rPr lang="en-US" dirty="0"/>
              <a:t>On the homepage select the person icon in the top corner, and select Beneficiaries to review/update your beneficiaries for your 401(k) &amp; Health Savings Account (HSA)</a:t>
            </a:r>
          </a:p>
          <a:p>
            <a:endParaRPr lang="en-US" dirty="0"/>
          </a:p>
        </p:txBody>
      </p:sp>
      <p:sp>
        <p:nvSpPr>
          <p:cNvPr id="2" name="Title 3">
            <a:extLst>
              <a:ext uri="{FF2B5EF4-FFF2-40B4-BE49-F238E27FC236}">
                <a16:creationId xmlns:a16="http://schemas.microsoft.com/office/drawing/2014/main" id="{7BACCA38-BB04-4C66-A844-DE313B9EE560}"/>
              </a:ext>
            </a:extLst>
          </p:cNvPr>
          <p:cNvSpPr>
            <a:spLocks noGrp="1"/>
          </p:cNvSpPr>
          <p:nvPr>
            <p:ph type="title"/>
          </p:nvPr>
        </p:nvSpPr>
        <p:spPr>
          <a:xfrm>
            <a:off x="407988" y="335113"/>
            <a:ext cx="5040860" cy="508350"/>
          </a:xfrm>
        </p:spPr>
        <p:txBody>
          <a:bodyPr anchor="b">
            <a:normAutofit/>
          </a:bodyPr>
          <a:lstStyle/>
          <a:p>
            <a:r>
              <a:rPr lang="en-US" sz="2200">
                <a:latin typeface="Poppins SemiBold"/>
                <a:cs typeface="Poppins SemiBold"/>
              </a:rPr>
              <a:t>NXP 401(k) Plan</a:t>
            </a:r>
          </a:p>
        </p:txBody>
      </p:sp>
      <p:pic>
        <p:nvPicPr>
          <p:cNvPr id="3" name="nxp 401k 2">
            <a:hlinkClick r:id="" action="ppaction://media"/>
            <a:extLst>
              <a:ext uri="{FF2B5EF4-FFF2-40B4-BE49-F238E27FC236}">
                <a16:creationId xmlns:a16="http://schemas.microsoft.com/office/drawing/2014/main" id="{01F30791-E0A6-426C-E471-D7D4309CCED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12322" y="6173769"/>
            <a:ext cx="487363" cy="487363"/>
          </a:xfrm>
          <a:prstGeom prst="rect">
            <a:avLst/>
          </a:prstGeom>
        </p:spPr>
      </p:pic>
    </p:spTree>
    <p:extLst>
      <p:ext uri="{BB962C8B-B14F-4D97-AF65-F5344CB8AC3E}">
        <p14:creationId xmlns:p14="http://schemas.microsoft.com/office/powerpoint/2010/main" val="321976811"/>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DC5F9A-628F-BEBC-05EA-7DB1B0208DF5}"/>
              </a:ext>
            </a:extLst>
          </p:cNvPr>
          <p:cNvSpPr>
            <a:spLocks noGrp="1"/>
          </p:cNvSpPr>
          <p:nvPr>
            <p:ph type="title"/>
          </p:nvPr>
        </p:nvSpPr>
        <p:spPr/>
        <p:txBody>
          <a:bodyPr>
            <a:normAutofit/>
          </a:bodyPr>
          <a:lstStyle/>
          <a:p>
            <a:r>
              <a:rPr lang="en-US">
                <a:latin typeface="Poppins" pitchFamily="2" charset="77"/>
                <a:cs typeface="Poppins" pitchFamily="2" charset="77"/>
              </a:rPr>
              <a:t>Sofia: </a:t>
            </a:r>
            <a:r>
              <a:rPr lang="en-US" sz="2400">
                <a:effectLst/>
                <a:latin typeface="Poppins" pitchFamily="2" charset="77"/>
                <a:ea typeface="Calibri" panose="020F0502020204030204" pitchFamily="34" charset="0"/>
                <a:cs typeface="Poppins" pitchFamily="2" charset="77"/>
              </a:rPr>
              <a:t>A Virtual Benefits Assistant</a:t>
            </a:r>
            <a:endParaRPr lang="en-US">
              <a:latin typeface="Poppins" pitchFamily="2" charset="77"/>
              <a:cs typeface="Poppins" pitchFamily="2" charset="77"/>
            </a:endParaRPr>
          </a:p>
        </p:txBody>
      </p:sp>
      <p:sp>
        <p:nvSpPr>
          <p:cNvPr id="2" name="TextBox 1">
            <a:extLst>
              <a:ext uri="{FF2B5EF4-FFF2-40B4-BE49-F238E27FC236}">
                <a16:creationId xmlns:a16="http://schemas.microsoft.com/office/drawing/2014/main" id="{9015073B-1324-AB01-FBE1-CAE0156476C2}"/>
              </a:ext>
            </a:extLst>
          </p:cNvPr>
          <p:cNvSpPr txBox="1"/>
          <p:nvPr/>
        </p:nvSpPr>
        <p:spPr>
          <a:xfrm>
            <a:off x="379411" y="1375984"/>
            <a:ext cx="7147456" cy="4308872"/>
          </a:xfrm>
          <a:prstGeom prst="rect">
            <a:avLst/>
          </a:prstGeom>
          <a:noFill/>
        </p:spPr>
        <p:txBody>
          <a:bodyPr wrap="square" lIns="0" tIns="0" rIns="0" bIns="0" rtlCol="0">
            <a:spAutoFit/>
          </a:bodyPr>
          <a:lstStyle/>
          <a:p>
            <a:pPr marL="0" marR="0">
              <a:spcBef>
                <a:spcPts val="0"/>
              </a:spcBef>
              <a:spcAft>
                <a:spcPts val="0"/>
              </a:spcAft>
            </a:pPr>
            <a:r>
              <a:rPr lang="en-US" sz="1400" b="1">
                <a:effectLst/>
                <a:latin typeface="Poppins" pitchFamily="2" charset="77"/>
                <a:ea typeface="Calibri" panose="020F0502020204030204" pitchFamily="34" charset="0"/>
                <a:cs typeface="Poppins" pitchFamily="2" charset="77"/>
              </a:rPr>
              <a:t>Key Features of Sofia:</a:t>
            </a:r>
          </a:p>
          <a:p>
            <a:pPr marL="0" marR="0">
              <a:spcBef>
                <a:spcPts val="0"/>
              </a:spcBef>
              <a:spcAft>
                <a:spcPts val="0"/>
              </a:spcAft>
            </a:pPr>
            <a:endParaRPr lang="en-US" sz="1400">
              <a:effectLst/>
              <a:latin typeface="Poppins" pitchFamily="2" charset="77"/>
              <a:ea typeface="Calibri" panose="020F0502020204030204" pitchFamily="34" charset="0"/>
              <a:cs typeface="Poppins" pitchFamily="2" charset="77"/>
            </a:endParaRPr>
          </a:p>
          <a:p>
            <a:pPr marL="285750" marR="0" indent="-285750">
              <a:spcBef>
                <a:spcPts val="0"/>
              </a:spcBef>
              <a:spcAft>
                <a:spcPts val="0"/>
              </a:spcAft>
              <a:buFont typeface="Arial" panose="020B0604020202020204" pitchFamily="34" charset="0"/>
              <a:buChar char="•"/>
            </a:pPr>
            <a:r>
              <a:rPr lang="en-US" sz="1400" b="1">
                <a:effectLst/>
                <a:latin typeface="Poppins" pitchFamily="2" charset="77"/>
                <a:ea typeface="Calibri" panose="020F0502020204030204" pitchFamily="34" charset="0"/>
                <a:cs typeface="Poppins" pitchFamily="2" charset="77"/>
              </a:rPr>
              <a:t>Real-time Support:</a:t>
            </a:r>
            <a:r>
              <a:rPr lang="en-US" sz="1400">
                <a:effectLst/>
                <a:latin typeface="Poppins" pitchFamily="2" charset="77"/>
                <a:ea typeface="Calibri" panose="020F0502020204030204" pitchFamily="34" charset="0"/>
                <a:cs typeface="Poppins" pitchFamily="2" charset="77"/>
              </a:rPr>
              <a:t> Sofia provides live text-to-text responses on desktop or mobile, offering fast, easy, accessible support to employees during the annual enrollment period and throughout the year.</a:t>
            </a:r>
          </a:p>
          <a:p>
            <a:pPr marL="0" marR="0">
              <a:spcBef>
                <a:spcPts val="0"/>
              </a:spcBef>
              <a:spcAft>
                <a:spcPts val="0"/>
              </a:spcAft>
            </a:pPr>
            <a:endParaRPr lang="en-US" sz="1400">
              <a:effectLst/>
              <a:latin typeface="Poppins" pitchFamily="2" charset="77"/>
              <a:ea typeface="Calibri" panose="020F0502020204030204" pitchFamily="34" charset="0"/>
              <a:cs typeface="Poppins" pitchFamily="2" charset="77"/>
            </a:endParaRPr>
          </a:p>
          <a:p>
            <a:pPr marL="285750" marR="0" indent="-285750">
              <a:spcBef>
                <a:spcPts val="0"/>
              </a:spcBef>
              <a:spcAft>
                <a:spcPts val="0"/>
              </a:spcAft>
              <a:buFont typeface="Arial" panose="020B0604020202020204" pitchFamily="34" charset="0"/>
              <a:buChar char="•"/>
            </a:pPr>
            <a:r>
              <a:rPr lang="en-US" sz="1400" b="1">
                <a:effectLst/>
                <a:latin typeface="Poppins" pitchFamily="2" charset="77"/>
                <a:ea typeface="Calibri" panose="020F0502020204030204" pitchFamily="34" charset="0"/>
                <a:cs typeface="Poppins" pitchFamily="2" charset="77"/>
              </a:rPr>
              <a:t>Multilingual Support:</a:t>
            </a:r>
            <a:r>
              <a:rPr lang="en-US" sz="1400">
                <a:effectLst/>
                <a:latin typeface="Poppins" pitchFamily="2" charset="77"/>
                <a:ea typeface="Calibri" panose="020F0502020204030204" pitchFamily="34" charset="0"/>
                <a:cs typeface="Poppins" pitchFamily="2" charset="77"/>
              </a:rPr>
              <a:t> Sofia can provide accurate, automated responses in more than 50 languages, catering to a diverse workforce and ensuring effective communication with employees in different regions.</a:t>
            </a:r>
          </a:p>
          <a:p>
            <a:pPr marL="0" marR="0">
              <a:spcBef>
                <a:spcPts val="0"/>
              </a:spcBef>
              <a:spcAft>
                <a:spcPts val="0"/>
              </a:spcAft>
            </a:pPr>
            <a:endParaRPr lang="en-US" sz="1400">
              <a:effectLst/>
              <a:latin typeface="Poppins" pitchFamily="2" charset="77"/>
              <a:ea typeface="Calibri" panose="020F0502020204030204" pitchFamily="34" charset="0"/>
              <a:cs typeface="Poppins" pitchFamily="2" charset="77"/>
            </a:endParaRPr>
          </a:p>
          <a:p>
            <a:pPr marL="285750" marR="0" indent="-285750">
              <a:spcBef>
                <a:spcPts val="0"/>
              </a:spcBef>
              <a:spcAft>
                <a:spcPts val="0"/>
              </a:spcAft>
              <a:buFont typeface="Arial" panose="020B0604020202020204" pitchFamily="34" charset="0"/>
              <a:buChar char="•"/>
            </a:pPr>
            <a:r>
              <a:rPr lang="en-US" sz="1400" b="1">
                <a:effectLst/>
                <a:latin typeface="Poppins" pitchFamily="2" charset="77"/>
                <a:ea typeface="Calibri" panose="020F0502020204030204" pitchFamily="34" charset="0"/>
                <a:cs typeface="Poppins" pitchFamily="2" charset="77"/>
              </a:rPr>
              <a:t>24/7 Availability: </a:t>
            </a:r>
            <a:r>
              <a:rPr lang="en-US" sz="1400">
                <a:effectLst/>
                <a:latin typeface="Poppins" pitchFamily="2" charset="77"/>
                <a:ea typeface="Calibri" panose="020F0502020204030204" pitchFamily="34" charset="0"/>
                <a:cs typeface="Poppins" pitchFamily="2" charset="77"/>
              </a:rPr>
              <a:t>As a virtual benefits assistant, Sofia is available around the clock, assisting employees anytime, anywhere through the </a:t>
            </a:r>
            <a:r>
              <a:rPr lang="en-US" sz="1400" err="1">
                <a:effectLst/>
                <a:latin typeface="Poppins" pitchFamily="2" charset="77"/>
                <a:ea typeface="Calibri" panose="020F0502020204030204" pitchFamily="34" charset="0"/>
                <a:cs typeface="Poppins" pitchFamily="2" charset="77"/>
              </a:rPr>
              <a:t>Benefitsolver</a:t>
            </a:r>
            <a:r>
              <a:rPr lang="en-US" sz="1400">
                <a:effectLst/>
                <a:latin typeface="Poppins" pitchFamily="2" charset="77"/>
                <a:ea typeface="Calibri" panose="020F0502020204030204" pitchFamily="34" charset="0"/>
                <a:cs typeface="Poppins" pitchFamily="2" charset="77"/>
              </a:rPr>
              <a:t> platform or the </a:t>
            </a:r>
            <a:r>
              <a:rPr lang="en-US" sz="1400" err="1">
                <a:effectLst/>
                <a:latin typeface="Poppins" pitchFamily="2" charset="77"/>
                <a:ea typeface="Calibri" panose="020F0502020204030204" pitchFamily="34" charset="0"/>
                <a:cs typeface="Poppins" pitchFamily="2" charset="77"/>
              </a:rPr>
              <a:t>MyChoice</a:t>
            </a:r>
            <a:r>
              <a:rPr lang="en-US" sz="1400">
                <a:effectLst/>
                <a:latin typeface="Poppins" pitchFamily="2" charset="77"/>
                <a:ea typeface="Calibri" panose="020F0502020204030204" pitchFamily="34" charset="0"/>
                <a:cs typeface="Poppins" pitchFamily="2" charset="77"/>
              </a:rPr>
              <a:t> benefits app.</a:t>
            </a:r>
          </a:p>
          <a:p>
            <a:pPr marL="0" marR="0">
              <a:spcBef>
                <a:spcPts val="0"/>
              </a:spcBef>
              <a:spcAft>
                <a:spcPts val="0"/>
              </a:spcAft>
            </a:pPr>
            <a:endParaRPr lang="en-US" sz="1400">
              <a:effectLst/>
              <a:latin typeface="Poppins" pitchFamily="2" charset="77"/>
              <a:ea typeface="Calibri" panose="020F0502020204030204" pitchFamily="34" charset="0"/>
              <a:cs typeface="Poppins" pitchFamily="2" charset="77"/>
            </a:endParaRPr>
          </a:p>
          <a:p>
            <a:pPr marL="285750" marR="0" indent="-285750">
              <a:spcBef>
                <a:spcPts val="0"/>
              </a:spcBef>
              <a:spcAft>
                <a:spcPts val="0"/>
              </a:spcAft>
              <a:buFont typeface="Arial" panose="020B0604020202020204" pitchFamily="34" charset="0"/>
              <a:buChar char="•"/>
            </a:pPr>
            <a:r>
              <a:rPr lang="en-US" sz="1400" b="1">
                <a:effectLst/>
                <a:latin typeface="Poppins" pitchFamily="2" charset="77"/>
                <a:ea typeface="Calibri" panose="020F0502020204030204" pitchFamily="34" charset="0"/>
                <a:cs typeface="Poppins" pitchFamily="2" charset="77"/>
              </a:rPr>
              <a:t>Personalization and Data Pulling:</a:t>
            </a:r>
            <a:r>
              <a:rPr lang="en-US" sz="1400">
                <a:effectLst/>
                <a:latin typeface="Poppins" pitchFamily="2" charset="77"/>
                <a:ea typeface="Calibri" panose="020F0502020204030204" pitchFamily="34" charset="0"/>
                <a:cs typeface="Poppins" pitchFamily="2" charset="77"/>
              </a:rPr>
              <a:t> Sofia can pull forward relevant benefits information based on employees' questions, and proactively navigate employees to programs and resources to improve their health and wealth.</a:t>
            </a:r>
          </a:p>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1400"/>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4AF48962-56E9-9A39-C092-EBCDE12BB12D}"/>
              </a:ext>
            </a:extLst>
          </p:cNvPr>
          <p:cNvPicPr>
            <a:picLocks noChangeAspect="1"/>
          </p:cNvPicPr>
          <p:nvPr/>
        </p:nvPicPr>
        <p:blipFill>
          <a:blip r:embed="rId5"/>
          <a:stretch>
            <a:fillRect/>
          </a:stretch>
        </p:blipFill>
        <p:spPr>
          <a:xfrm>
            <a:off x="7926673" y="715385"/>
            <a:ext cx="3775591" cy="5135781"/>
          </a:xfrm>
          <a:prstGeom prst="rect">
            <a:avLst/>
          </a:prstGeom>
          <a:solidFill>
            <a:schemeClr val="bg1">
              <a:lumMod val="50000"/>
            </a:schemeClr>
          </a:solidFill>
          <a:ln>
            <a:solidFill>
              <a:schemeClr val="bg1">
                <a:lumMod val="75000"/>
              </a:schemeClr>
            </a:solidFill>
          </a:ln>
        </p:spPr>
      </p:pic>
      <p:pic>
        <p:nvPicPr>
          <p:cNvPr id="3" name="Sofia">
            <a:hlinkClick r:id="" action="ppaction://media"/>
            <a:extLst>
              <a:ext uri="{FF2B5EF4-FFF2-40B4-BE49-F238E27FC236}">
                <a16:creationId xmlns:a16="http://schemas.microsoft.com/office/drawing/2014/main" id="{D37252DA-E857-8364-0AEB-4559366965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729" y="6237799"/>
            <a:ext cx="487363" cy="487363"/>
          </a:xfrm>
          <a:prstGeom prst="rect">
            <a:avLst/>
          </a:prstGeom>
        </p:spPr>
      </p:pic>
    </p:spTree>
    <p:extLst>
      <p:ext uri="{BB962C8B-B14F-4D97-AF65-F5344CB8AC3E}">
        <p14:creationId xmlns:p14="http://schemas.microsoft.com/office/powerpoint/2010/main" val="1004972905"/>
      </p:ext>
    </p:extLst>
  </p:cSld>
  <p:clrMapOvr>
    <a:masterClrMapping/>
  </p:clrMapOvr>
  <mc:AlternateContent xmlns:mc="http://schemas.openxmlformats.org/markup-compatibility/2006">
    <mc:Choice xmlns:p14="http://schemas.microsoft.com/office/powerpoint/2010/main" Requires="p14">
      <p:transition spd="slow" p14:dur="2000" advClick="0" advTm="12000"/>
    </mc:Choice>
    <mc:Fallback>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DC5F9A-628F-BEBC-05EA-7DB1B0208DF5}"/>
              </a:ext>
            </a:extLst>
          </p:cNvPr>
          <p:cNvSpPr>
            <a:spLocks noGrp="1"/>
          </p:cNvSpPr>
          <p:nvPr>
            <p:ph type="title"/>
          </p:nvPr>
        </p:nvSpPr>
        <p:spPr/>
        <p:txBody>
          <a:bodyPr/>
          <a:lstStyle/>
          <a:p>
            <a:pPr marR="0">
              <a:spcBef>
                <a:spcPts val="0"/>
              </a:spcBef>
              <a:spcAft>
                <a:spcPts val="0"/>
              </a:spcAft>
            </a:pPr>
            <a:r>
              <a:rPr lang="en-US" sz="2400" b="1">
                <a:effectLst/>
                <a:latin typeface="Poppins" pitchFamily="2" charset="77"/>
                <a:ea typeface="Calibri" panose="020F0502020204030204" pitchFamily="34" charset="0"/>
                <a:cs typeface="Poppins" pitchFamily="2" charset="77"/>
              </a:rPr>
              <a:t>Decision Support Tool</a:t>
            </a:r>
            <a:endParaRPr lang="en-US" sz="2400">
              <a:effectLst/>
              <a:latin typeface="Poppins" pitchFamily="2" charset="77"/>
              <a:ea typeface="Calibri" panose="020F0502020204030204" pitchFamily="34" charset="0"/>
              <a:cs typeface="Poppins" pitchFamily="2" charset="77"/>
            </a:endParaRPr>
          </a:p>
        </p:txBody>
      </p:sp>
      <p:sp>
        <p:nvSpPr>
          <p:cNvPr id="5" name="Footer Placeholder 4">
            <a:extLst>
              <a:ext uri="{FF2B5EF4-FFF2-40B4-BE49-F238E27FC236}">
                <a16:creationId xmlns:a16="http://schemas.microsoft.com/office/drawing/2014/main" id="{C94897E2-B4A2-6B63-940A-3D771F76C89C}"/>
              </a:ext>
            </a:extLst>
          </p:cNvPr>
          <p:cNvSpPr>
            <a:spLocks noGrp="1"/>
          </p:cNvSpPr>
          <p:nvPr>
            <p:ph type="ftr" sz="quarter" idx="3"/>
          </p:nvPr>
        </p:nvSpPr>
        <p:spPr/>
        <p:txBody>
          <a:bodyPr/>
          <a:lstStyle/>
          <a:p>
            <a:r>
              <a:rPr lang="en-US"/>
              <a:t>Notes and sources</a:t>
            </a:r>
          </a:p>
        </p:txBody>
      </p:sp>
      <p:sp>
        <p:nvSpPr>
          <p:cNvPr id="6" name="TextBox 5">
            <a:extLst>
              <a:ext uri="{FF2B5EF4-FFF2-40B4-BE49-F238E27FC236}">
                <a16:creationId xmlns:a16="http://schemas.microsoft.com/office/drawing/2014/main" id="{8C6CD948-9E4D-1421-81A2-C4C77F3B25EB}"/>
              </a:ext>
            </a:extLst>
          </p:cNvPr>
          <p:cNvSpPr txBox="1"/>
          <p:nvPr/>
        </p:nvSpPr>
        <p:spPr>
          <a:xfrm>
            <a:off x="379411" y="1274564"/>
            <a:ext cx="5386389" cy="4308872"/>
          </a:xfrm>
          <a:prstGeom prst="rect">
            <a:avLst/>
          </a:prstGeom>
          <a:noFill/>
        </p:spPr>
        <p:txBody>
          <a:bodyPr wrap="square" lIns="0" tIns="0" rIns="0" bIns="0" rtlCol="0">
            <a:spAutoFit/>
          </a:bodyPr>
          <a:lstStyle/>
          <a:p>
            <a:pPr marL="0" marR="0">
              <a:spcBef>
                <a:spcPts val="0"/>
              </a:spcBef>
              <a:spcAft>
                <a:spcPts val="0"/>
              </a:spcAft>
            </a:pPr>
            <a:r>
              <a:rPr lang="en-US" sz="1400" b="1">
                <a:latin typeface="Poppins" pitchFamily="2" charset="77"/>
                <a:ea typeface="Calibri" panose="020F0502020204030204" pitchFamily="34" charset="0"/>
                <a:cs typeface="Poppins" pitchFamily="2" charset="77"/>
              </a:rPr>
              <a:t>Key Features</a:t>
            </a:r>
            <a:r>
              <a:rPr lang="en-US" sz="1400" b="1">
                <a:effectLst/>
                <a:latin typeface="Poppins" pitchFamily="2" charset="77"/>
                <a:ea typeface="Calibri" panose="020F0502020204030204" pitchFamily="34" charset="0"/>
                <a:cs typeface="Poppins" pitchFamily="2" charset="77"/>
              </a:rPr>
              <a:t>:</a:t>
            </a:r>
          </a:p>
          <a:p>
            <a:pPr marL="0" marR="0">
              <a:spcBef>
                <a:spcPts val="0"/>
              </a:spcBef>
              <a:spcAft>
                <a:spcPts val="0"/>
              </a:spcAft>
            </a:pPr>
            <a:endParaRPr lang="en-US" sz="1400" b="1">
              <a:effectLst/>
              <a:latin typeface="Poppins" pitchFamily="2" charset="77"/>
              <a:ea typeface="Calibri" panose="020F0502020204030204" pitchFamily="34" charset="0"/>
              <a:cs typeface="Poppins" pitchFamily="2" charset="77"/>
            </a:endParaRPr>
          </a:p>
          <a:p>
            <a:pPr marL="285750" marR="0" indent="-285750">
              <a:spcBef>
                <a:spcPts val="0"/>
              </a:spcBef>
              <a:spcAft>
                <a:spcPts val="0"/>
              </a:spcAft>
              <a:buFont typeface="Arial" panose="020B0604020202020204" pitchFamily="34" charset="0"/>
              <a:buChar char="•"/>
            </a:pPr>
            <a:r>
              <a:rPr lang="en-US" sz="1400" b="1">
                <a:latin typeface="Poppins" pitchFamily="2" charset="77"/>
                <a:ea typeface="Calibri" panose="020F0502020204030204" pitchFamily="34" charset="0"/>
                <a:cs typeface="Poppins" pitchFamily="2" charset="77"/>
              </a:rPr>
              <a:t>A simple, easy-to-use </a:t>
            </a:r>
            <a:r>
              <a:rPr lang="en-US" sz="1400">
                <a:latin typeface="Poppins" pitchFamily="2" charset="77"/>
                <a:ea typeface="Calibri" panose="020F0502020204030204" pitchFamily="34" charset="0"/>
                <a:cs typeface="Poppins" pitchFamily="2" charset="77"/>
              </a:rPr>
              <a:t>process providing personalized results. </a:t>
            </a:r>
          </a:p>
          <a:p>
            <a:pPr marL="285750" marR="0" indent="-285750">
              <a:spcBef>
                <a:spcPts val="0"/>
              </a:spcBef>
              <a:spcAft>
                <a:spcPts val="0"/>
              </a:spcAft>
              <a:buFont typeface="Arial" panose="020B0604020202020204" pitchFamily="34" charset="0"/>
              <a:buChar char="•"/>
            </a:pPr>
            <a:endParaRPr lang="en-US" sz="1400">
              <a:latin typeface="Poppins" pitchFamily="2" charset="77"/>
              <a:ea typeface="Calibri" panose="020F0502020204030204" pitchFamily="34" charset="0"/>
              <a:cs typeface="Poppins" pitchFamily="2" charset="77"/>
            </a:endParaRPr>
          </a:p>
          <a:p>
            <a:pPr marL="285750" marR="0" indent="-285750">
              <a:spcBef>
                <a:spcPts val="0"/>
              </a:spcBef>
              <a:spcAft>
                <a:spcPts val="0"/>
              </a:spcAft>
              <a:buFont typeface="Arial" panose="020B0604020202020204" pitchFamily="34" charset="0"/>
              <a:buChar char="•"/>
            </a:pPr>
            <a:r>
              <a:rPr lang="en-US" sz="1400" b="1">
                <a:latin typeface="Poppins" pitchFamily="2" charset="77"/>
                <a:ea typeface="Calibri" panose="020F0502020204030204" pitchFamily="34" charset="0"/>
                <a:cs typeface="Poppins" pitchFamily="2" charset="77"/>
              </a:rPr>
              <a:t>Considers your entire wellbeing, </a:t>
            </a:r>
            <a:r>
              <a:rPr lang="en-US" sz="1400">
                <a:latin typeface="Poppins" pitchFamily="2" charset="77"/>
                <a:ea typeface="Calibri" panose="020F0502020204030204" pitchFamily="34" charset="0"/>
                <a:cs typeface="Poppins" pitchFamily="2" charset="77"/>
              </a:rPr>
              <a:t>including financial, physical, and emotional needs. </a:t>
            </a:r>
          </a:p>
          <a:p>
            <a:pPr marL="285750" marR="0" indent="-285750">
              <a:spcBef>
                <a:spcPts val="0"/>
              </a:spcBef>
              <a:spcAft>
                <a:spcPts val="0"/>
              </a:spcAft>
              <a:buFont typeface="Arial" panose="020B0604020202020204" pitchFamily="34" charset="0"/>
              <a:buChar char="•"/>
            </a:pPr>
            <a:endParaRPr lang="en-US" sz="1400">
              <a:latin typeface="Poppins" pitchFamily="2" charset="77"/>
              <a:ea typeface="Calibri" panose="020F0502020204030204" pitchFamily="34" charset="0"/>
              <a:cs typeface="Poppins" pitchFamily="2" charset="77"/>
            </a:endParaRPr>
          </a:p>
          <a:p>
            <a:pPr marL="285750" marR="0" indent="-285750">
              <a:spcBef>
                <a:spcPts val="0"/>
              </a:spcBef>
              <a:spcAft>
                <a:spcPts val="0"/>
              </a:spcAft>
              <a:buFont typeface="Arial" panose="020B0604020202020204" pitchFamily="34" charset="0"/>
              <a:buChar char="•"/>
            </a:pPr>
            <a:r>
              <a:rPr lang="en-US" sz="1400" b="1">
                <a:latin typeface="Poppins" pitchFamily="2" charset="77"/>
                <a:ea typeface="Calibri" panose="020F0502020204030204" pitchFamily="34" charset="0"/>
                <a:cs typeface="Poppins" pitchFamily="2" charset="77"/>
              </a:rPr>
              <a:t>Helps you plan for your future</a:t>
            </a:r>
            <a:r>
              <a:rPr lang="en-US" sz="1400">
                <a:latin typeface="Poppins" pitchFamily="2" charset="77"/>
                <a:ea typeface="Calibri" panose="020F0502020204030204" pitchFamily="34" charset="0"/>
                <a:cs typeface="Poppins" pitchFamily="2" charset="77"/>
              </a:rPr>
              <a:t> and </a:t>
            </a:r>
            <a:r>
              <a:rPr lang="en-US" sz="1400" b="1">
                <a:latin typeface="Poppins" pitchFamily="2" charset="77"/>
                <a:ea typeface="Calibri" panose="020F0502020204030204" pitchFamily="34" charset="0"/>
                <a:cs typeface="Poppins" pitchFamily="2" charset="77"/>
              </a:rPr>
              <a:t>understand the benefits </a:t>
            </a:r>
            <a:r>
              <a:rPr lang="en-US" sz="1400">
                <a:latin typeface="Poppins" pitchFamily="2" charset="77"/>
                <a:ea typeface="Calibri" panose="020F0502020204030204" pitchFamily="34" charset="0"/>
                <a:cs typeface="Poppins" pitchFamily="2" charset="77"/>
              </a:rPr>
              <a:t>you’re paying for. </a:t>
            </a:r>
          </a:p>
          <a:p>
            <a:pPr marL="285750" marR="0" indent="-285750">
              <a:spcBef>
                <a:spcPts val="0"/>
              </a:spcBef>
              <a:spcAft>
                <a:spcPts val="0"/>
              </a:spcAft>
              <a:buFont typeface="Arial" panose="020B0604020202020204" pitchFamily="34" charset="0"/>
              <a:buChar char="•"/>
            </a:pPr>
            <a:endParaRPr lang="en-US" sz="1400">
              <a:latin typeface="Poppins" pitchFamily="2" charset="77"/>
              <a:ea typeface="Calibri" panose="020F0502020204030204" pitchFamily="34" charset="0"/>
              <a:cs typeface="Poppins" pitchFamily="2" charset="77"/>
            </a:endParaRPr>
          </a:p>
          <a:p>
            <a:pPr marL="285750" marR="0" indent="-285750">
              <a:spcBef>
                <a:spcPts val="0"/>
              </a:spcBef>
              <a:spcAft>
                <a:spcPts val="0"/>
              </a:spcAft>
              <a:buFont typeface="Arial" panose="020B0604020202020204" pitchFamily="34" charset="0"/>
              <a:buChar char="•"/>
            </a:pPr>
            <a:r>
              <a:rPr lang="en-US" sz="1400" b="1">
                <a:latin typeface="Poppins" pitchFamily="2" charset="77"/>
                <a:cs typeface="Poppins" pitchFamily="2" charset="77"/>
              </a:rPr>
              <a:t>Simplifies the selection process, reducing the frustration </a:t>
            </a:r>
            <a:r>
              <a:rPr lang="en-US" sz="1400">
                <a:latin typeface="Poppins" pitchFamily="2" charset="77"/>
                <a:cs typeface="Poppins" pitchFamily="2" charset="77"/>
              </a:rPr>
              <a:t>of too many choices.</a:t>
            </a:r>
            <a:br>
              <a:rPr lang="en-US" sz="1400">
                <a:latin typeface="Poppins" pitchFamily="2" charset="77"/>
                <a:cs typeface="Poppins" pitchFamily="2" charset="77"/>
              </a:rPr>
            </a:br>
            <a:endParaRPr lang="en-US" sz="1400">
              <a:latin typeface="Poppins" pitchFamily="2" charset="77"/>
              <a:ea typeface="Calibri" panose="020F0502020204030204" pitchFamily="34" charset="0"/>
              <a:cs typeface="Poppins" pitchFamily="2" charset="77"/>
            </a:endParaRPr>
          </a:p>
          <a:p>
            <a:pPr marL="285750" marR="0" indent="-285750">
              <a:spcBef>
                <a:spcPts val="0"/>
              </a:spcBef>
              <a:spcAft>
                <a:spcPts val="0"/>
              </a:spcAft>
              <a:buFont typeface="Arial" panose="020B0604020202020204" pitchFamily="34" charset="0"/>
              <a:buChar char="•"/>
            </a:pPr>
            <a:r>
              <a:rPr lang="en-US" sz="1400" b="1">
                <a:latin typeface="Poppins" pitchFamily="2" charset="77"/>
                <a:ea typeface="Calibri" panose="020F0502020204030204" pitchFamily="34" charset="0"/>
                <a:cs typeface="Poppins" pitchFamily="2" charset="77"/>
              </a:rPr>
              <a:t>Allows you to model different scenarios </a:t>
            </a:r>
            <a:r>
              <a:rPr lang="en-US" sz="1400">
                <a:latin typeface="Poppins" pitchFamily="2" charset="77"/>
                <a:ea typeface="Calibri" panose="020F0502020204030204" pitchFamily="34" charset="0"/>
                <a:cs typeface="Poppins" pitchFamily="2" charset="77"/>
              </a:rPr>
              <a:t>to identify components of care that drive out-of-pocket costs.</a:t>
            </a:r>
          </a:p>
          <a:p>
            <a:pPr marL="285750" marR="0" indent="-285750">
              <a:spcBef>
                <a:spcPts val="0"/>
              </a:spcBef>
              <a:spcAft>
                <a:spcPts val="0"/>
              </a:spcAft>
              <a:buFont typeface="Arial" panose="020B0604020202020204" pitchFamily="34" charset="0"/>
              <a:buChar char="•"/>
            </a:pPr>
            <a:endParaRPr lang="en-US" sz="1400">
              <a:effectLst/>
              <a:latin typeface="Poppins" pitchFamily="2" charset="77"/>
              <a:ea typeface="Calibri" panose="020F0502020204030204" pitchFamily="34" charset="0"/>
              <a:cs typeface="Poppins" pitchFamily="2" charset="77"/>
            </a:endParaRPr>
          </a:p>
          <a:p>
            <a:pPr marL="285750" marR="0" indent="-285750">
              <a:spcBef>
                <a:spcPts val="0"/>
              </a:spcBef>
              <a:spcAft>
                <a:spcPts val="0"/>
              </a:spcAft>
              <a:buFont typeface="Arial" panose="020B0604020202020204" pitchFamily="34" charset="0"/>
              <a:buChar char="•"/>
            </a:pPr>
            <a:r>
              <a:rPr lang="en-US" sz="1400" b="1">
                <a:effectLst/>
                <a:latin typeface="Poppins" pitchFamily="2" charset="77"/>
                <a:ea typeface="Calibri" panose="020F0502020204030204" pitchFamily="34" charset="0"/>
                <a:cs typeface="Poppins" pitchFamily="2" charset="77"/>
              </a:rPr>
              <a:t>Gives you the confidence </a:t>
            </a:r>
            <a:r>
              <a:rPr lang="en-US" sz="1400">
                <a:effectLst/>
                <a:latin typeface="Poppins" pitchFamily="2" charset="77"/>
                <a:ea typeface="Calibri" panose="020F0502020204030204" pitchFamily="34" charset="0"/>
                <a:cs typeface="Poppins" pitchFamily="2" charset="77"/>
              </a:rPr>
              <a:t>you need to make </a:t>
            </a:r>
            <a:r>
              <a:rPr lang="en-US" sz="1400" b="1">
                <a:effectLst/>
                <a:latin typeface="Poppins" pitchFamily="2" charset="77"/>
                <a:ea typeface="Calibri" panose="020F0502020204030204" pitchFamily="34" charset="0"/>
                <a:cs typeface="Poppins" pitchFamily="2" charset="77"/>
              </a:rPr>
              <a:t>informed benefits decisions!</a:t>
            </a:r>
          </a:p>
          <a:p>
            <a:pPr algn="l"/>
            <a:endParaRPr lang="en-US" sz="1400"/>
          </a:p>
        </p:txBody>
      </p:sp>
      <p:pic>
        <p:nvPicPr>
          <p:cNvPr id="11" name="Picture 10">
            <a:extLst>
              <a:ext uri="{FF2B5EF4-FFF2-40B4-BE49-F238E27FC236}">
                <a16:creationId xmlns:a16="http://schemas.microsoft.com/office/drawing/2014/main" id="{D5E86623-C935-5668-CC07-42B06FAF92B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2723"/>
          <a:stretch/>
        </p:blipFill>
        <p:spPr>
          <a:xfrm>
            <a:off x="6160987" y="998102"/>
            <a:ext cx="6031013" cy="4653974"/>
          </a:xfrm>
          <a:prstGeom prst="rect">
            <a:avLst/>
          </a:prstGeom>
          <a:effectLst>
            <a:outerShdw blurRad="685800" dist="685800" dir="960000" sx="90000" sy="90000" algn="ctr" rotWithShape="0">
              <a:srgbClr val="000000">
                <a:alpha val="95000"/>
              </a:srgbClr>
            </a:outerShdw>
          </a:effectLst>
        </p:spPr>
      </p:pic>
      <p:grpSp>
        <p:nvGrpSpPr>
          <p:cNvPr id="9" name="Group 8">
            <a:extLst>
              <a:ext uri="{FF2B5EF4-FFF2-40B4-BE49-F238E27FC236}">
                <a16:creationId xmlns:a16="http://schemas.microsoft.com/office/drawing/2014/main" id="{10D46432-BCE7-1C35-3DCE-797C298CBB88}"/>
              </a:ext>
            </a:extLst>
          </p:cNvPr>
          <p:cNvGrpSpPr/>
          <p:nvPr/>
        </p:nvGrpSpPr>
        <p:grpSpPr>
          <a:xfrm>
            <a:off x="7139194" y="1169500"/>
            <a:ext cx="5052807" cy="3953510"/>
            <a:chOff x="7139194" y="1169500"/>
            <a:chExt cx="5052807" cy="3953510"/>
          </a:xfrm>
        </p:grpSpPr>
        <p:grpSp>
          <p:nvGrpSpPr>
            <p:cNvPr id="15" name="Group 14">
              <a:extLst>
                <a:ext uri="{FF2B5EF4-FFF2-40B4-BE49-F238E27FC236}">
                  <a16:creationId xmlns:a16="http://schemas.microsoft.com/office/drawing/2014/main" id="{57A4357D-CE8E-0E1F-1C01-536F8AF650BF}"/>
                </a:ext>
              </a:extLst>
            </p:cNvPr>
            <p:cNvGrpSpPr/>
            <p:nvPr/>
          </p:nvGrpSpPr>
          <p:grpSpPr>
            <a:xfrm>
              <a:off x="7139194" y="1256684"/>
              <a:ext cx="5052807" cy="3866326"/>
              <a:chOff x="6759090" y="1601786"/>
              <a:chExt cx="5052807" cy="3866326"/>
            </a:xfrm>
          </p:grpSpPr>
          <p:pic>
            <p:nvPicPr>
              <p:cNvPr id="13" name="Picture 12" descr="A screenshot of a website&#10;&#10;Description automatically generated">
                <a:extLst>
                  <a:ext uri="{FF2B5EF4-FFF2-40B4-BE49-F238E27FC236}">
                    <a16:creationId xmlns:a16="http://schemas.microsoft.com/office/drawing/2014/main" id="{DE627818-5D5A-A818-8AA3-A258E44C11BF}"/>
                  </a:ext>
                </a:extLst>
              </p:cNvPr>
              <p:cNvPicPr>
                <a:picLocks noChangeAspect="1"/>
              </p:cNvPicPr>
              <p:nvPr/>
            </p:nvPicPr>
            <p:blipFill rotWithShape="1">
              <a:blip r:embed="rId6"/>
              <a:srcRect r="42006" b="88586"/>
              <a:stretch/>
            </p:blipFill>
            <p:spPr>
              <a:xfrm>
                <a:off x="6759090" y="1601786"/>
                <a:ext cx="5052806" cy="646899"/>
              </a:xfrm>
              <a:prstGeom prst="rect">
                <a:avLst/>
              </a:prstGeom>
            </p:spPr>
          </p:pic>
          <p:pic>
            <p:nvPicPr>
              <p:cNvPr id="8" name="Picture 7" descr="A screenshot of a survey&#10;&#10;Description automatically generated">
                <a:extLst>
                  <a:ext uri="{FF2B5EF4-FFF2-40B4-BE49-F238E27FC236}">
                    <a16:creationId xmlns:a16="http://schemas.microsoft.com/office/drawing/2014/main" id="{51103A46-51DB-E5C5-070F-C116E3E8ADB9}"/>
                  </a:ext>
                </a:extLst>
              </p:cNvPr>
              <p:cNvPicPr>
                <a:picLocks noChangeAspect="1"/>
              </p:cNvPicPr>
              <p:nvPr/>
            </p:nvPicPr>
            <p:blipFill>
              <a:blip r:embed="rId7"/>
              <a:stretch>
                <a:fillRect/>
              </a:stretch>
            </p:blipFill>
            <p:spPr>
              <a:xfrm>
                <a:off x="6759091" y="2248686"/>
                <a:ext cx="5052806" cy="2777370"/>
              </a:xfrm>
              <a:prstGeom prst="rect">
                <a:avLst/>
              </a:prstGeom>
            </p:spPr>
          </p:pic>
          <p:sp>
            <p:nvSpPr>
              <p:cNvPr id="14" name="Rectangle 13">
                <a:extLst>
                  <a:ext uri="{FF2B5EF4-FFF2-40B4-BE49-F238E27FC236}">
                    <a16:creationId xmlns:a16="http://schemas.microsoft.com/office/drawing/2014/main" id="{AC8671E1-8F35-4317-C245-157A30601D58}"/>
                  </a:ext>
                </a:extLst>
              </p:cNvPr>
              <p:cNvSpPr/>
              <p:nvPr/>
            </p:nvSpPr>
            <p:spPr>
              <a:xfrm>
                <a:off x="6759090" y="5026056"/>
                <a:ext cx="5052806" cy="442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grpSp>
        <p:sp>
          <p:nvSpPr>
            <p:cNvPr id="2" name="Rectangle 1">
              <a:extLst>
                <a:ext uri="{FF2B5EF4-FFF2-40B4-BE49-F238E27FC236}">
                  <a16:creationId xmlns:a16="http://schemas.microsoft.com/office/drawing/2014/main" id="{E6061356-156B-7127-C959-1A15D1A86D5B}"/>
                </a:ext>
              </a:extLst>
            </p:cNvPr>
            <p:cNvSpPr/>
            <p:nvPr/>
          </p:nvSpPr>
          <p:spPr>
            <a:xfrm>
              <a:off x="8256494" y="1274564"/>
              <a:ext cx="954741" cy="305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pic>
          <p:nvPicPr>
            <p:cNvPr id="7" name="Picture 6" descr="A colorful logo with black background&#10;&#10;Description automatically generated">
              <a:extLst>
                <a:ext uri="{FF2B5EF4-FFF2-40B4-BE49-F238E27FC236}">
                  <a16:creationId xmlns:a16="http://schemas.microsoft.com/office/drawing/2014/main" id="{8465D3E7-4FBF-38EB-1371-06B2476B6128}"/>
                </a:ext>
              </a:extLst>
            </p:cNvPr>
            <p:cNvPicPr>
              <a:picLocks noChangeAspect="1"/>
            </p:cNvPicPr>
            <p:nvPr/>
          </p:nvPicPr>
          <p:blipFill>
            <a:blip r:embed="rId8"/>
            <a:stretch>
              <a:fillRect/>
            </a:stretch>
          </p:blipFill>
          <p:spPr>
            <a:xfrm>
              <a:off x="8182747" y="1169500"/>
              <a:ext cx="1028488" cy="501742"/>
            </a:xfrm>
            <a:prstGeom prst="rect">
              <a:avLst/>
            </a:prstGeom>
          </p:spPr>
        </p:pic>
      </p:grpSp>
      <p:pic>
        <p:nvPicPr>
          <p:cNvPr id="3" name="Decision Support Tool">
            <a:hlinkClick r:id="" action="ppaction://media"/>
            <a:extLst>
              <a:ext uri="{FF2B5EF4-FFF2-40B4-BE49-F238E27FC236}">
                <a16:creationId xmlns:a16="http://schemas.microsoft.com/office/drawing/2014/main" id="{110A26CC-5444-E55C-27EC-3BCD728034C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58247" y="6168136"/>
            <a:ext cx="487363" cy="487363"/>
          </a:xfrm>
          <a:prstGeom prst="rect">
            <a:avLst/>
          </a:prstGeom>
        </p:spPr>
      </p:pic>
    </p:spTree>
    <p:extLst>
      <p:ext uri="{BB962C8B-B14F-4D97-AF65-F5344CB8AC3E}">
        <p14:creationId xmlns:p14="http://schemas.microsoft.com/office/powerpoint/2010/main" val="1922173570"/>
      </p:ext>
    </p:extLst>
  </p:cSld>
  <p:clrMapOvr>
    <a:masterClrMapping/>
  </p:clrMapOvr>
  <mc:AlternateContent xmlns:mc="http://schemas.openxmlformats.org/markup-compatibility/2006">
    <mc:Choice xmlns:p14="http://schemas.microsoft.com/office/powerpoint/2010/main" Requires="p14">
      <p:transition spd="slow" p14:dur="2000" advClick="0" advTm="18000"/>
    </mc:Choice>
    <mc:Fallback>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5F800E-E63C-26A9-373A-9529A1AC3D27}"/>
              </a:ext>
            </a:extLst>
          </p:cNvPr>
          <p:cNvSpPr>
            <a:spLocks noGrp="1"/>
          </p:cNvSpPr>
          <p:nvPr>
            <p:ph type="body" sz="quarter" idx="14"/>
          </p:nvPr>
        </p:nvSpPr>
        <p:spPr>
          <a:xfrm>
            <a:off x="369253" y="1150939"/>
            <a:ext cx="5569210" cy="2855370"/>
          </a:xfrm>
        </p:spPr>
        <p:txBody>
          <a:bodyPr>
            <a:normAutofit/>
          </a:bodyPr>
          <a:lstStyle/>
          <a:p>
            <a:pPr marL="0" indent="0">
              <a:spcBef>
                <a:spcPts val="0"/>
              </a:spcBef>
              <a:buNone/>
            </a:pPr>
            <a:r>
              <a:rPr lang="en-US" sz="1400">
                <a:effectLst/>
                <a:latin typeface="Poppins" pitchFamily="2" charset="77"/>
                <a:ea typeface="Calibri" panose="020F0502020204030204" pitchFamily="34" charset="0"/>
                <a:cs typeface="Poppins" pitchFamily="2" charset="77"/>
              </a:rPr>
              <a:t>Once you've downloaded the app, simply log in using the 2025 Benefits Sign-in link on the </a:t>
            </a:r>
            <a:r>
              <a:rPr lang="en-US" sz="1400" b="1" err="1">
                <a:solidFill>
                  <a:srgbClr val="0068DF"/>
                </a:solidFill>
                <a:effectLst/>
                <a:latin typeface="Poppins" pitchFamily="2" charset="77"/>
                <a:ea typeface="Calibri" panose="020F0502020204030204" pitchFamily="34" charset="0"/>
                <a:cs typeface="Poppins" pitchFamily="2" charset="77"/>
              </a:rPr>
              <a:t>nxp.com</a:t>
            </a:r>
            <a:r>
              <a:rPr lang="en-US" sz="1400" b="1">
                <a:solidFill>
                  <a:srgbClr val="0068DF"/>
                </a:solidFill>
                <a:effectLst/>
                <a:latin typeface="Poppins" pitchFamily="2" charset="77"/>
                <a:ea typeface="Calibri" panose="020F0502020204030204" pitchFamily="34" charset="0"/>
                <a:cs typeface="Poppins" pitchFamily="2" charset="77"/>
              </a:rPr>
              <a:t>/benefits </a:t>
            </a:r>
            <a:r>
              <a:rPr lang="en-US" sz="1400">
                <a:effectLst/>
                <a:latin typeface="Poppins" pitchFamily="2" charset="77"/>
                <a:ea typeface="Calibri" panose="020F0502020204030204" pitchFamily="34" charset="0"/>
                <a:cs typeface="Poppins" pitchFamily="2" charset="77"/>
              </a:rPr>
              <a:t>homepage. </a:t>
            </a:r>
          </a:p>
          <a:p>
            <a:pPr marL="0" marR="0" indent="0">
              <a:spcBef>
                <a:spcPts val="0"/>
              </a:spcBef>
              <a:spcAft>
                <a:spcPts val="0"/>
              </a:spcAft>
              <a:buNone/>
            </a:pPr>
            <a:endParaRPr lang="en-US" sz="1400">
              <a:effectLst/>
              <a:latin typeface="Poppins" pitchFamily="2" charset="77"/>
              <a:ea typeface="Calibri" panose="020F0502020204030204" pitchFamily="34" charset="0"/>
              <a:cs typeface="Poppins" pitchFamily="2" charset="77"/>
            </a:endParaRPr>
          </a:p>
          <a:p>
            <a:pPr marL="0" marR="0" indent="0">
              <a:spcBef>
                <a:spcPts val="0"/>
              </a:spcBef>
              <a:spcAft>
                <a:spcPts val="0"/>
              </a:spcAft>
              <a:buNone/>
            </a:pPr>
            <a:r>
              <a:rPr lang="en-US" sz="1400" b="1">
                <a:effectLst/>
                <a:latin typeface="Poppins" pitchFamily="2" charset="77"/>
                <a:ea typeface="Calibri" panose="020F0502020204030204" pitchFamily="34" charset="0"/>
                <a:cs typeface="Poppins" pitchFamily="2" charset="77"/>
              </a:rPr>
              <a:t>With the MyChoice benefits app, you can: </a:t>
            </a:r>
          </a:p>
          <a:p>
            <a:pPr lvl="1">
              <a:spcBef>
                <a:spcPts val="0"/>
              </a:spcBef>
            </a:pPr>
            <a:r>
              <a:rPr lang="en-US" sz="1400">
                <a:effectLst/>
                <a:latin typeface="Poppins" pitchFamily="2" charset="77"/>
                <a:ea typeface="Calibri" panose="020F0502020204030204" pitchFamily="34" charset="0"/>
                <a:cs typeface="Poppins" pitchFamily="2" charset="77"/>
              </a:rPr>
              <a:t>Store pictures of your ID cards for quick and easy access. </a:t>
            </a:r>
          </a:p>
          <a:p>
            <a:pPr lvl="1">
              <a:spcBef>
                <a:spcPts val="0"/>
              </a:spcBef>
            </a:pPr>
            <a:r>
              <a:rPr lang="en-US" sz="1400">
                <a:effectLst/>
                <a:latin typeface="Poppins" pitchFamily="2" charset="77"/>
                <a:ea typeface="Calibri" panose="020F0502020204030204" pitchFamily="34" charset="0"/>
                <a:cs typeface="Poppins" pitchFamily="2" charset="77"/>
              </a:rPr>
              <a:t>Access detailed coverage information at your fingertips. </a:t>
            </a:r>
          </a:p>
          <a:p>
            <a:pPr lvl="1">
              <a:spcBef>
                <a:spcPts val="0"/>
              </a:spcBef>
            </a:pPr>
            <a:r>
              <a:rPr lang="en-US" sz="1400">
                <a:effectLst/>
                <a:latin typeface="Poppins" pitchFamily="2" charset="77"/>
                <a:ea typeface="Calibri" panose="020F0502020204030204" pitchFamily="34" charset="0"/>
                <a:cs typeface="Poppins" pitchFamily="2" charset="77"/>
              </a:rPr>
              <a:t>Make changes to your benefits with just a few taps... and much more!  </a:t>
            </a:r>
          </a:p>
          <a:p>
            <a:pPr marL="0" marR="0">
              <a:spcBef>
                <a:spcPts val="0"/>
              </a:spcBef>
              <a:spcAft>
                <a:spcPts val="0"/>
              </a:spcAft>
            </a:pPr>
            <a:endParaRPr lang="en-US" sz="1400">
              <a:effectLst/>
              <a:latin typeface="Poppins" pitchFamily="2" charset="77"/>
              <a:ea typeface="Calibri" panose="020F0502020204030204" pitchFamily="34" charset="0"/>
              <a:cs typeface="Poppins" pitchFamily="2" charset="77"/>
            </a:endParaRPr>
          </a:p>
          <a:p>
            <a:pPr marL="0" marR="0" indent="0">
              <a:spcBef>
                <a:spcPts val="0"/>
              </a:spcBef>
              <a:spcAft>
                <a:spcPts val="0"/>
              </a:spcAft>
              <a:buNone/>
            </a:pPr>
            <a:r>
              <a:rPr lang="en-US" sz="1400">
                <a:effectLst/>
                <a:latin typeface="Poppins" pitchFamily="2" charset="77"/>
                <a:ea typeface="Calibri" panose="020F0502020204030204" pitchFamily="34" charset="0"/>
                <a:cs typeface="Poppins" pitchFamily="2" charset="77"/>
              </a:rPr>
              <a:t>Take control of your benefits like never before. Download the MyChoice benefits app today and experience the convenience of managing your benefits wherever you go! </a:t>
            </a:r>
          </a:p>
        </p:txBody>
      </p:sp>
      <p:sp>
        <p:nvSpPr>
          <p:cNvPr id="4" name="Title 3">
            <a:extLst>
              <a:ext uri="{FF2B5EF4-FFF2-40B4-BE49-F238E27FC236}">
                <a16:creationId xmlns:a16="http://schemas.microsoft.com/office/drawing/2014/main" id="{97DC5F9A-628F-BEBC-05EA-7DB1B0208DF5}"/>
              </a:ext>
            </a:extLst>
          </p:cNvPr>
          <p:cNvSpPr>
            <a:spLocks noGrp="1"/>
          </p:cNvSpPr>
          <p:nvPr>
            <p:ph type="title"/>
          </p:nvPr>
        </p:nvSpPr>
        <p:spPr>
          <a:xfrm>
            <a:off x="379411" y="376519"/>
            <a:ext cx="3844719" cy="446368"/>
          </a:xfrm>
        </p:spPr>
        <p:txBody>
          <a:bodyPr>
            <a:normAutofit/>
          </a:bodyPr>
          <a:lstStyle/>
          <a:p>
            <a:r>
              <a:rPr lang="en-US" sz="2400">
                <a:effectLst/>
                <a:latin typeface="Poppins" pitchFamily="2" charset="77"/>
                <a:ea typeface="Calibri" panose="020F0502020204030204" pitchFamily="34" charset="0"/>
                <a:cs typeface="Poppins" pitchFamily="2" charset="77"/>
              </a:rPr>
              <a:t>MyChoice® Benefits App</a:t>
            </a:r>
            <a:endParaRPr lang="en-US" sz="2400">
              <a:latin typeface="Poppins" pitchFamily="2" charset="77"/>
              <a:cs typeface="Poppins" pitchFamily="2" charset="77"/>
            </a:endParaRPr>
          </a:p>
        </p:txBody>
      </p:sp>
      <p:pic>
        <p:nvPicPr>
          <p:cNvPr id="12" name="Picture 11" descr="A screenshot of a phone&#10;&#10;Description automatically generated">
            <a:extLst>
              <a:ext uri="{FF2B5EF4-FFF2-40B4-BE49-F238E27FC236}">
                <a16:creationId xmlns:a16="http://schemas.microsoft.com/office/drawing/2014/main" id="{AD4FA14A-C0AE-881B-CD96-A77BCF725ADD}"/>
              </a:ext>
            </a:extLst>
          </p:cNvPr>
          <p:cNvPicPr>
            <a:picLocks noChangeAspect="1"/>
          </p:cNvPicPr>
          <p:nvPr/>
        </p:nvPicPr>
        <p:blipFill>
          <a:blip r:embed="rId5"/>
          <a:stretch>
            <a:fillRect/>
          </a:stretch>
        </p:blipFill>
        <p:spPr>
          <a:xfrm>
            <a:off x="6378364" y="1179328"/>
            <a:ext cx="1872831" cy="3841704"/>
          </a:xfrm>
          <a:prstGeom prst="rect">
            <a:avLst/>
          </a:prstGeom>
        </p:spPr>
      </p:pic>
      <p:pic>
        <p:nvPicPr>
          <p:cNvPr id="16" name="Picture 15" descr="A screenshot of a phone&#10;&#10;Description automatically generated">
            <a:extLst>
              <a:ext uri="{FF2B5EF4-FFF2-40B4-BE49-F238E27FC236}">
                <a16:creationId xmlns:a16="http://schemas.microsoft.com/office/drawing/2014/main" id="{8A3ECCB1-B643-A904-14E0-B5599CFCAEA4}"/>
              </a:ext>
            </a:extLst>
          </p:cNvPr>
          <p:cNvPicPr>
            <a:picLocks noChangeAspect="1"/>
          </p:cNvPicPr>
          <p:nvPr/>
        </p:nvPicPr>
        <p:blipFill>
          <a:blip r:embed="rId6"/>
          <a:stretch>
            <a:fillRect/>
          </a:stretch>
        </p:blipFill>
        <p:spPr>
          <a:xfrm>
            <a:off x="9939065" y="1179328"/>
            <a:ext cx="1872831" cy="3841704"/>
          </a:xfrm>
          <a:prstGeom prst="rect">
            <a:avLst/>
          </a:prstGeom>
        </p:spPr>
      </p:pic>
      <p:pic>
        <p:nvPicPr>
          <p:cNvPr id="10" name="Picture 9" descr="A screenshot of a phone&#10;&#10;Description automatically generated">
            <a:extLst>
              <a:ext uri="{FF2B5EF4-FFF2-40B4-BE49-F238E27FC236}">
                <a16:creationId xmlns:a16="http://schemas.microsoft.com/office/drawing/2014/main" id="{1E3CCCD0-E5DA-26C0-37AF-53A6A8D09784}"/>
              </a:ext>
            </a:extLst>
          </p:cNvPr>
          <p:cNvPicPr>
            <a:picLocks noChangeAspect="1"/>
          </p:cNvPicPr>
          <p:nvPr/>
        </p:nvPicPr>
        <p:blipFill>
          <a:blip r:embed="rId7"/>
          <a:stretch>
            <a:fillRect/>
          </a:stretch>
        </p:blipFill>
        <p:spPr>
          <a:xfrm>
            <a:off x="8071606" y="945225"/>
            <a:ext cx="2041438" cy="4187564"/>
          </a:xfrm>
          <a:prstGeom prst="rect">
            <a:avLst/>
          </a:prstGeom>
        </p:spPr>
      </p:pic>
      <p:pic>
        <p:nvPicPr>
          <p:cNvPr id="17" name="Picture 16" descr="A blue square with white text&#10;&#10;Description automatically generated">
            <a:extLst>
              <a:ext uri="{FF2B5EF4-FFF2-40B4-BE49-F238E27FC236}">
                <a16:creationId xmlns:a16="http://schemas.microsoft.com/office/drawing/2014/main" id="{34CB7967-1005-1B28-EDEF-C875B4CBE5DA}"/>
              </a:ext>
            </a:extLst>
          </p:cNvPr>
          <p:cNvPicPr>
            <a:picLocks noChangeAspect="1"/>
          </p:cNvPicPr>
          <p:nvPr/>
        </p:nvPicPr>
        <p:blipFill>
          <a:blip r:embed="rId8"/>
          <a:stretch>
            <a:fillRect/>
          </a:stretch>
        </p:blipFill>
        <p:spPr>
          <a:xfrm>
            <a:off x="6090892" y="4026187"/>
            <a:ext cx="1243765" cy="1243765"/>
          </a:xfrm>
          <a:prstGeom prst="rect">
            <a:avLst/>
          </a:prstGeom>
        </p:spPr>
      </p:pic>
      <p:pic>
        <p:nvPicPr>
          <p:cNvPr id="18" name="Picture 17" descr="A close-up of a sign&#10;&#10;Description automatically generated">
            <a:extLst>
              <a:ext uri="{FF2B5EF4-FFF2-40B4-BE49-F238E27FC236}">
                <a16:creationId xmlns:a16="http://schemas.microsoft.com/office/drawing/2014/main" id="{EAE43AE4-B1F7-DF58-6999-F216D7A66F5E}"/>
              </a:ext>
            </a:extLst>
          </p:cNvPr>
          <p:cNvPicPr>
            <a:picLocks noChangeAspect="1"/>
          </p:cNvPicPr>
          <p:nvPr/>
        </p:nvPicPr>
        <p:blipFill>
          <a:blip r:embed="rId9"/>
          <a:stretch>
            <a:fillRect/>
          </a:stretch>
        </p:blipFill>
        <p:spPr>
          <a:xfrm>
            <a:off x="1706322" y="4560277"/>
            <a:ext cx="1200155" cy="363621"/>
          </a:xfrm>
          <a:prstGeom prst="rect">
            <a:avLst/>
          </a:prstGeom>
        </p:spPr>
      </p:pic>
      <p:pic>
        <p:nvPicPr>
          <p:cNvPr id="19" name="Picture 18" descr="A close up of a sign&#10;&#10;Description automatically generated">
            <a:extLst>
              <a:ext uri="{FF2B5EF4-FFF2-40B4-BE49-F238E27FC236}">
                <a16:creationId xmlns:a16="http://schemas.microsoft.com/office/drawing/2014/main" id="{2ED7F647-A2E8-C7B9-D613-C863F65E00C5}"/>
              </a:ext>
            </a:extLst>
          </p:cNvPr>
          <p:cNvPicPr>
            <a:picLocks noChangeAspect="1"/>
          </p:cNvPicPr>
          <p:nvPr/>
        </p:nvPicPr>
        <p:blipFill>
          <a:blip r:embed="rId10"/>
          <a:stretch>
            <a:fillRect/>
          </a:stretch>
        </p:blipFill>
        <p:spPr>
          <a:xfrm>
            <a:off x="1703279" y="5037442"/>
            <a:ext cx="1200155" cy="363621"/>
          </a:xfrm>
          <a:prstGeom prst="rect">
            <a:avLst/>
          </a:prstGeom>
        </p:spPr>
      </p:pic>
      <p:pic>
        <p:nvPicPr>
          <p:cNvPr id="21" name="Picture 20" descr="A qr code with blue squares&#10;&#10;Description automatically generated">
            <a:extLst>
              <a:ext uri="{FF2B5EF4-FFF2-40B4-BE49-F238E27FC236}">
                <a16:creationId xmlns:a16="http://schemas.microsoft.com/office/drawing/2014/main" id="{AC27B23F-2041-610A-3383-74346632B196}"/>
              </a:ext>
            </a:extLst>
          </p:cNvPr>
          <p:cNvPicPr>
            <a:picLocks noChangeAspect="1"/>
          </p:cNvPicPr>
          <p:nvPr/>
        </p:nvPicPr>
        <p:blipFill>
          <a:blip r:embed="rId11"/>
          <a:stretch>
            <a:fillRect/>
          </a:stretch>
        </p:blipFill>
        <p:spPr>
          <a:xfrm>
            <a:off x="362975" y="4406893"/>
            <a:ext cx="1157817" cy="1157817"/>
          </a:xfrm>
          <a:prstGeom prst="rect">
            <a:avLst/>
          </a:prstGeom>
        </p:spPr>
      </p:pic>
      <p:pic>
        <p:nvPicPr>
          <p:cNvPr id="3" name="MyChoice">
            <a:hlinkClick r:id="" action="ppaction://media"/>
            <a:extLst>
              <a:ext uri="{FF2B5EF4-FFF2-40B4-BE49-F238E27FC236}">
                <a16:creationId xmlns:a16="http://schemas.microsoft.com/office/drawing/2014/main" id="{66DD8B79-AED1-FB15-8FA9-2340C2BB2D1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6372" y="6237799"/>
            <a:ext cx="487363" cy="487363"/>
          </a:xfrm>
          <a:prstGeom prst="rect">
            <a:avLst/>
          </a:prstGeom>
        </p:spPr>
      </p:pic>
    </p:spTree>
    <p:extLst>
      <p:ext uri="{BB962C8B-B14F-4D97-AF65-F5344CB8AC3E}">
        <p14:creationId xmlns:p14="http://schemas.microsoft.com/office/powerpoint/2010/main" val="3260044226"/>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a:solidFill>
                  <a:srgbClr val="252525"/>
                </a:solidFill>
              </a:rPr>
              <a:t>What to Expect in 2025</a:t>
            </a:r>
          </a:p>
        </p:txBody>
      </p:sp>
      <p:sp>
        <p:nvSpPr>
          <p:cNvPr id="2" name="Text Placeholder 5">
            <a:extLst>
              <a:ext uri="{FF2B5EF4-FFF2-40B4-BE49-F238E27FC236}">
                <a16:creationId xmlns:a16="http://schemas.microsoft.com/office/drawing/2014/main" id="{C7C4AC22-7F61-C6C5-B980-466291736D83}"/>
              </a:ext>
            </a:extLst>
          </p:cNvPr>
          <p:cNvSpPr txBox="1">
            <a:spLocks/>
          </p:cNvSpPr>
          <p:nvPr/>
        </p:nvSpPr>
        <p:spPr>
          <a:xfrm>
            <a:off x="379412" y="941320"/>
            <a:ext cx="11199970" cy="543231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a:latin typeface="Poppins" panose="00000500000000000000" pitchFamily="2" charset="0"/>
                <a:cs typeface="Poppins" panose="00000500000000000000" pitchFamily="2" charset="0"/>
              </a:rPr>
              <a:t>Enhancements</a:t>
            </a:r>
          </a:p>
          <a:p>
            <a:r>
              <a:rPr lang="en-US" sz="2200">
                <a:latin typeface="Poppins" panose="00000500000000000000" pitchFamily="2" charset="0"/>
                <a:cs typeface="Poppins" panose="00000500000000000000" pitchFamily="2" charset="0"/>
              </a:rPr>
              <a:t>Dental plan enhancements:</a:t>
            </a:r>
          </a:p>
          <a:p>
            <a:pPr lvl="1"/>
            <a:r>
              <a:rPr lang="en-US" sz="2200">
                <a:latin typeface="Poppins" panose="00000500000000000000" pitchFamily="2" charset="0"/>
                <a:cs typeface="Poppins" panose="00000500000000000000" pitchFamily="2" charset="0"/>
              </a:rPr>
              <a:t>The </a:t>
            </a:r>
            <a:r>
              <a:rPr lang="en-US" sz="2200" b="1">
                <a:solidFill>
                  <a:srgbClr val="00A602"/>
                </a:solidFill>
                <a:latin typeface="Poppins" panose="00000500000000000000" pitchFamily="2" charset="0"/>
                <a:cs typeface="Poppins" panose="00000500000000000000" pitchFamily="2" charset="0"/>
              </a:rPr>
              <a:t>orthodontia lifetime maximum </a:t>
            </a:r>
            <a:r>
              <a:rPr lang="en-US" sz="2200">
                <a:latin typeface="Poppins" panose="00000500000000000000" pitchFamily="2" charset="0"/>
                <a:cs typeface="Poppins" panose="00000500000000000000" pitchFamily="2" charset="0"/>
              </a:rPr>
              <a:t>is increasing from $2,000 to $2,500 per person. </a:t>
            </a:r>
          </a:p>
          <a:p>
            <a:r>
              <a:rPr lang="en-US" sz="2200">
                <a:latin typeface="Poppins" panose="00000500000000000000" pitchFamily="2" charset="0"/>
                <a:cs typeface="Poppins" panose="00000500000000000000" pitchFamily="2" charset="0"/>
              </a:rPr>
              <a:t>The new maximum contribution limits for the </a:t>
            </a:r>
            <a:r>
              <a:rPr lang="en-US" sz="2200" b="1">
                <a:solidFill>
                  <a:srgbClr val="00A602"/>
                </a:solidFill>
                <a:latin typeface="Poppins" panose="00000500000000000000" pitchFamily="2" charset="0"/>
                <a:cs typeface="Poppins" panose="00000500000000000000" pitchFamily="2" charset="0"/>
              </a:rPr>
              <a:t>Health Savings Account </a:t>
            </a:r>
            <a:r>
              <a:rPr lang="en-US" sz="2200">
                <a:latin typeface="Poppins" panose="00000500000000000000" pitchFamily="2" charset="0"/>
                <a:cs typeface="Poppins" panose="00000500000000000000" pitchFamily="2" charset="0"/>
              </a:rPr>
              <a:t>(HSA) will be $4,300 Single / $8,550 Family.* </a:t>
            </a:r>
          </a:p>
          <a:p>
            <a:r>
              <a:rPr lang="en-US" sz="2200">
                <a:latin typeface="Poppins" panose="00000500000000000000" pitchFamily="2" charset="0"/>
                <a:cs typeface="Poppins" panose="00000500000000000000" pitchFamily="2" charset="0"/>
              </a:rPr>
              <a:t>The new maximum contribution limits for the </a:t>
            </a:r>
            <a:r>
              <a:rPr lang="en-US" sz="2200" b="1">
                <a:solidFill>
                  <a:srgbClr val="00A602"/>
                </a:solidFill>
                <a:latin typeface="Poppins" panose="00000500000000000000" pitchFamily="2" charset="0"/>
                <a:cs typeface="Poppins" panose="00000500000000000000" pitchFamily="2" charset="0"/>
              </a:rPr>
              <a:t>Flexible Spending Accounts </a:t>
            </a:r>
            <a:r>
              <a:rPr lang="en-US" sz="2200">
                <a:latin typeface="Poppins" panose="00000500000000000000" pitchFamily="2" charset="0"/>
                <a:cs typeface="Poppins" panose="00000500000000000000" pitchFamily="2" charset="0"/>
              </a:rPr>
              <a:t>(Health Care and Limited FSA) will be $3,200 per household</a:t>
            </a:r>
          </a:p>
          <a:p>
            <a:r>
              <a:rPr lang="en-US" sz="2200">
                <a:latin typeface="Poppins" panose="00000500000000000000" pitchFamily="2" charset="0"/>
                <a:cs typeface="Poppins" panose="00000500000000000000" pitchFamily="2" charset="0"/>
              </a:rPr>
              <a:t>Introducing </a:t>
            </a:r>
            <a:r>
              <a:rPr lang="en-US" sz="2200" b="1">
                <a:solidFill>
                  <a:schemeClr val="accent6"/>
                </a:solidFill>
                <a:latin typeface="Poppins" panose="00000500000000000000" pitchFamily="2" charset="0"/>
                <a:cs typeface="Poppins" panose="00000500000000000000" pitchFamily="2" charset="0"/>
              </a:rPr>
              <a:t>NXP Care Connect:</a:t>
            </a:r>
            <a:r>
              <a:rPr lang="en-US" sz="2200">
                <a:solidFill>
                  <a:schemeClr val="accent6"/>
                </a:solidFill>
                <a:latin typeface="Poppins" panose="00000500000000000000" pitchFamily="2" charset="0"/>
                <a:cs typeface="Poppins" panose="00000500000000000000" pitchFamily="2" charset="0"/>
              </a:rPr>
              <a:t> </a:t>
            </a:r>
            <a:r>
              <a:rPr lang="en-US" sz="2200">
                <a:latin typeface="Poppins" panose="00000500000000000000" pitchFamily="2" charset="0"/>
                <a:cs typeface="Poppins" panose="00000500000000000000" pitchFamily="2" charset="0"/>
              </a:rPr>
              <a:t>you and all members of your household are eligible for up to five face-to-face counseling sessions (per concern, per person, per year)―at no cost to you. Dependents who live away from home are also eligible.</a:t>
            </a:r>
          </a:p>
          <a:p>
            <a:r>
              <a:rPr lang="en-US" sz="2200" b="1">
                <a:solidFill>
                  <a:schemeClr val="accent6"/>
                </a:solidFill>
                <a:latin typeface="Poppins"/>
                <a:cs typeface="Poppins"/>
              </a:rPr>
              <a:t>Calm app</a:t>
            </a:r>
            <a:r>
              <a:rPr lang="en-US" sz="2200">
                <a:latin typeface="Poppins"/>
                <a:cs typeface="Poppins"/>
              </a:rPr>
              <a:t>:</a:t>
            </a:r>
            <a:endParaRPr lang="en-US" sz="2200">
              <a:latin typeface="Poppins" panose="00000500000000000000" pitchFamily="2" charset="0"/>
              <a:cs typeface="Poppins" panose="00000500000000000000" pitchFamily="2" charset="0"/>
            </a:endParaRPr>
          </a:p>
          <a:p>
            <a:pPr lvl="1"/>
            <a:r>
              <a:rPr lang="en-US" sz="2200">
                <a:latin typeface="Poppins"/>
                <a:cs typeface="Poppins"/>
              </a:rPr>
              <a:t>Employees will now have free access to the Calm app</a:t>
            </a:r>
            <a:endParaRPr lang="en-US" sz="2200">
              <a:latin typeface="Poppins" panose="00000500000000000000" pitchFamily="2" charset="0"/>
              <a:cs typeface="Poppins" panose="00000500000000000000" pitchFamily="2" charset="0"/>
            </a:endParaRPr>
          </a:p>
          <a:p>
            <a:endParaRPr lang="en-US" sz="2200">
              <a:latin typeface="Poppins" panose="00000500000000000000" pitchFamily="2" charset="0"/>
              <a:cs typeface="Poppins" panose="00000500000000000000" pitchFamily="2" charset="0"/>
            </a:endParaRPr>
          </a:p>
          <a:p>
            <a:pPr marL="0" indent="0">
              <a:buNone/>
            </a:pPr>
            <a:endParaRPr lang="en-US">
              <a:latin typeface="Poppins" panose="00000500000000000000" pitchFamily="2" charset="0"/>
              <a:cs typeface="Poppins" panose="00000500000000000000" pitchFamily="2" charset="0"/>
            </a:endParaRPr>
          </a:p>
          <a:p>
            <a:pPr marL="0" indent="0">
              <a:buNone/>
            </a:pPr>
            <a:endParaRPr lang="en-US">
              <a:latin typeface="Poppins" panose="00000500000000000000" pitchFamily="2" charset="0"/>
              <a:cs typeface="Poppins" panose="00000500000000000000" pitchFamily="2" charset="0"/>
            </a:endParaRPr>
          </a:p>
          <a:p>
            <a:endParaRPr lang="en-US">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131D18FE-83E4-A5BE-D785-1A31E54C558D}"/>
              </a:ext>
            </a:extLst>
          </p:cNvPr>
          <p:cNvSpPr txBox="1"/>
          <p:nvPr/>
        </p:nvSpPr>
        <p:spPr>
          <a:xfrm>
            <a:off x="1637126" y="6294841"/>
            <a:ext cx="8917055" cy="373281"/>
          </a:xfrm>
          <a:prstGeom prst="rect">
            <a:avLst/>
          </a:prstGeom>
          <a:noFill/>
        </p:spPr>
        <p:txBody>
          <a:bodyPr wrap="square" lIns="91440" tIns="45720" rIns="91440" rtlCol="0" anchor="t">
            <a:noAutofit/>
          </a:bodyPr>
          <a:lstStyle/>
          <a:p>
            <a:pPr>
              <a:spcBef>
                <a:spcPts val="0"/>
              </a:spcBef>
            </a:pPr>
            <a:r>
              <a:rPr lang="en-US" sz="1000">
                <a:solidFill>
                  <a:schemeClr val="tx1">
                    <a:lumMod val="85000"/>
                    <a:lumOff val="15000"/>
                  </a:schemeClr>
                </a:solidFill>
                <a:latin typeface="Poppins" panose="00000500000000000000" pitchFamily="2" charset="0"/>
                <a:cs typeface="Poppins" panose="00000500000000000000" pitchFamily="2" charset="0"/>
              </a:rPr>
              <a:t>* Maximum contribution amounts include the employer seed from NXP. Depending on how much you receive in employer seed funding from NXP, your personal contribution limits will be lower.</a:t>
            </a:r>
          </a:p>
        </p:txBody>
      </p:sp>
      <p:pic>
        <p:nvPicPr>
          <p:cNvPr id="3" name="Enhancements">
            <a:hlinkClick r:id="" action="ppaction://media"/>
            <a:extLst>
              <a:ext uri="{FF2B5EF4-FFF2-40B4-BE49-F238E27FC236}">
                <a16:creationId xmlns:a16="http://schemas.microsoft.com/office/drawing/2014/main" id="{3D3A4BA1-44E2-42FC-B614-998B3C72D7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562" y="6237799"/>
            <a:ext cx="487363" cy="487363"/>
          </a:xfrm>
          <a:prstGeom prst="rect">
            <a:avLst/>
          </a:prstGeom>
        </p:spPr>
      </p:pic>
    </p:spTree>
    <p:extLst>
      <p:ext uri="{BB962C8B-B14F-4D97-AF65-F5344CB8AC3E}">
        <p14:creationId xmlns:p14="http://schemas.microsoft.com/office/powerpoint/2010/main" val="2736546589"/>
      </p:ext>
    </p:extLst>
  </p:cSld>
  <p:clrMapOvr>
    <a:masterClrMapping/>
  </p:clrMapOvr>
  <mc:AlternateContent xmlns:mc="http://schemas.openxmlformats.org/markup-compatibility/2006">
    <mc:Choice xmlns:p14="http://schemas.microsoft.com/office/powerpoint/2010/main" Requires="p14">
      <p:transition spd="slow" p14:dur="2000" advClick="0" advTm="41000"/>
    </mc:Choice>
    <mc:Fallback>
      <p:transition spd="slow" advClick="0"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6DFD1-4890-395E-F577-3315B84E8B07}"/>
              </a:ext>
            </a:extLst>
          </p:cNvPr>
          <p:cNvSpPr>
            <a:spLocks noGrp="1"/>
          </p:cNvSpPr>
          <p:nvPr>
            <p:ph type="body" sz="quarter" idx="11"/>
          </p:nvPr>
        </p:nvSpPr>
        <p:spPr>
          <a:xfrm>
            <a:off x="486046" y="3005190"/>
            <a:ext cx="4230687" cy="847619"/>
          </a:xfrm>
        </p:spPr>
        <p:txBody>
          <a:bodyPr>
            <a:noAutofit/>
          </a:bodyPr>
          <a:lstStyle/>
          <a:p>
            <a:pPr>
              <a:lnSpc>
                <a:spcPct val="100000"/>
              </a:lnSpc>
            </a:pPr>
            <a:r>
              <a:rPr lang="en-US" sz="4000">
                <a:solidFill>
                  <a:srgbClr val="252525"/>
                </a:solidFill>
                <a:latin typeface="+mj-lt"/>
              </a:rPr>
              <a:t>Enrollment Reminders</a:t>
            </a:r>
          </a:p>
        </p:txBody>
      </p:sp>
      <p:pic>
        <p:nvPicPr>
          <p:cNvPr id="2" name="Enrollment Reminders">
            <a:hlinkClick r:id="" action="ppaction://media"/>
            <a:extLst>
              <a:ext uri="{FF2B5EF4-FFF2-40B4-BE49-F238E27FC236}">
                <a16:creationId xmlns:a16="http://schemas.microsoft.com/office/drawing/2014/main" id="{8E289742-C536-E84F-995D-1E085E8CBC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2364" y="6236483"/>
            <a:ext cx="487363" cy="487363"/>
          </a:xfrm>
          <a:prstGeom prst="rect">
            <a:avLst/>
          </a:prstGeom>
        </p:spPr>
      </p:pic>
    </p:spTree>
    <p:extLst>
      <p:ext uri="{BB962C8B-B14F-4D97-AF65-F5344CB8AC3E}">
        <p14:creationId xmlns:p14="http://schemas.microsoft.com/office/powerpoint/2010/main" val="1651072932"/>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a:xfrm>
            <a:off x="408816" y="165838"/>
            <a:ext cx="11432485" cy="1035720"/>
          </a:xfrm>
        </p:spPr>
        <p:txBody>
          <a:bodyPr>
            <a:normAutofit/>
          </a:bodyPr>
          <a:lstStyle/>
          <a:p>
            <a:r>
              <a:rPr lang="en-US">
                <a:solidFill>
                  <a:srgbClr val="252525"/>
                </a:solidFill>
              </a:rPr>
              <a:t>Prepare for Annual Enrollment</a:t>
            </a:r>
          </a:p>
          <a:p>
            <a:endParaRPr lang="en-US">
              <a:solidFill>
                <a:srgbClr val="252525"/>
              </a:solidFill>
            </a:endParaRPr>
          </a:p>
          <a:p>
            <a:r>
              <a:rPr lang="en-US">
                <a:solidFill>
                  <a:srgbClr val="01B2D7"/>
                </a:solidFill>
              </a:rPr>
              <a:t>Annual Enrollment is October 29 – November 15</a:t>
            </a:r>
          </a:p>
        </p:txBody>
      </p:sp>
      <p:sp>
        <p:nvSpPr>
          <p:cNvPr id="3" name="TextBox 2">
            <a:extLst>
              <a:ext uri="{FF2B5EF4-FFF2-40B4-BE49-F238E27FC236}">
                <a16:creationId xmlns:a16="http://schemas.microsoft.com/office/drawing/2014/main" id="{1386E450-1280-E569-2E6B-37545C911223}"/>
              </a:ext>
            </a:extLst>
          </p:cNvPr>
          <p:cNvSpPr txBox="1"/>
          <p:nvPr/>
        </p:nvSpPr>
        <p:spPr>
          <a:xfrm>
            <a:off x="408816" y="1315873"/>
            <a:ext cx="11292453" cy="397323"/>
          </a:xfrm>
          <a:prstGeom prst="rect">
            <a:avLst/>
          </a:prstGeom>
          <a:noFill/>
        </p:spPr>
        <p:txBody>
          <a:bodyPr wrap="square" lIns="91440" tIns="45720" rIns="91440" bIns="45720" rtlCol="0" anchor="t">
            <a:noAutofit/>
          </a:bodyPr>
          <a:lstStyle/>
          <a:p>
            <a:pPr>
              <a:spcBef>
                <a:spcPts val="600"/>
              </a:spcBef>
            </a:pPr>
            <a:r>
              <a:rPr lang="en-US">
                <a:latin typeface="Poppins"/>
                <a:cs typeface="Poppins"/>
              </a:rPr>
              <a:t>Get familiar with your benefits and plan options so that you’re ready to make choices that provide you and your family with the most value.</a:t>
            </a:r>
          </a:p>
          <a:p>
            <a:pPr marL="285750" indent="-285750">
              <a:spcBef>
                <a:spcPts val="600"/>
              </a:spcBef>
              <a:buFont typeface="Arial" panose="020B0604020202020204" pitchFamily="34" charset="0"/>
              <a:buChar char="•"/>
            </a:pPr>
            <a:endParaRPr lang="en-US">
              <a:solidFill>
                <a:srgbClr val="0EAFE0"/>
              </a:solidFill>
              <a:latin typeface="Poppins" panose="00000500000000000000" pitchFamily="2" charset="0"/>
              <a:cs typeface="Poppins" panose="00000500000000000000" pitchFamily="2" charset="0"/>
            </a:endParaRPr>
          </a:p>
        </p:txBody>
      </p:sp>
      <p:sp>
        <p:nvSpPr>
          <p:cNvPr id="4" name="Rectangle 3">
            <a:extLst>
              <a:ext uri="{FF2B5EF4-FFF2-40B4-BE49-F238E27FC236}">
                <a16:creationId xmlns:a16="http://schemas.microsoft.com/office/drawing/2014/main" id="{52A40654-9FC4-ECA2-423A-E547D92A4310}"/>
              </a:ext>
            </a:extLst>
          </p:cNvPr>
          <p:cNvSpPr/>
          <p:nvPr/>
        </p:nvSpPr>
        <p:spPr>
          <a:xfrm>
            <a:off x="590309" y="2235843"/>
            <a:ext cx="532435" cy="449633"/>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sp>
        <p:nvSpPr>
          <p:cNvPr id="7" name="TextBox 6">
            <a:extLst>
              <a:ext uri="{FF2B5EF4-FFF2-40B4-BE49-F238E27FC236}">
                <a16:creationId xmlns:a16="http://schemas.microsoft.com/office/drawing/2014/main" id="{3258929C-F79E-6D29-840D-D5975075CD26}"/>
              </a:ext>
            </a:extLst>
          </p:cNvPr>
          <p:cNvSpPr txBox="1"/>
          <p:nvPr/>
        </p:nvSpPr>
        <p:spPr>
          <a:xfrm>
            <a:off x="1256433" y="2974246"/>
            <a:ext cx="8200084" cy="397323"/>
          </a:xfrm>
          <a:prstGeom prst="rect">
            <a:avLst/>
          </a:prstGeom>
          <a:noFill/>
        </p:spPr>
        <p:txBody>
          <a:bodyPr wrap="square" lIns="91440" tIns="45720" rIns="91440" rtlCol="0" anchor="t">
            <a:noAutofit/>
          </a:bodyPr>
          <a:lstStyle/>
          <a:p>
            <a:pPr>
              <a:spcBef>
                <a:spcPts val="600"/>
              </a:spcBef>
            </a:pPr>
            <a:r>
              <a:rPr lang="en-US" b="1">
                <a:latin typeface="Poppins" panose="00000500000000000000" pitchFamily="2" charset="0"/>
                <a:cs typeface="Poppins" panose="00000500000000000000" pitchFamily="2" charset="0"/>
              </a:rPr>
              <a:t>Learn </a:t>
            </a:r>
            <a:r>
              <a:rPr lang="en-US">
                <a:latin typeface="Poppins" panose="00000500000000000000" pitchFamily="2" charset="0"/>
                <a:cs typeface="Poppins" panose="00000500000000000000" pitchFamily="2" charset="0"/>
              </a:rPr>
              <a:t>what’s new by speaking to a Benefits Team member at the benefits tables during our Annual Enrollment fair.</a:t>
            </a:r>
            <a:endParaRPr lang="en-US" b="1">
              <a:latin typeface="Poppins" panose="00000500000000000000" pitchFamily="2" charset="0"/>
              <a:cs typeface="Poppins" panose="00000500000000000000" pitchFamily="2" charset="0"/>
            </a:endParaRPr>
          </a:p>
          <a:p>
            <a:pPr>
              <a:spcBef>
                <a:spcPts val="600"/>
              </a:spcBef>
            </a:pPr>
            <a:endParaRPr lang="en-US">
              <a:latin typeface="Poppins" panose="00000500000000000000" pitchFamily="2" charset="0"/>
              <a:cs typeface="Poppins" panose="00000500000000000000" pitchFamily="2" charset="0"/>
            </a:endParaRPr>
          </a:p>
          <a:p>
            <a:pPr>
              <a:spcBef>
                <a:spcPts val="600"/>
              </a:spcBef>
            </a:pPr>
            <a:endParaRPr lang="en-US">
              <a:latin typeface="Poppins" panose="00000500000000000000" pitchFamily="2" charset="0"/>
              <a:cs typeface="Poppins" panose="00000500000000000000" pitchFamily="2" charset="0"/>
            </a:endParaRPr>
          </a:p>
          <a:p>
            <a:pPr marL="285750" indent="-285750">
              <a:spcBef>
                <a:spcPts val="600"/>
              </a:spcBef>
              <a:buFont typeface="Arial" panose="020B0604020202020204" pitchFamily="34" charset="0"/>
              <a:buChar char="•"/>
            </a:pPr>
            <a:endParaRPr lang="en-US">
              <a:solidFill>
                <a:schemeClr val="accent1"/>
              </a:solidFill>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6964F04B-2483-1826-A92A-6240061BF7AA}"/>
              </a:ext>
            </a:extLst>
          </p:cNvPr>
          <p:cNvSpPr txBox="1"/>
          <p:nvPr/>
        </p:nvSpPr>
        <p:spPr>
          <a:xfrm>
            <a:off x="1266459" y="2135714"/>
            <a:ext cx="8200084" cy="397323"/>
          </a:xfrm>
          <a:prstGeom prst="rect">
            <a:avLst/>
          </a:prstGeom>
          <a:noFill/>
        </p:spPr>
        <p:txBody>
          <a:bodyPr wrap="square" lIns="91440" tIns="45720" rIns="91440" rtlCol="0" anchor="t">
            <a:noAutofit/>
          </a:bodyPr>
          <a:lstStyle/>
          <a:p>
            <a:pPr>
              <a:spcBef>
                <a:spcPts val="600"/>
              </a:spcBef>
            </a:pPr>
            <a:r>
              <a:rPr lang="en-US" b="1">
                <a:latin typeface="Poppins" panose="00000500000000000000" pitchFamily="2" charset="0"/>
                <a:cs typeface="Poppins" panose="00000500000000000000" pitchFamily="2" charset="0"/>
              </a:rPr>
              <a:t>Think </a:t>
            </a:r>
            <a:r>
              <a:rPr lang="en-US">
                <a:latin typeface="Poppins" panose="00000500000000000000" pitchFamily="2" charset="0"/>
                <a:cs typeface="Poppins" panose="00000500000000000000" pitchFamily="2" charset="0"/>
              </a:rPr>
              <a:t>about what’s in store for you in 2025. Visit </a:t>
            </a:r>
            <a:r>
              <a:rPr lang="en-US" b="1">
                <a:solidFill>
                  <a:srgbClr val="01B2D7"/>
                </a:solidFill>
                <a:latin typeface="Poppins" panose="00000500000000000000" pitchFamily="2" charset="0"/>
                <a:cs typeface="Poppins" panose="00000500000000000000" pitchFamily="2" charset="0"/>
              </a:rPr>
              <a:t>nxp.com/benefits </a:t>
            </a:r>
            <a:r>
              <a:rPr lang="en-US">
                <a:latin typeface="Poppins" panose="00000500000000000000" pitchFamily="2" charset="0"/>
                <a:cs typeface="Poppins" panose="00000500000000000000" pitchFamily="2" charset="0"/>
              </a:rPr>
              <a:t>to review your options and read the Benefits Enrollment Guide.</a:t>
            </a:r>
          </a:p>
          <a:p>
            <a:pPr>
              <a:spcBef>
                <a:spcPts val="600"/>
              </a:spcBef>
            </a:pPr>
            <a:endParaRPr lang="en-US">
              <a:latin typeface="Poppins" panose="00000500000000000000" pitchFamily="2" charset="0"/>
              <a:cs typeface="Poppins" panose="00000500000000000000" pitchFamily="2" charset="0"/>
            </a:endParaRPr>
          </a:p>
          <a:p>
            <a:pPr>
              <a:spcBef>
                <a:spcPts val="600"/>
              </a:spcBef>
            </a:pPr>
            <a:endParaRPr lang="en-US">
              <a:solidFill>
                <a:schemeClr val="accent1"/>
              </a:solidFill>
              <a:latin typeface="Poppins" panose="00000500000000000000" pitchFamily="2" charset="0"/>
              <a:cs typeface="Poppins" panose="00000500000000000000" pitchFamily="2" charset="0"/>
            </a:endParaRPr>
          </a:p>
        </p:txBody>
      </p:sp>
      <p:sp>
        <p:nvSpPr>
          <p:cNvPr id="9" name="Rectangle 8">
            <a:extLst>
              <a:ext uri="{FF2B5EF4-FFF2-40B4-BE49-F238E27FC236}">
                <a16:creationId xmlns:a16="http://schemas.microsoft.com/office/drawing/2014/main" id="{D118A9FA-55DF-0E9B-23B3-A7BFD68BD095}"/>
              </a:ext>
            </a:extLst>
          </p:cNvPr>
          <p:cNvSpPr/>
          <p:nvPr/>
        </p:nvSpPr>
        <p:spPr>
          <a:xfrm>
            <a:off x="590309" y="2978740"/>
            <a:ext cx="532435" cy="449633"/>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sp>
        <p:nvSpPr>
          <p:cNvPr id="15" name="TextBox 14">
            <a:extLst>
              <a:ext uri="{FF2B5EF4-FFF2-40B4-BE49-F238E27FC236}">
                <a16:creationId xmlns:a16="http://schemas.microsoft.com/office/drawing/2014/main" id="{A27E143C-FBCA-4717-5AC7-50D4D384277A}"/>
              </a:ext>
            </a:extLst>
          </p:cNvPr>
          <p:cNvSpPr txBox="1"/>
          <p:nvPr/>
        </p:nvSpPr>
        <p:spPr>
          <a:xfrm>
            <a:off x="1256433" y="3770713"/>
            <a:ext cx="8200084" cy="397323"/>
          </a:xfrm>
          <a:prstGeom prst="rect">
            <a:avLst/>
          </a:prstGeom>
          <a:noFill/>
        </p:spPr>
        <p:txBody>
          <a:bodyPr wrap="square" lIns="91440" tIns="45720" rIns="91440" bIns="45720" rtlCol="0" anchor="t">
            <a:noAutofit/>
          </a:bodyPr>
          <a:lstStyle/>
          <a:p>
            <a:pPr>
              <a:spcBef>
                <a:spcPts val="600"/>
              </a:spcBef>
            </a:pPr>
            <a:r>
              <a:rPr lang="en-US" b="1">
                <a:latin typeface="Poppins"/>
                <a:cs typeface="Poppins"/>
              </a:rPr>
              <a:t>Complete</a:t>
            </a:r>
            <a:r>
              <a:rPr lang="en-US">
                <a:latin typeface="Poppins"/>
                <a:cs typeface="Poppins"/>
              </a:rPr>
              <a:t> the new decision support tool, which is available after you start your enrollment, to receive personalized guidance on the best plans for you and your family. </a:t>
            </a:r>
          </a:p>
          <a:p>
            <a:pPr>
              <a:spcBef>
                <a:spcPts val="600"/>
              </a:spcBef>
            </a:pPr>
            <a:r>
              <a:rPr lang="en-US" b="1">
                <a:solidFill>
                  <a:srgbClr val="000000"/>
                </a:solidFill>
                <a:latin typeface="Poppins"/>
                <a:cs typeface="Poppins"/>
              </a:rPr>
              <a:t>Talk </a:t>
            </a:r>
            <a:r>
              <a:rPr lang="en-US">
                <a:solidFill>
                  <a:srgbClr val="000000"/>
                </a:solidFill>
                <a:latin typeface="Poppins"/>
                <a:cs typeface="Poppins"/>
              </a:rPr>
              <a:t>to Sofia and use the new Decision Support Tool to obtain personalized support and guidance on the best plan(s) for you and your family.</a:t>
            </a:r>
            <a:endParaRPr lang="en-US"/>
          </a:p>
        </p:txBody>
      </p:sp>
      <p:sp>
        <p:nvSpPr>
          <p:cNvPr id="18" name="Rectangle 17">
            <a:extLst>
              <a:ext uri="{FF2B5EF4-FFF2-40B4-BE49-F238E27FC236}">
                <a16:creationId xmlns:a16="http://schemas.microsoft.com/office/drawing/2014/main" id="{CCB00B9D-2C6F-955E-B0F3-A2ABDDE14A00}"/>
              </a:ext>
            </a:extLst>
          </p:cNvPr>
          <p:cNvSpPr/>
          <p:nvPr/>
        </p:nvSpPr>
        <p:spPr>
          <a:xfrm>
            <a:off x="590309" y="3775207"/>
            <a:ext cx="532435" cy="449633"/>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sp>
        <p:nvSpPr>
          <p:cNvPr id="19" name="TextBox 18">
            <a:extLst>
              <a:ext uri="{FF2B5EF4-FFF2-40B4-BE49-F238E27FC236}">
                <a16:creationId xmlns:a16="http://schemas.microsoft.com/office/drawing/2014/main" id="{B1BAB998-4EB8-1DE5-BC40-229EB069B151}"/>
              </a:ext>
            </a:extLst>
          </p:cNvPr>
          <p:cNvSpPr txBox="1"/>
          <p:nvPr/>
        </p:nvSpPr>
        <p:spPr>
          <a:xfrm>
            <a:off x="1256433" y="5564280"/>
            <a:ext cx="8200084" cy="397323"/>
          </a:xfrm>
          <a:prstGeom prst="rect">
            <a:avLst/>
          </a:prstGeom>
          <a:noFill/>
        </p:spPr>
        <p:txBody>
          <a:bodyPr wrap="square" lIns="91440" tIns="45720" rIns="91440" bIns="45720" rtlCol="0" anchor="t">
            <a:noAutofit/>
          </a:bodyPr>
          <a:lstStyle/>
          <a:p>
            <a:pPr>
              <a:spcBef>
                <a:spcPts val="600"/>
              </a:spcBef>
            </a:pPr>
            <a:r>
              <a:rPr lang="en-US" b="1">
                <a:latin typeface="Poppins"/>
                <a:cs typeface="Poppins"/>
              </a:rPr>
              <a:t>Enroll </a:t>
            </a:r>
            <a:r>
              <a:rPr lang="en-US">
                <a:latin typeface="Poppins"/>
                <a:cs typeface="Poppins"/>
              </a:rPr>
              <a:t>in the options that best meet your needs and budget by </a:t>
            </a:r>
            <a:r>
              <a:rPr lang="en-US" b="1">
                <a:solidFill>
                  <a:srgbClr val="01B2D7"/>
                </a:solidFill>
                <a:latin typeface="Poppins"/>
                <a:cs typeface="Poppins"/>
              </a:rPr>
              <a:t>November 15, 2024</a:t>
            </a:r>
            <a:r>
              <a:rPr lang="en-US">
                <a:latin typeface="Poppins"/>
                <a:cs typeface="Poppins"/>
              </a:rPr>
              <a:t>, at </a:t>
            </a:r>
            <a:r>
              <a:rPr lang="en-US" b="1" u="sng">
                <a:solidFill>
                  <a:srgbClr val="01B2D7"/>
                </a:solidFill>
                <a:latin typeface="Poppins"/>
                <a:cs typeface="Poppins"/>
              </a:rPr>
              <a:t>nxp.com/benefits</a:t>
            </a:r>
          </a:p>
          <a:p>
            <a:pPr>
              <a:spcBef>
                <a:spcPts val="600"/>
              </a:spcBef>
            </a:pPr>
            <a:endParaRPr lang="en-US" b="1" u="sng">
              <a:solidFill>
                <a:srgbClr val="01B2D7"/>
              </a:solidFill>
              <a:latin typeface="Poppins" panose="00000500000000000000" pitchFamily="2" charset="0"/>
              <a:cs typeface="Poppins" panose="00000500000000000000" pitchFamily="2" charset="0"/>
            </a:endParaRPr>
          </a:p>
          <a:p>
            <a:pPr>
              <a:spcBef>
                <a:spcPts val="600"/>
              </a:spcBef>
            </a:pPr>
            <a:endParaRPr lang="en-US" b="1" u="sng">
              <a:solidFill>
                <a:srgbClr val="01B2D7"/>
              </a:solidFill>
              <a:latin typeface="Poppins" panose="00000500000000000000" pitchFamily="2" charset="0"/>
              <a:cs typeface="Poppins" panose="00000500000000000000" pitchFamily="2" charset="0"/>
            </a:endParaRPr>
          </a:p>
        </p:txBody>
      </p:sp>
      <p:sp>
        <p:nvSpPr>
          <p:cNvPr id="20" name="Rectangle 19">
            <a:extLst>
              <a:ext uri="{FF2B5EF4-FFF2-40B4-BE49-F238E27FC236}">
                <a16:creationId xmlns:a16="http://schemas.microsoft.com/office/drawing/2014/main" id="{CB0ECCFF-0F5F-7B58-ABD8-626059C07E39}"/>
              </a:ext>
            </a:extLst>
          </p:cNvPr>
          <p:cNvSpPr/>
          <p:nvPr/>
        </p:nvSpPr>
        <p:spPr>
          <a:xfrm>
            <a:off x="590309" y="4708849"/>
            <a:ext cx="532435" cy="449633"/>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4</a:t>
            </a:r>
          </a:p>
        </p:txBody>
      </p:sp>
      <p:pic>
        <p:nvPicPr>
          <p:cNvPr id="2" name="Prepare for AE">
            <a:hlinkClick r:id="" action="ppaction://media"/>
            <a:extLst>
              <a:ext uri="{FF2B5EF4-FFF2-40B4-BE49-F238E27FC236}">
                <a16:creationId xmlns:a16="http://schemas.microsoft.com/office/drawing/2014/main" id="{C9B03010-B5EF-2866-6C94-804430B882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5134" y="6215651"/>
            <a:ext cx="487363" cy="487363"/>
          </a:xfrm>
          <a:prstGeom prst="rect">
            <a:avLst/>
          </a:prstGeom>
        </p:spPr>
      </p:pic>
      <p:sp>
        <p:nvSpPr>
          <p:cNvPr id="5" name="Rectangle 4">
            <a:extLst>
              <a:ext uri="{FF2B5EF4-FFF2-40B4-BE49-F238E27FC236}">
                <a16:creationId xmlns:a16="http://schemas.microsoft.com/office/drawing/2014/main" id="{10586B40-C8E8-6D6F-EB70-E1B67C182719}"/>
              </a:ext>
            </a:extLst>
          </p:cNvPr>
          <p:cNvSpPr/>
          <p:nvPr/>
        </p:nvSpPr>
        <p:spPr>
          <a:xfrm>
            <a:off x="590309" y="5561085"/>
            <a:ext cx="532435" cy="449633"/>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5</a:t>
            </a:r>
            <a:endParaRPr lang="en-US">
              <a:solidFill>
                <a:schemeClr val="tx1"/>
              </a:solidFill>
              <a:cs typeface="Poppins"/>
            </a:endParaRPr>
          </a:p>
        </p:txBody>
      </p:sp>
    </p:spTree>
    <p:extLst>
      <p:ext uri="{BB962C8B-B14F-4D97-AF65-F5344CB8AC3E}">
        <p14:creationId xmlns:p14="http://schemas.microsoft.com/office/powerpoint/2010/main" val="435788802"/>
      </p:ext>
    </p:extLst>
  </p:cSld>
  <p:clrMapOvr>
    <a:masterClrMapping/>
  </p:clrMapOvr>
  <mc:AlternateContent xmlns:mc="http://schemas.openxmlformats.org/markup-compatibility/2006">
    <mc:Choice xmlns:p14="http://schemas.microsoft.com/office/powerpoint/2010/main" Requires="p14">
      <p:transition spd="slow" p14:dur="2000" advClick="0" advTm="39000"/>
    </mc:Choice>
    <mc:Fallback>
      <p:transition spd="slow" advClick="0"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DD091B-A7F5-BD25-F286-BD29F9E91703}"/>
              </a:ext>
            </a:extLst>
          </p:cNvPr>
          <p:cNvPicPr>
            <a:picLocks noChangeAspect="1"/>
          </p:cNvPicPr>
          <p:nvPr/>
        </p:nvPicPr>
        <p:blipFill rotWithShape="1">
          <a:blip r:embed="rId5"/>
          <a:srcRect l="22968" t="1169" r="19595" b="-1169"/>
          <a:stretch/>
        </p:blipFill>
        <p:spPr>
          <a:xfrm>
            <a:off x="6096000" y="0"/>
            <a:ext cx="6096000" cy="7027856"/>
          </a:xfrm>
          <a:prstGeom prst="rect">
            <a:avLst/>
          </a:prstGeom>
        </p:spPr>
      </p:pic>
      <p:sp>
        <p:nvSpPr>
          <p:cNvPr id="15" name="TextBox 14">
            <a:extLst>
              <a:ext uri="{FF2B5EF4-FFF2-40B4-BE49-F238E27FC236}">
                <a16:creationId xmlns:a16="http://schemas.microsoft.com/office/drawing/2014/main" id="{CB3D35D3-D2C4-35C1-C4A4-9C05D605FD42}"/>
              </a:ext>
            </a:extLst>
          </p:cNvPr>
          <p:cNvSpPr txBox="1"/>
          <p:nvPr/>
        </p:nvSpPr>
        <p:spPr>
          <a:xfrm>
            <a:off x="408008" y="403802"/>
            <a:ext cx="609407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srgbClr val="252525"/>
                </a:solidFill>
                <a:effectLst/>
                <a:uLnTx/>
                <a:uFillTx/>
                <a:latin typeface="Poppins SemiBold" pitchFamily="2" charset="77"/>
                <a:ea typeface="+mn-ea"/>
                <a:cs typeface="Poppins SemiBold" pitchFamily="2" charset="77"/>
              </a:rPr>
              <a:t>Learn More and Get Help</a:t>
            </a:r>
          </a:p>
        </p:txBody>
      </p:sp>
      <p:sp>
        <p:nvSpPr>
          <p:cNvPr id="16" name="TextBox 15">
            <a:extLst>
              <a:ext uri="{FF2B5EF4-FFF2-40B4-BE49-F238E27FC236}">
                <a16:creationId xmlns:a16="http://schemas.microsoft.com/office/drawing/2014/main" id="{1391A0E7-F8DE-28F6-568A-45E058AED3C9}"/>
              </a:ext>
            </a:extLst>
          </p:cNvPr>
          <p:cNvSpPr txBox="1"/>
          <p:nvPr/>
        </p:nvSpPr>
        <p:spPr>
          <a:xfrm>
            <a:off x="408009" y="1041852"/>
            <a:ext cx="5414058" cy="3354657"/>
          </a:xfrm>
          <a:prstGeom prst="rect">
            <a:avLst/>
          </a:prstGeom>
          <a:noFill/>
        </p:spPr>
        <p:txBody>
          <a:bodyPr wrap="square" lIns="91440" tIns="45720" rIns="91440" rtlCol="0" anchor="t">
            <a:noAutofit/>
          </a:bodyPr>
          <a:lstStyle/>
          <a:p>
            <a:pPr marL="285750" indent="-285750">
              <a:spcBef>
                <a:spcPts val="600"/>
              </a:spcBef>
              <a:buFont typeface="Arial" panose="020B0604020202020204" pitchFamily="34" charset="0"/>
              <a:buChar char="•"/>
            </a:pPr>
            <a:r>
              <a:rPr lang="en-US">
                <a:latin typeface="Poppins" panose="00000500000000000000" pitchFamily="2" charset="0"/>
                <a:cs typeface="Poppins" panose="00000500000000000000" pitchFamily="2" charset="0"/>
              </a:rPr>
              <a:t>Visit </a:t>
            </a:r>
            <a:r>
              <a:rPr lang="en-US" b="1">
                <a:solidFill>
                  <a:srgbClr val="01B2D7"/>
                </a:solidFill>
                <a:latin typeface="Poppins" panose="00000500000000000000" pitchFamily="2" charset="0"/>
                <a:cs typeface="Poppins" panose="00000500000000000000" pitchFamily="2" charset="0"/>
              </a:rPr>
              <a:t>nxp.com/benefits</a:t>
            </a:r>
          </a:p>
          <a:p>
            <a:pPr marL="285750" indent="-285750">
              <a:spcBef>
                <a:spcPts val="600"/>
              </a:spcBef>
              <a:buFont typeface="Arial" panose="020B0604020202020204" pitchFamily="34" charset="0"/>
              <a:buChar char="•"/>
            </a:pPr>
            <a:r>
              <a:rPr lang="en-US">
                <a:latin typeface="Poppins" panose="00000500000000000000" pitchFamily="2" charset="0"/>
                <a:cs typeface="Poppins" panose="00000500000000000000" pitchFamily="2" charset="0"/>
              </a:rPr>
              <a:t>Call: (888)532-3971</a:t>
            </a:r>
          </a:p>
          <a:p>
            <a:pPr>
              <a:spcBef>
                <a:spcPts val="600"/>
              </a:spcBef>
            </a:pPr>
            <a:r>
              <a:rPr lang="en-US">
                <a:latin typeface="Poppins" panose="00000500000000000000" pitchFamily="2" charset="0"/>
                <a:cs typeface="Poppins" panose="00000500000000000000" pitchFamily="2" charset="0"/>
              </a:rPr>
              <a:t>(Monday – Friday, 7a.m. – 7p.m. CT)</a:t>
            </a:r>
          </a:p>
          <a:p>
            <a:pPr marL="285750" indent="-285750">
              <a:spcBef>
                <a:spcPts val="600"/>
              </a:spcBef>
              <a:buFont typeface="Arial" panose="020B0604020202020204" pitchFamily="34" charset="0"/>
              <a:buChar char="•"/>
            </a:pPr>
            <a:r>
              <a:rPr lang="en-US">
                <a:latin typeface="Poppins" panose="00000500000000000000" pitchFamily="2" charset="0"/>
                <a:cs typeface="Poppins" panose="00000500000000000000" pitchFamily="2" charset="0"/>
              </a:rPr>
              <a:t>Follow us on </a:t>
            </a:r>
            <a:r>
              <a:rPr lang="en-US">
                <a:latin typeface="Poppins" panose="00000500000000000000" pitchFamily="2" charset="0"/>
                <a:cs typeface="Poppins" panose="00000500000000000000" pitchFamily="2" charset="0"/>
                <a:hlinkClick r:id="rId6"/>
              </a:rPr>
              <a:t>Viva Engage</a:t>
            </a:r>
            <a:endParaRPr lang="en-US">
              <a:latin typeface="Poppins" panose="00000500000000000000" pitchFamily="2" charset="0"/>
              <a:cs typeface="Poppins" panose="00000500000000000000" pitchFamily="2" charset="0"/>
            </a:endParaRPr>
          </a:p>
          <a:p>
            <a:pPr marL="285750" indent="-285750">
              <a:spcBef>
                <a:spcPts val="600"/>
              </a:spcBef>
              <a:buFont typeface="Arial" panose="020B0604020202020204" pitchFamily="34" charset="0"/>
              <a:buChar char="•"/>
            </a:pPr>
            <a:r>
              <a:rPr lang="en-US">
                <a:latin typeface="Poppins" panose="00000500000000000000" pitchFamily="2" charset="0"/>
                <a:cs typeface="Poppins" panose="00000500000000000000" pitchFamily="2" charset="0"/>
              </a:rPr>
              <a:t>For 401(k), HSA and FSA questions, call the Retirement Service Center: (844)697-4015</a:t>
            </a:r>
            <a:br>
              <a:rPr lang="en-US">
                <a:latin typeface="Poppins" panose="00000500000000000000" pitchFamily="2" charset="0"/>
                <a:cs typeface="Poppins" panose="00000500000000000000" pitchFamily="2" charset="0"/>
              </a:rPr>
            </a:br>
            <a:r>
              <a:rPr lang="en-US">
                <a:latin typeface="Poppins" panose="00000500000000000000" pitchFamily="2" charset="0"/>
                <a:cs typeface="Poppins" panose="00000500000000000000" pitchFamily="2" charset="0"/>
              </a:rPr>
              <a:t>(Monday – Friday, 7:30a.m. – 7:30p.m. CT)</a:t>
            </a:r>
          </a:p>
          <a:p>
            <a:pPr marL="285750" indent="-285750">
              <a:spcBef>
                <a:spcPts val="600"/>
              </a:spcBef>
              <a:buFont typeface="Arial" panose="020B0604020202020204" pitchFamily="34" charset="0"/>
              <a:buChar char="•"/>
            </a:pPr>
            <a:endParaRPr lang="en-US">
              <a:latin typeface="Poppins" panose="00000500000000000000" pitchFamily="2" charset="0"/>
              <a:cs typeface="Poppins" panose="00000500000000000000" pitchFamily="2" charset="0"/>
            </a:endParaRPr>
          </a:p>
          <a:p>
            <a:pPr>
              <a:spcBef>
                <a:spcPts val="600"/>
              </a:spcBef>
            </a:pPr>
            <a:r>
              <a:rPr lang="en-US" b="1">
                <a:solidFill>
                  <a:srgbClr val="01B2D7"/>
                </a:solidFill>
                <a:latin typeface="Poppins" panose="00000500000000000000" pitchFamily="2" charset="0"/>
                <a:cs typeface="Poppins" panose="00000500000000000000" pitchFamily="2" charset="0"/>
              </a:rPr>
              <a:t>Enroll by November 15</a:t>
            </a:r>
          </a:p>
          <a:p>
            <a:pPr>
              <a:spcBef>
                <a:spcPts val="600"/>
              </a:spcBef>
            </a:pPr>
            <a:endParaRPr lang="en-US">
              <a:latin typeface="Poppins" panose="00000500000000000000" pitchFamily="2" charset="0"/>
              <a:cs typeface="Poppins" panose="00000500000000000000" pitchFamily="2" charset="0"/>
            </a:endParaRPr>
          </a:p>
          <a:p>
            <a:pPr>
              <a:spcBef>
                <a:spcPts val="600"/>
              </a:spcBef>
            </a:pPr>
            <a:endParaRPr lang="en-US">
              <a:latin typeface="Poppins" panose="00000500000000000000" pitchFamily="2" charset="0"/>
              <a:cs typeface="Poppins" panose="00000500000000000000" pitchFamily="2" charset="0"/>
            </a:endParaRPr>
          </a:p>
          <a:p>
            <a:pPr marL="285750" indent="-285750">
              <a:spcBef>
                <a:spcPts val="600"/>
              </a:spcBef>
              <a:buFont typeface="Arial" panose="020B0604020202020204" pitchFamily="34" charset="0"/>
              <a:buChar char="•"/>
            </a:pPr>
            <a:endParaRPr lang="en-US">
              <a:solidFill>
                <a:schemeClr val="accent1"/>
              </a:solidFill>
              <a:latin typeface="Poppins" panose="00000500000000000000" pitchFamily="2" charset="0"/>
              <a:cs typeface="Poppins" panose="00000500000000000000" pitchFamily="2" charset="0"/>
            </a:endParaRPr>
          </a:p>
        </p:txBody>
      </p:sp>
      <p:grpSp>
        <p:nvGrpSpPr>
          <p:cNvPr id="18" name="Group 17">
            <a:extLst>
              <a:ext uri="{FF2B5EF4-FFF2-40B4-BE49-F238E27FC236}">
                <a16:creationId xmlns:a16="http://schemas.microsoft.com/office/drawing/2014/main" id="{605FBC1A-E65C-15E4-1D44-FA879E3B8F12}"/>
              </a:ext>
            </a:extLst>
          </p:cNvPr>
          <p:cNvGrpSpPr/>
          <p:nvPr/>
        </p:nvGrpSpPr>
        <p:grpSpPr>
          <a:xfrm>
            <a:off x="506945" y="4550973"/>
            <a:ext cx="5201128" cy="1768804"/>
            <a:chOff x="8042075" y="3918342"/>
            <a:chExt cx="4068096" cy="1142905"/>
          </a:xfrm>
          <a:solidFill>
            <a:schemeClr val="bg1">
              <a:lumMod val="85000"/>
            </a:schemeClr>
          </a:solidFill>
        </p:grpSpPr>
        <p:sp>
          <p:nvSpPr>
            <p:cNvPr id="19" name="Rectangle 18">
              <a:extLst>
                <a:ext uri="{FF2B5EF4-FFF2-40B4-BE49-F238E27FC236}">
                  <a16:creationId xmlns:a16="http://schemas.microsoft.com/office/drawing/2014/main" id="{63EF8754-7036-7A2E-F31B-33C6D37A4D65}"/>
                </a:ext>
              </a:extLst>
            </p:cNvPr>
            <p:cNvSpPr/>
            <p:nvPr/>
          </p:nvSpPr>
          <p:spPr>
            <a:xfrm>
              <a:off x="8042075" y="3920222"/>
              <a:ext cx="4068096" cy="114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365760" rIns="182880" bIns="182880" rtlCol="0" anchor="t"/>
            <a:lstStyle/>
            <a:p>
              <a:r>
                <a:rPr lang="en-US" sz="1600" b="1">
                  <a:solidFill>
                    <a:schemeClr val="tx1">
                      <a:lumMod val="85000"/>
                      <a:lumOff val="15000"/>
                    </a:schemeClr>
                  </a:solidFill>
                  <a:latin typeface="Poppins" panose="00000500000000000000" pitchFamily="2" charset="0"/>
                  <a:cs typeface="Poppins" panose="00000500000000000000" pitchFamily="2" charset="0"/>
                </a:rPr>
                <a:t>Important Reminders:</a:t>
              </a:r>
              <a:endParaRPr lang="en-US" sz="1600">
                <a:solidFill>
                  <a:schemeClr val="tx1">
                    <a:lumMod val="85000"/>
                    <a:lumOff val="15000"/>
                  </a:schemeClr>
                </a:solidFill>
                <a:latin typeface="Poppins" panose="00000500000000000000" pitchFamily="2" charset="0"/>
                <a:cs typeface="Poppins" panose="00000500000000000000" pitchFamily="2" charset="0"/>
              </a:endParaRPr>
            </a:p>
            <a:p>
              <a:r>
                <a:rPr lang="en-US" sz="1600">
                  <a:solidFill>
                    <a:schemeClr val="tx1">
                      <a:lumMod val="85000"/>
                      <a:lumOff val="15000"/>
                    </a:schemeClr>
                  </a:solidFill>
                  <a:latin typeface="Poppins" panose="00000500000000000000" pitchFamily="2" charset="0"/>
                  <a:cs typeface="Poppins" panose="00000500000000000000" pitchFamily="2" charset="0"/>
                </a:rPr>
                <a:t>You must enroll to </a:t>
              </a:r>
              <a:r>
                <a:rPr lang="en-US" sz="1600" b="1">
                  <a:solidFill>
                    <a:srgbClr val="00A602"/>
                  </a:solidFill>
                  <a:latin typeface="Poppins" panose="00000500000000000000" pitchFamily="2" charset="0"/>
                  <a:cs typeface="Poppins" panose="00000500000000000000" pitchFamily="2" charset="0"/>
                </a:rPr>
                <a:t>confirm your beneficiaries,</a:t>
              </a:r>
              <a:r>
                <a:rPr lang="en-US" sz="1600">
                  <a:solidFill>
                    <a:srgbClr val="00A602"/>
                  </a:solidFill>
                  <a:latin typeface="Poppins" panose="00000500000000000000" pitchFamily="2" charset="0"/>
                  <a:cs typeface="Poppins" panose="00000500000000000000" pitchFamily="2" charset="0"/>
                </a:rPr>
                <a:t> </a:t>
              </a:r>
              <a:r>
                <a:rPr lang="en-US" sz="1600">
                  <a:solidFill>
                    <a:schemeClr val="tx1">
                      <a:lumMod val="85000"/>
                      <a:lumOff val="15000"/>
                    </a:schemeClr>
                  </a:solidFill>
                  <a:latin typeface="Poppins" panose="00000500000000000000" pitchFamily="2" charset="0"/>
                  <a:cs typeface="Poppins" panose="00000500000000000000" pitchFamily="2" charset="0"/>
                </a:rPr>
                <a:t>change plans, add or delete dependents or </a:t>
              </a:r>
              <a:r>
                <a:rPr lang="en-US" sz="1600" b="1">
                  <a:solidFill>
                    <a:srgbClr val="00A602"/>
                  </a:solidFill>
                  <a:latin typeface="Poppins" panose="00000500000000000000" pitchFamily="2" charset="0"/>
                  <a:cs typeface="Poppins" panose="00000500000000000000" pitchFamily="2" charset="0"/>
                </a:rPr>
                <a:t>contribute to an FSA or HSA in 2025.</a:t>
              </a:r>
            </a:p>
          </p:txBody>
        </p:sp>
        <p:grpSp>
          <p:nvGrpSpPr>
            <p:cNvPr id="20" name="Group 19">
              <a:extLst>
                <a:ext uri="{FF2B5EF4-FFF2-40B4-BE49-F238E27FC236}">
                  <a16:creationId xmlns:a16="http://schemas.microsoft.com/office/drawing/2014/main" id="{4C07EFC7-2479-55E7-0A60-27F1E3A8F081}"/>
                </a:ext>
              </a:extLst>
            </p:cNvPr>
            <p:cNvGrpSpPr/>
            <p:nvPr/>
          </p:nvGrpSpPr>
          <p:grpSpPr>
            <a:xfrm>
              <a:off x="8402015" y="3918342"/>
              <a:ext cx="2805704" cy="79514"/>
              <a:chOff x="8402015" y="3918342"/>
              <a:chExt cx="2805704" cy="79514"/>
            </a:xfrm>
            <a:grpFill/>
          </p:grpSpPr>
          <p:sp>
            <p:nvSpPr>
              <p:cNvPr id="21" name="Rectangle 20">
                <a:extLst>
                  <a:ext uri="{FF2B5EF4-FFF2-40B4-BE49-F238E27FC236}">
                    <a16:creationId xmlns:a16="http://schemas.microsoft.com/office/drawing/2014/main" id="{8ACC98B3-2DF2-C2F3-BC77-0A360B133EC5}"/>
                  </a:ext>
                </a:extLst>
              </p:cNvPr>
              <p:cNvSpPr/>
              <p:nvPr/>
            </p:nvSpPr>
            <p:spPr>
              <a:xfrm>
                <a:off x="8402015" y="3918342"/>
                <a:ext cx="1128193"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A732A616-B952-4A0D-65AB-8F99D9BD8D3A}"/>
                  </a:ext>
                </a:extLst>
              </p:cNvPr>
              <p:cNvSpPr/>
              <p:nvPr/>
            </p:nvSpPr>
            <p:spPr>
              <a:xfrm>
                <a:off x="9530209" y="3918342"/>
                <a:ext cx="285744"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8D19BEBD-727F-4EBE-476B-EBEA02C9FC8A}"/>
                  </a:ext>
                </a:extLst>
              </p:cNvPr>
              <p:cNvSpPr/>
              <p:nvPr/>
            </p:nvSpPr>
            <p:spPr>
              <a:xfrm>
                <a:off x="9815952" y="3918342"/>
                <a:ext cx="869546"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C0DDB410-4974-3E1A-20A5-371859320634}"/>
                  </a:ext>
                </a:extLst>
              </p:cNvPr>
              <p:cNvSpPr/>
              <p:nvPr/>
            </p:nvSpPr>
            <p:spPr>
              <a:xfrm>
                <a:off x="10685498" y="3918342"/>
                <a:ext cx="522221"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grpSp>
      </p:grpSp>
      <p:pic>
        <p:nvPicPr>
          <p:cNvPr id="26" name="Picture 1">
            <a:extLst>
              <a:ext uri="{FF2B5EF4-FFF2-40B4-BE49-F238E27FC236}">
                <a16:creationId xmlns:a16="http://schemas.microsoft.com/office/drawing/2014/main" id="{D9712AAA-E178-CE5A-5812-2D0EFA80CE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965" y="4550973"/>
            <a:ext cx="5201128" cy="107576"/>
          </a:xfrm>
          <a:prstGeom prst="rect">
            <a:avLst/>
          </a:prstGeom>
          <a:noFill/>
          <a:extLst>
            <a:ext uri="{909E8E84-426E-40DD-AFC4-6F175D3DCCD1}">
              <a14:hiddenFill xmlns:a14="http://schemas.microsoft.com/office/drawing/2010/main">
                <a:solidFill>
                  <a:srgbClr val="FFFFFF"/>
                </a:solidFill>
              </a14:hiddenFill>
            </a:ext>
          </a:extLst>
        </p:spPr>
      </p:pic>
      <p:pic>
        <p:nvPicPr>
          <p:cNvPr id="2" name="Learn More">
            <a:hlinkClick r:id="" action="ppaction://media"/>
            <a:extLst>
              <a:ext uri="{FF2B5EF4-FFF2-40B4-BE49-F238E27FC236}">
                <a16:creationId xmlns:a16="http://schemas.microsoft.com/office/drawing/2014/main" id="{5099C068-A388-10F3-3E1A-B438B92FBC0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4326" y="6319777"/>
            <a:ext cx="487363" cy="487363"/>
          </a:xfrm>
          <a:prstGeom prst="rect">
            <a:avLst/>
          </a:prstGeom>
        </p:spPr>
      </p:pic>
    </p:spTree>
    <p:extLst>
      <p:ext uri="{BB962C8B-B14F-4D97-AF65-F5344CB8AC3E}">
        <p14:creationId xmlns:p14="http://schemas.microsoft.com/office/powerpoint/2010/main" val="4109398698"/>
      </p:ext>
    </p:extLst>
  </p:cSld>
  <p:clrMapOvr>
    <a:masterClrMapping/>
  </p:clrMapOvr>
  <mc:AlternateContent xmlns:mc="http://schemas.openxmlformats.org/markup-compatibility/2006">
    <mc:Choice xmlns:p14="http://schemas.microsoft.com/office/powerpoint/2010/main" Requires="p14">
      <p:transition spd="slow" p14:dur="2000" advClick="0" advTm="19000"/>
    </mc:Choice>
    <mc:Fallback>
      <p:transition spd="slow" advClick="0"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a:solidFill>
                  <a:srgbClr val="252525"/>
                </a:solidFill>
              </a:rPr>
              <a:t>What to Expect in 2025</a:t>
            </a:r>
          </a:p>
        </p:txBody>
      </p:sp>
      <p:sp>
        <p:nvSpPr>
          <p:cNvPr id="2" name="Text Placeholder 5">
            <a:extLst>
              <a:ext uri="{FF2B5EF4-FFF2-40B4-BE49-F238E27FC236}">
                <a16:creationId xmlns:a16="http://schemas.microsoft.com/office/drawing/2014/main" id="{C7C4AC22-7F61-C6C5-B980-466291736D83}"/>
              </a:ext>
            </a:extLst>
          </p:cNvPr>
          <p:cNvSpPr txBox="1">
            <a:spLocks/>
          </p:cNvSpPr>
          <p:nvPr/>
        </p:nvSpPr>
        <p:spPr>
          <a:xfrm>
            <a:off x="379412" y="932266"/>
            <a:ext cx="11432485" cy="543231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a:latin typeface="Poppins"/>
                <a:cs typeface="Poppins"/>
              </a:rPr>
              <a:t>Changes</a:t>
            </a:r>
          </a:p>
          <a:p>
            <a:r>
              <a:rPr lang="en-US" sz="2200" b="1">
                <a:solidFill>
                  <a:srgbClr val="01B2D7"/>
                </a:solidFill>
                <a:latin typeface="Poppins"/>
                <a:cs typeface="Poppins"/>
              </a:rPr>
              <a:t>Medical Plan 1 deductibles</a:t>
            </a:r>
            <a:r>
              <a:rPr lang="en-US" sz="2200">
                <a:solidFill>
                  <a:srgbClr val="01B2D7"/>
                </a:solidFill>
                <a:latin typeface="Poppins"/>
                <a:cs typeface="Poppins"/>
              </a:rPr>
              <a:t> </a:t>
            </a:r>
            <a:r>
              <a:rPr lang="en-US" sz="2200">
                <a:latin typeface="Poppins"/>
                <a:cs typeface="Poppins"/>
              </a:rPr>
              <a:t>will increase to $1,650 Single/$3,300 Family to meet IRS requirements</a:t>
            </a:r>
          </a:p>
          <a:p>
            <a:r>
              <a:rPr lang="en-US" sz="2200" b="0" i="0">
                <a:solidFill>
                  <a:srgbClr val="000000"/>
                </a:solidFill>
                <a:effectLst/>
                <a:latin typeface="Poppins"/>
                <a:cs typeface="Poppins"/>
              </a:rPr>
              <a:t>There will be </a:t>
            </a:r>
            <a:r>
              <a:rPr lang="en-US" sz="2200" b="1" i="0">
                <a:solidFill>
                  <a:srgbClr val="01B2D7"/>
                </a:solidFill>
                <a:effectLst/>
                <a:latin typeface="Poppins"/>
                <a:cs typeface="Poppins"/>
              </a:rPr>
              <a:t>new rates </a:t>
            </a:r>
            <a:r>
              <a:rPr lang="en-US" sz="2200" b="0" i="0">
                <a:solidFill>
                  <a:srgbClr val="000000"/>
                </a:solidFill>
                <a:effectLst/>
                <a:latin typeface="Poppins"/>
                <a:cs typeface="Poppins"/>
              </a:rPr>
              <a:t>for the </a:t>
            </a:r>
            <a:r>
              <a:rPr lang="en-US" sz="2200" b="1" i="0">
                <a:solidFill>
                  <a:srgbClr val="01B2D7"/>
                </a:solidFill>
                <a:effectLst/>
                <a:latin typeface="Poppins"/>
                <a:cs typeface="Poppins"/>
              </a:rPr>
              <a:t>Medical, Dental and Vision </a:t>
            </a:r>
            <a:r>
              <a:rPr lang="en-US" sz="2200" b="0" i="0">
                <a:solidFill>
                  <a:srgbClr val="000000"/>
                </a:solidFill>
                <a:effectLst/>
                <a:latin typeface="Poppins"/>
                <a:cs typeface="Poppins"/>
              </a:rPr>
              <a:t>plans. </a:t>
            </a:r>
          </a:p>
          <a:p>
            <a:r>
              <a:rPr lang="en-US" sz="2200" b="1">
                <a:solidFill>
                  <a:srgbClr val="01B2D7"/>
                </a:solidFill>
                <a:latin typeface="Poppins"/>
                <a:cs typeface="Poppins"/>
              </a:rPr>
              <a:t>Fidelity</a:t>
            </a:r>
            <a:r>
              <a:rPr lang="en-US" sz="2200">
                <a:solidFill>
                  <a:srgbClr val="000000"/>
                </a:solidFill>
                <a:latin typeface="Poppins"/>
                <a:cs typeface="Poppins"/>
              </a:rPr>
              <a:t> will manage Flexible Spending Accounts (Healthcare, Limited Purpose and Dependent Care)</a:t>
            </a:r>
          </a:p>
          <a:p>
            <a:r>
              <a:rPr lang="en-US" sz="2200" b="1">
                <a:solidFill>
                  <a:srgbClr val="01B2D7"/>
                </a:solidFill>
                <a:latin typeface="Poppins"/>
                <a:cs typeface="Poppins"/>
              </a:rPr>
              <a:t>FSA rollover will end </a:t>
            </a:r>
            <a:r>
              <a:rPr lang="en-US" sz="2200">
                <a:latin typeface="Poppins"/>
                <a:cs typeface="Poppins"/>
              </a:rPr>
              <a:t>Dec. 31, 2024</a:t>
            </a:r>
          </a:p>
          <a:p>
            <a:pPr lvl="1"/>
            <a:r>
              <a:rPr lang="en-US" sz="2200" b="0" i="0">
                <a:solidFill>
                  <a:srgbClr val="000000"/>
                </a:solidFill>
                <a:effectLst/>
                <a:latin typeface="Poppins" panose="00000500000000000000" pitchFamily="2" charset="0"/>
              </a:rPr>
              <a:t>You must use your funds by Dec. 31, 2024, or any remaining funds will be forfeited. </a:t>
            </a:r>
          </a:p>
          <a:p>
            <a:pPr lvl="1"/>
            <a:r>
              <a:rPr lang="en-US" sz="2200" b="0" i="0">
                <a:solidFill>
                  <a:srgbClr val="000000"/>
                </a:solidFill>
                <a:effectLst/>
                <a:latin typeface="Poppins" panose="00000500000000000000" pitchFamily="2" charset="0"/>
              </a:rPr>
              <a:t>You have until March 31, 2025, to reimburse yourself for any eligible expenses incurred in 2024.</a:t>
            </a:r>
            <a:endParaRPr lang="en-US" sz="2800"/>
          </a:p>
          <a:p>
            <a:endParaRPr lang="en-US">
              <a:latin typeface="Poppins" panose="00000500000000000000" pitchFamily="2" charset="0"/>
              <a:cs typeface="Poppins" panose="00000500000000000000" pitchFamily="2" charset="0"/>
            </a:endParaRPr>
          </a:p>
          <a:p>
            <a:pPr marL="0" indent="0">
              <a:buNone/>
            </a:pPr>
            <a:endParaRPr lang="en-US">
              <a:latin typeface="Poppins" panose="00000500000000000000" pitchFamily="2" charset="0"/>
              <a:cs typeface="Poppins" panose="00000500000000000000" pitchFamily="2" charset="0"/>
            </a:endParaRPr>
          </a:p>
          <a:p>
            <a:endParaRPr lang="en-US">
              <a:latin typeface="Poppins" panose="00000500000000000000" pitchFamily="2" charset="0"/>
              <a:cs typeface="Poppins" panose="00000500000000000000" pitchFamily="2" charset="0"/>
            </a:endParaRPr>
          </a:p>
        </p:txBody>
      </p:sp>
      <p:pic>
        <p:nvPicPr>
          <p:cNvPr id="4" name="Changes">
            <a:hlinkClick r:id="" action="ppaction://media"/>
            <a:extLst>
              <a:ext uri="{FF2B5EF4-FFF2-40B4-BE49-F238E27FC236}">
                <a16:creationId xmlns:a16="http://schemas.microsoft.com/office/drawing/2014/main" id="{F81AFF29-3890-8FCB-EC60-F7C997FFFB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730" y="6120903"/>
            <a:ext cx="487363" cy="487363"/>
          </a:xfrm>
          <a:prstGeom prst="rect">
            <a:avLst/>
          </a:prstGeom>
        </p:spPr>
      </p:pic>
    </p:spTree>
    <p:extLst>
      <p:ext uri="{BB962C8B-B14F-4D97-AF65-F5344CB8AC3E}">
        <p14:creationId xmlns:p14="http://schemas.microsoft.com/office/powerpoint/2010/main" val="4022440047"/>
      </p:ext>
    </p:extLst>
  </p:cSld>
  <p:clrMapOvr>
    <a:masterClrMapping/>
  </p:clrMapOvr>
  <mc:AlternateContent xmlns:mc="http://schemas.openxmlformats.org/markup-compatibility/2006">
    <mc:Choice xmlns:p14="http://schemas.microsoft.com/office/powerpoint/2010/main" Requires="p14">
      <p:transition spd="slow" p14:dur="2000" advClick="0" advTm="44000"/>
    </mc:Choice>
    <mc:Fallback>
      <p:transition spd="slow" advClick="0"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a:solidFill>
                  <a:srgbClr val="252525"/>
                </a:solidFill>
              </a:rPr>
              <a:t>What to Expect in 2025</a:t>
            </a:r>
          </a:p>
        </p:txBody>
      </p:sp>
      <p:sp>
        <p:nvSpPr>
          <p:cNvPr id="2" name="Text Placeholder 5">
            <a:extLst>
              <a:ext uri="{FF2B5EF4-FFF2-40B4-BE49-F238E27FC236}">
                <a16:creationId xmlns:a16="http://schemas.microsoft.com/office/drawing/2014/main" id="{C7C4AC22-7F61-C6C5-B980-466291736D83}"/>
              </a:ext>
            </a:extLst>
          </p:cNvPr>
          <p:cNvSpPr txBox="1">
            <a:spLocks/>
          </p:cNvSpPr>
          <p:nvPr/>
        </p:nvSpPr>
        <p:spPr>
          <a:xfrm>
            <a:off x="379411" y="932266"/>
            <a:ext cx="11290506" cy="54323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a:solidFill>
                  <a:srgbClr val="FE7300"/>
                </a:solidFill>
                <a:latin typeface="Poppins" panose="00000500000000000000" pitchFamily="2" charset="0"/>
                <a:cs typeface="Poppins" panose="00000500000000000000" pitchFamily="2" charset="0"/>
              </a:rPr>
              <a:t>Important Enrollment Information</a:t>
            </a:r>
          </a:p>
          <a:p>
            <a:pPr marL="0" indent="0">
              <a:buNone/>
            </a:pPr>
            <a:r>
              <a:rPr lang="en-US" sz="2200">
                <a:latin typeface="Poppins" panose="00000500000000000000" pitchFamily="2" charset="0"/>
                <a:cs typeface="Poppins" panose="00000500000000000000" pitchFamily="2" charset="0"/>
              </a:rPr>
              <a:t>Meet NXP’s new health &amp; welfare administrator – Businessolver! </a:t>
            </a:r>
          </a:p>
          <a:p>
            <a:pPr marL="0" indent="0">
              <a:buNone/>
            </a:pPr>
            <a:r>
              <a:rPr lang="en-US" sz="2200">
                <a:latin typeface="Poppins" panose="00000500000000000000" pitchFamily="2" charset="0"/>
                <a:cs typeface="Poppins" panose="00000500000000000000" pitchFamily="2" charset="0"/>
              </a:rPr>
              <a:t>Businessolver will be where you make your 2025 Annual Enrollment elections and where you will go for ongoing benefits support effective January 1, 2025. </a:t>
            </a:r>
          </a:p>
          <a:p>
            <a:pPr marL="0" indent="0">
              <a:buNone/>
            </a:pPr>
            <a:endParaRPr lang="en-US" sz="2200" b="0" i="0">
              <a:solidFill>
                <a:srgbClr val="000000"/>
              </a:solidFill>
              <a:effectLst/>
              <a:latin typeface="Poppins" panose="00000500000000000000" pitchFamily="2" charset="0"/>
            </a:endParaRPr>
          </a:p>
          <a:p>
            <a:pPr marL="0" indent="0">
              <a:buNone/>
            </a:pPr>
            <a:r>
              <a:rPr lang="en-US" sz="2200" b="1">
                <a:solidFill>
                  <a:srgbClr val="FE7300"/>
                </a:solidFill>
                <a:latin typeface="Poppins" panose="00000500000000000000" pitchFamily="2" charset="0"/>
                <a:cs typeface="Poppins" panose="00000500000000000000" pitchFamily="2" charset="0"/>
              </a:rPr>
              <a:t>Same Support – New Number</a:t>
            </a:r>
          </a:p>
          <a:p>
            <a:pPr marL="0" indent="0">
              <a:buNone/>
            </a:pPr>
            <a:r>
              <a:rPr lang="en-US" sz="2200" b="0" i="0">
                <a:solidFill>
                  <a:srgbClr val="000000"/>
                </a:solidFill>
                <a:effectLst/>
                <a:latin typeface="Poppins" panose="00000500000000000000" pitchFamily="2" charset="0"/>
              </a:rPr>
              <a:t>The Benefits Service Center number will be changing to 1-888-532-3971 effective January 1, 2025. You will still have access to the same enrollment and benefits support as you do today. </a:t>
            </a:r>
            <a:endParaRPr lang="en-US" sz="2200"/>
          </a:p>
          <a:p>
            <a:endParaRPr lang="en-US">
              <a:latin typeface="Poppins" panose="00000500000000000000" pitchFamily="2" charset="0"/>
              <a:cs typeface="Poppins" panose="00000500000000000000" pitchFamily="2" charset="0"/>
            </a:endParaRPr>
          </a:p>
          <a:p>
            <a:pPr marL="0" indent="0">
              <a:buNone/>
            </a:pPr>
            <a:endParaRPr lang="en-US">
              <a:latin typeface="Poppins" panose="00000500000000000000" pitchFamily="2" charset="0"/>
              <a:cs typeface="Poppins" panose="00000500000000000000" pitchFamily="2" charset="0"/>
            </a:endParaRPr>
          </a:p>
          <a:p>
            <a:endParaRPr lang="en-US">
              <a:latin typeface="Poppins" panose="00000500000000000000" pitchFamily="2" charset="0"/>
              <a:cs typeface="Poppins" panose="00000500000000000000" pitchFamily="2" charset="0"/>
            </a:endParaRPr>
          </a:p>
        </p:txBody>
      </p:sp>
      <p:pic>
        <p:nvPicPr>
          <p:cNvPr id="3" name="Picture 2" descr="A blue text with black letters">
            <a:extLst>
              <a:ext uri="{FF2B5EF4-FFF2-40B4-BE49-F238E27FC236}">
                <a16:creationId xmlns:a16="http://schemas.microsoft.com/office/drawing/2014/main" id="{5A5951BD-3B17-1F9D-CE9C-29D67D7F180D}"/>
              </a:ext>
            </a:extLst>
          </p:cNvPr>
          <p:cNvPicPr>
            <a:picLocks noChangeAspect="1"/>
          </p:cNvPicPr>
          <p:nvPr/>
        </p:nvPicPr>
        <p:blipFill>
          <a:blip r:embed="rId5"/>
          <a:stretch>
            <a:fillRect/>
          </a:stretch>
        </p:blipFill>
        <p:spPr>
          <a:xfrm>
            <a:off x="5234065" y="5458975"/>
            <a:ext cx="6957935" cy="1396109"/>
          </a:xfrm>
          <a:prstGeom prst="rect">
            <a:avLst/>
          </a:prstGeom>
        </p:spPr>
      </p:pic>
      <p:pic>
        <p:nvPicPr>
          <p:cNvPr id="4" name="Businessolver">
            <a:hlinkClick r:id="" action="ppaction://media"/>
            <a:extLst>
              <a:ext uri="{FF2B5EF4-FFF2-40B4-BE49-F238E27FC236}">
                <a16:creationId xmlns:a16="http://schemas.microsoft.com/office/drawing/2014/main" id="{90EFCDE3-F69E-1F53-2C35-80B7CBDFF0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728" y="6237800"/>
            <a:ext cx="487363" cy="487363"/>
          </a:xfrm>
          <a:prstGeom prst="rect">
            <a:avLst/>
          </a:prstGeom>
        </p:spPr>
      </p:pic>
    </p:spTree>
    <p:extLst>
      <p:ext uri="{BB962C8B-B14F-4D97-AF65-F5344CB8AC3E}">
        <p14:creationId xmlns:p14="http://schemas.microsoft.com/office/powerpoint/2010/main" val="1164283629"/>
      </p:ext>
    </p:extLst>
  </p:cSld>
  <p:clrMapOvr>
    <a:masterClrMapping/>
  </p:clrMapOvr>
  <mc:AlternateContent xmlns:mc="http://schemas.openxmlformats.org/markup-compatibility/2006">
    <mc:Choice xmlns:p14="http://schemas.microsoft.com/office/powerpoint/2010/main" Requires="p14">
      <p:transition spd="slow" p14:dur="2000" advClick="0" advTm="35000"/>
    </mc:Choice>
    <mc:Fallback>
      <p:transition spd="slow"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a:solidFill>
                  <a:srgbClr val="252525"/>
                </a:solidFill>
              </a:rPr>
              <a:t>What to Expect in 2025</a:t>
            </a:r>
          </a:p>
        </p:txBody>
      </p:sp>
      <p:sp>
        <p:nvSpPr>
          <p:cNvPr id="4" name="Rectangle 3">
            <a:extLst>
              <a:ext uri="{FF2B5EF4-FFF2-40B4-BE49-F238E27FC236}">
                <a16:creationId xmlns:a16="http://schemas.microsoft.com/office/drawing/2014/main" id="{760BDEB6-F8D0-7EF5-83D9-8DFE67BFD690}"/>
              </a:ext>
            </a:extLst>
          </p:cNvPr>
          <p:cNvSpPr/>
          <p:nvPr/>
        </p:nvSpPr>
        <p:spPr>
          <a:xfrm>
            <a:off x="278946" y="566297"/>
            <a:ext cx="11404432" cy="3779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tIns="457200" rIns="182880" bIns="365760" rtlCol="0" anchor="t"/>
          <a:lstStyle/>
          <a:p>
            <a:pPr marL="1143000" indent="0">
              <a:lnSpc>
                <a:spcPct val="90000"/>
              </a:lnSpc>
              <a:spcAft>
                <a:spcPts val="2400"/>
              </a:spcAft>
              <a:buNone/>
            </a:pPr>
            <a:r>
              <a:rPr lang="en-US" sz="2200" b="1">
                <a:solidFill>
                  <a:srgbClr val="01B2D7"/>
                </a:solidFill>
                <a:latin typeface="Poppins" panose="00000500000000000000" pitchFamily="2" charset="0"/>
                <a:cs typeface="Poppins" panose="00000500000000000000" pitchFamily="2" charset="0"/>
              </a:rPr>
              <a:t>Benefits Annual Enrollment: October 29 – November 15</a:t>
            </a:r>
            <a:endParaRPr lang="en-US" sz="2000">
              <a:solidFill>
                <a:schemeClr val="tx1"/>
              </a:solidFill>
              <a:latin typeface="Poppins" panose="00000500000000000000" pitchFamily="2" charset="0"/>
              <a:cs typeface="Poppins" panose="00000500000000000000" pitchFamily="2" charset="0"/>
            </a:endParaRPr>
          </a:p>
          <a:p>
            <a:pPr marL="0" indent="0">
              <a:buNone/>
            </a:pPr>
            <a:r>
              <a:rPr lang="en-US" sz="2000" b="1">
                <a:solidFill>
                  <a:srgbClr val="00A602"/>
                </a:solidFill>
                <a:latin typeface="Poppins" panose="00000500000000000000" pitchFamily="2" charset="0"/>
                <a:cs typeface="Poppins" panose="00000500000000000000" pitchFamily="2" charset="0"/>
              </a:rPr>
              <a:t>Important reminders:</a:t>
            </a:r>
          </a:p>
          <a:p>
            <a:pPr marL="0" indent="0">
              <a:buNone/>
            </a:pPr>
            <a:endParaRPr lang="en-US" sz="2000" b="1">
              <a:solidFill>
                <a:srgbClr val="00A602"/>
              </a:solidFill>
              <a:latin typeface="Poppins" panose="00000500000000000000" pitchFamily="2" charset="0"/>
              <a:cs typeface="Poppins" panose="00000500000000000000" pitchFamily="2" charset="0"/>
            </a:endParaRPr>
          </a:p>
          <a:p>
            <a:r>
              <a:rPr lang="en-US" sz="2000" b="1">
                <a:solidFill>
                  <a:schemeClr val="accent6"/>
                </a:solidFill>
                <a:latin typeface="Poppins" panose="00000500000000000000" pitchFamily="2" charset="0"/>
                <a:cs typeface="Poppins" panose="00000500000000000000" pitchFamily="2" charset="0"/>
              </a:rPr>
              <a:t>Beneficiary information will not be migrated </a:t>
            </a:r>
            <a:r>
              <a:rPr lang="en-US" sz="2000">
                <a:solidFill>
                  <a:schemeClr val="tx1"/>
                </a:solidFill>
                <a:latin typeface="Poppins" panose="00000500000000000000" pitchFamily="2" charset="0"/>
                <a:cs typeface="Poppins" panose="00000500000000000000" pitchFamily="2" charset="0"/>
              </a:rPr>
              <a:t>to Businessolver. Please log into the platform any time after October 29 to make your beneficiary elections. </a:t>
            </a:r>
          </a:p>
          <a:p>
            <a:endParaRPr lang="en-US" sz="2000">
              <a:solidFill>
                <a:schemeClr val="tx1"/>
              </a:solidFill>
              <a:latin typeface="Poppins" panose="00000500000000000000" pitchFamily="2" charset="0"/>
              <a:cs typeface="Poppins" panose="00000500000000000000" pitchFamily="2" charset="0"/>
            </a:endParaRPr>
          </a:p>
          <a:p>
            <a:r>
              <a:rPr lang="en-US" sz="2000">
                <a:solidFill>
                  <a:schemeClr val="tx1"/>
                </a:solidFill>
                <a:latin typeface="Poppins" panose="00000500000000000000" pitchFamily="2" charset="0"/>
                <a:cs typeface="Poppins" panose="00000500000000000000" pitchFamily="2" charset="0"/>
              </a:rPr>
              <a:t>If you do not make new elections by November 15, 2024, your current 2024 enrollment elections will carry over to 2025 </a:t>
            </a:r>
            <a:r>
              <a:rPr lang="en-US" sz="2000" b="1">
                <a:solidFill>
                  <a:schemeClr val="accent5"/>
                </a:solidFill>
                <a:latin typeface="Poppins" panose="00000500000000000000" pitchFamily="2" charset="0"/>
                <a:cs typeface="Poppins" panose="00000500000000000000" pitchFamily="2" charset="0"/>
              </a:rPr>
              <a:t>except for spending accounts.  </a:t>
            </a:r>
          </a:p>
          <a:p>
            <a:endParaRPr lang="en-US" sz="2000">
              <a:solidFill>
                <a:schemeClr val="tx1"/>
              </a:solidFill>
              <a:latin typeface="Poppins" panose="00000500000000000000" pitchFamily="2" charset="0"/>
              <a:cs typeface="Poppins" panose="00000500000000000000" pitchFamily="2" charset="0"/>
            </a:endParaRPr>
          </a:p>
          <a:p>
            <a:r>
              <a:rPr lang="en-US" sz="2000">
                <a:solidFill>
                  <a:schemeClr val="tx1"/>
                </a:solidFill>
                <a:latin typeface="Poppins"/>
                <a:cs typeface="Poppins"/>
              </a:rPr>
              <a:t>Your 2024 Flexible Spending Account elections and Health Savings Account elections will </a:t>
            </a:r>
            <a:r>
              <a:rPr lang="en-US" sz="2000" b="1">
                <a:solidFill>
                  <a:schemeClr val="tx1"/>
                </a:solidFill>
                <a:latin typeface="Poppins"/>
                <a:cs typeface="Poppins"/>
              </a:rPr>
              <a:t>not</a:t>
            </a:r>
            <a:r>
              <a:rPr lang="en-US" sz="2000">
                <a:solidFill>
                  <a:schemeClr val="tx1"/>
                </a:solidFill>
                <a:latin typeface="Poppins"/>
                <a:cs typeface="Poppins"/>
              </a:rPr>
              <a:t> automatically be renewed for 2025. You will be required to log in to Businessolver and make an election to contribute to the FSA and HSA again in 2025. </a:t>
            </a:r>
          </a:p>
          <a:p>
            <a:endParaRPr lang="en-US" sz="2000">
              <a:solidFill>
                <a:schemeClr val="tx1"/>
              </a:solidFill>
              <a:latin typeface="Poppins" panose="00000500000000000000" pitchFamily="2" charset="0"/>
              <a:cs typeface="Poppins" panose="00000500000000000000" pitchFamily="2" charset="0"/>
            </a:endParaRPr>
          </a:p>
          <a:p>
            <a:r>
              <a:rPr lang="en-US" sz="2000">
                <a:solidFill>
                  <a:schemeClr val="tx1"/>
                </a:solidFill>
                <a:latin typeface="Poppins" panose="00000500000000000000" pitchFamily="2" charset="0"/>
                <a:cs typeface="Poppins" panose="00000500000000000000" pitchFamily="2" charset="0"/>
              </a:rPr>
              <a:t>Review your benefits, and make any changes by Friday, November 15.</a:t>
            </a:r>
          </a:p>
          <a:p>
            <a:endParaRPr lang="en-US" sz="2000">
              <a:solidFill>
                <a:schemeClr val="tx1"/>
              </a:solidFill>
              <a:latin typeface="Poppins" panose="00000500000000000000" pitchFamily="2" charset="0"/>
              <a:cs typeface="Poppins" panose="00000500000000000000" pitchFamily="2" charset="0"/>
            </a:endParaRPr>
          </a:p>
          <a:p>
            <a:r>
              <a:rPr lang="en-US" sz="2000">
                <a:solidFill>
                  <a:schemeClr val="tx1"/>
                </a:solidFill>
                <a:latin typeface="Poppins" panose="00000500000000000000" pitchFamily="2" charset="0"/>
                <a:cs typeface="Poppins" panose="00000500000000000000" pitchFamily="2" charset="0"/>
              </a:rPr>
              <a:t>Visit </a:t>
            </a:r>
            <a:r>
              <a:rPr lang="en-US" sz="2000" b="1">
                <a:solidFill>
                  <a:srgbClr val="01B2D7"/>
                </a:solidFill>
                <a:latin typeface="Poppins" panose="00000500000000000000" pitchFamily="2" charset="0"/>
                <a:cs typeface="Poppins" panose="00000500000000000000" pitchFamily="2" charset="0"/>
                <a:hlinkClick r:id="rId5">
                  <a:extLst>
                    <a:ext uri="{A12FA001-AC4F-418D-AE19-62706E023703}">
                      <ahyp:hlinkClr xmlns:ahyp="http://schemas.microsoft.com/office/drawing/2018/hyperlinkcolor" val="tx"/>
                    </a:ext>
                  </a:extLst>
                </a:hlinkClick>
              </a:rPr>
              <a:t>nxp.com/benefits </a:t>
            </a:r>
            <a:r>
              <a:rPr lang="en-US" sz="2000">
                <a:solidFill>
                  <a:schemeClr val="tx1"/>
                </a:solidFill>
                <a:latin typeface="Poppins" panose="00000500000000000000" pitchFamily="2" charset="0"/>
                <a:cs typeface="Poppins" panose="00000500000000000000" pitchFamily="2" charset="0"/>
              </a:rPr>
              <a:t>for details.</a:t>
            </a:r>
          </a:p>
          <a:p>
            <a:endParaRPr lang="en-US">
              <a:solidFill>
                <a:schemeClr val="tx1"/>
              </a:solidFill>
            </a:endParaRPr>
          </a:p>
          <a:p>
            <a:pPr>
              <a:spcBef>
                <a:spcPts val="575"/>
              </a:spcBef>
              <a:spcAft>
                <a:spcPts val="75"/>
              </a:spcAft>
            </a:pPr>
            <a:endParaRPr lang="en-US" sz="2200">
              <a:solidFill>
                <a:schemeClr val="tx1">
                  <a:lumMod val="85000"/>
                  <a:lumOff val="15000"/>
                </a:schemeClr>
              </a:solidFill>
              <a:latin typeface="Arial" panose="020B0604020202020204" pitchFamily="34" charset="0"/>
              <a:cs typeface="Arial" panose="020B0604020202020204" pitchFamily="34" charset="0"/>
            </a:endParaRPr>
          </a:p>
        </p:txBody>
      </p:sp>
      <p:pic>
        <p:nvPicPr>
          <p:cNvPr id="2" name="Important Reminders">
            <a:hlinkClick r:id="" action="ppaction://media"/>
            <a:extLst>
              <a:ext uri="{FF2B5EF4-FFF2-40B4-BE49-F238E27FC236}">
                <a16:creationId xmlns:a16="http://schemas.microsoft.com/office/drawing/2014/main" id="{3E0A762D-9D28-7E0D-CFD6-46F5032FAC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730" y="6251448"/>
            <a:ext cx="487363" cy="487363"/>
          </a:xfrm>
          <a:prstGeom prst="rect">
            <a:avLst/>
          </a:prstGeom>
        </p:spPr>
      </p:pic>
    </p:spTree>
    <p:extLst>
      <p:ext uri="{BB962C8B-B14F-4D97-AF65-F5344CB8AC3E}">
        <p14:creationId xmlns:p14="http://schemas.microsoft.com/office/powerpoint/2010/main" val="2837904645"/>
      </p:ext>
    </p:extLst>
  </p:cSld>
  <p:clrMapOvr>
    <a:masterClrMapping/>
  </p:clrMapOvr>
  <mc:AlternateContent xmlns:mc="http://schemas.openxmlformats.org/markup-compatibility/2006">
    <mc:Choice xmlns:p14="http://schemas.microsoft.com/office/powerpoint/2010/main" Requires="p14">
      <p:transition spd="slow" p14:dur="2000" advClick="0" advTm="42000"/>
    </mc:Choice>
    <mc:Fallback>
      <p:transition spd="slow" advClick="0"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6DFD1-4890-395E-F577-3315B84E8B07}"/>
              </a:ext>
            </a:extLst>
          </p:cNvPr>
          <p:cNvSpPr>
            <a:spLocks noGrp="1"/>
          </p:cNvSpPr>
          <p:nvPr>
            <p:ph type="body" sz="quarter" idx="11"/>
          </p:nvPr>
        </p:nvSpPr>
        <p:spPr>
          <a:xfrm>
            <a:off x="568409" y="2581381"/>
            <a:ext cx="4230687" cy="847619"/>
          </a:xfrm>
        </p:spPr>
        <p:txBody>
          <a:bodyPr vert="horz" lIns="0" tIns="0" rIns="0" bIns="0" rtlCol="0" anchor="t">
            <a:noAutofit/>
          </a:bodyPr>
          <a:lstStyle/>
          <a:p>
            <a:pPr>
              <a:lnSpc>
                <a:spcPct val="100000"/>
              </a:lnSpc>
            </a:pPr>
            <a:r>
              <a:rPr lang="en-US" sz="4000">
                <a:solidFill>
                  <a:srgbClr val="252525"/>
                </a:solidFill>
                <a:latin typeface="+mj-lt"/>
              </a:rPr>
              <a:t>Benefits for Your Health – Medical, Dental and Vision</a:t>
            </a:r>
          </a:p>
        </p:txBody>
      </p:sp>
      <p:pic>
        <p:nvPicPr>
          <p:cNvPr id="2" name="Benefits for your Health">
            <a:hlinkClick r:id="" action="ppaction://media"/>
            <a:extLst>
              <a:ext uri="{FF2B5EF4-FFF2-40B4-BE49-F238E27FC236}">
                <a16:creationId xmlns:a16="http://schemas.microsoft.com/office/drawing/2014/main" id="{8D485DDC-D28C-7950-7DED-B79CB8A7C1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46" y="6283985"/>
            <a:ext cx="487363" cy="487363"/>
          </a:xfrm>
          <a:prstGeom prst="rect">
            <a:avLst/>
          </a:prstGeom>
        </p:spPr>
      </p:pic>
    </p:spTree>
    <p:extLst>
      <p:ext uri="{BB962C8B-B14F-4D97-AF65-F5344CB8AC3E}">
        <p14:creationId xmlns:p14="http://schemas.microsoft.com/office/powerpoint/2010/main" val="218219147"/>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a:solidFill>
                  <a:srgbClr val="252525"/>
                </a:solidFill>
              </a:rPr>
              <a:t>Medical Plan Comparisons</a:t>
            </a:r>
          </a:p>
        </p:txBody>
      </p:sp>
      <p:graphicFrame>
        <p:nvGraphicFramePr>
          <p:cNvPr id="3" name="Table 2">
            <a:extLst>
              <a:ext uri="{FF2B5EF4-FFF2-40B4-BE49-F238E27FC236}">
                <a16:creationId xmlns:a16="http://schemas.microsoft.com/office/drawing/2014/main" id="{274CF5E4-1AC1-7CD6-66D2-25D75ECD2D0F}"/>
              </a:ext>
            </a:extLst>
          </p:cNvPr>
          <p:cNvGraphicFramePr>
            <a:graphicFrameLocks noGrp="1"/>
          </p:cNvGraphicFramePr>
          <p:nvPr>
            <p:extLst>
              <p:ext uri="{D42A27DB-BD31-4B8C-83A1-F6EECF244321}">
                <p14:modId xmlns:p14="http://schemas.microsoft.com/office/powerpoint/2010/main" val="860535366"/>
              </p:ext>
            </p:extLst>
          </p:nvPr>
        </p:nvGraphicFramePr>
        <p:xfrm>
          <a:off x="723903" y="715384"/>
          <a:ext cx="10743501" cy="3946378"/>
        </p:xfrm>
        <a:graphic>
          <a:graphicData uri="http://schemas.openxmlformats.org/drawingml/2006/table">
            <a:tbl>
              <a:tblPr firstRow="1" bandRow="1"/>
              <a:tblGrid>
                <a:gridCol w="1815302">
                  <a:extLst>
                    <a:ext uri="{9D8B030D-6E8A-4147-A177-3AD203B41FA5}">
                      <a16:colId xmlns:a16="http://schemas.microsoft.com/office/drawing/2014/main" val="1253959416"/>
                    </a:ext>
                  </a:extLst>
                </a:gridCol>
                <a:gridCol w="2321526">
                  <a:extLst>
                    <a:ext uri="{9D8B030D-6E8A-4147-A177-3AD203B41FA5}">
                      <a16:colId xmlns:a16="http://schemas.microsoft.com/office/drawing/2014/main" val="175680429"/>
                    </a:ext>
                  </a:extLst>
                </a:gridCol>
                <a:gridCol w="2176429">
                  <a:extLst>
                    <a:ext uri="{9D8B030D-6E8A-4147-A177-3AD203B41FA5}">
                      <a16:colId xmlns:a16="http://schemas.microsoft.com/office/drawing/2014/main" val="3528161196"/>
                    </a:ext>
                  </a:extLst>
                </a:gridCol>
                <a:gridCol w="2215122">
                  <a:extLst>
                    <a:ext uri="{9D8B030D-6E8A-4147-A177-3AD203B41FA5}">
                      <a16:colId xmlns:a16="http://schemas.microsoft.com/office/drawing/2014/main" val="1088619145"/>
                    </a:ext>
                  </a:extLst>
                </a:gridCol>
                <a:gridCol w="2215122">
                  <a:extLst>
                    <a:ext uri="{9D8B030D-6E8A-4147-A177-3AD203B41FA5}">
                      <a16:colId xmlns:a16="http://schemas.microsoft.com/office/drawing/2014/main" val="1175883454"/>
                    </a:ext>
                  </a:extLst>
                </a:gridCol>
              </a:tblGrid>
              <a:tr h="51008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a:solidFill>
                            <a:schemeClr val="lt1"/>
                          </a:solidFill>
                          <a:latin typeface="Poppins" panose="00000500000000000000" pitchFamily="2" charset="0"/>
                          <a:ea typeface="+mn-ea"/>
                          <a:cs typeface="Poppins" panose="00000500000000000000" pitchFamily="2" charset="0"/>
                        </a:rPr>
                        <a:t>Medical Plan 1 </a:t>
                      </a:r>
                      <a:br>
                        <a:rPr lang="en-US" sz="1400" b="1" i="0" u="none" strike="noStrike" kern="1200" baseline="0">
                          <a:solidFill>
                            <a:schemeClr val="lt1"/>
                          </a:solidFill>
                          <a:latin typeface="Poppins" panose="00000500000000000000" pitchFamily="2" charset="0"/>
                          <a:ea typeface="+mn-ea"/>
                          <a:cs typeface="Poppins" panose="00000500000000000000" pitchFamily="2" charset="0"/>
                        </a:rPr>
                      </a:br>
                      <a:r>
                        <a:rPr lang="en-US" sz="1400" b="1" i="0" u="none" strike="noStrike" kern="1200" baseline="0">
                          <a:solidFill>
                            <a:schemeClr val="lt1"/>
                          </a:solidFill>
                          <a:latin typeface="Poppins" panose="00000500000000000000" pitchFamily="2" charset="0"/>
                          <a:ea typeface="+mn-ea"/>
                          <a:cs typeface="Poppins" panose="00000500000000000000" pitchFamily="2" charset="0"/>
                        </a:rPr>
                        <a:t>(HSA-eligible)</a:t>
                      </a:r>
                      <a:r>
                        <a:rPr lang="en-US" sz="1400" b="1" i="0" u="none" strike="noStrike" kern="1200" baseline="30000">
                          <a:solidFill>
                            <a:schemeClr val="lt1"/>
                          </a:solidFill>
                          <a:latin typeface="Poppins" panose="00000500000000000000" pitchFamily="2" charset="0"/>
                          <a:ea typeface="+mn-ea"/>
                          <a:cs typeface="Poppins" panose="00000500000000000000" pitchFamily="2" charset="0"/>
                        </a:rPr>
                        <a:t>1</a:t>
                      </a:r>
                      <a:endParaRPr lang="en-US" sz="1400" baseline="30000">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1B2D7"/>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a:solidFill>
                            <a:schemeClr val="lt1"/>
                          </a:solidFill>
                          <a:latin typeface="Poppins" panose="00000500000000000000" pitchFamily="2" charset="0"/>
                          <a:ea typeface="+mn-ea"/>
                          <a:cs typeface="Poppins" panose="00000500000000000000" pitchFamily="2" charset="0"/>
                        </a:rPr>
                        <a:t>Medical Plan 2 (PPO)</a:t>
                      </a:r>
                      <a:r>
                        <a:rPr lang="en-US" sz="1400" b="1" i="0" u="none" strike="noStrike" kern="1200" baseline="30000">
                          <a:solidFill>
                            <a:schemeClr val="lt1"/>
                          </a:solidFill>
                          <a:latin typeface="Poppins" panose="00000500000000000000" pitchFamily="2" charset="0"/>
                          <a:ea typeface="+mn-ea"/>
                          <a:cs typeface="Poppins" panose="00000500000000000000" pitchFamily="2" charset="0"/>
                        </a:rPr>
                        <a:t>2</a:t>
                      </a:r>
                      <a:endParaRPr lang="en-US" sz="1400" b="0" i="0" u="none" strike="noStrike" kern="1200" baseline="30000">
                        <a:solidFill>
                          <a:schemeClr val="lt1"/>
                        </a:solidFill>
                        <a:latin typeface="Poppins" panose="00000500000000000000" pitchFamily="2" charset="0"/>
                        <a:ea typeface="+mn-ea"/>
                        <a:cs typeface="Poppins" panose="00000500000000000000" pitchFamily="2"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E7300"/>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a:solidFill>
                            <a:schemeClr val="lt1"/>
                          </a:solidFill>
                          <a:latin typeface="Poppins" panose="00000500000000000000" pitchFamily="2" charset="0"/>
                          <a:ea typeface="+mn-ea"/>
                          <a:cs typeface="Poppins" panose="00000500000000000000" pitchFamily="2" charset="0"/>
                        </a:rPr>
                        <a:t>Medical Plan 3 </a:t>
                      </a:r>
                      <a:br>
                        <a:rPr lang="en-US" sz="1400" b="1" i="0" u="none" strike="noStrike" kern="1200" baseline="0">
                          <a:solidFill>
                            <a:schemeClr val="lt1"/>
                          </a:solidFill>
                          <a:latin typeface="Poppins" panose="00000500000000000000" pitchFamily="2" charset="0"/>
                          <a:ea typeface="+mn-ea"/>
                          <a:cs typeface="Poppins" panose="00000500000000000000" pitchFamily="2" charset="0"/>
                        </a:rPr>
                      </a:br>
                      <a:r>
                        <a:rPr lang="en-US" sz="1400" b="1" i="0" u="none" strike="noStrike" kern="1200" baseline="0">
                          <a:solidFill>
                            <a:schemeClr val="lt1"/>
                          </a:solidFill>
                          <a:latin typeface="Poppins" panose="00000500000000000000" pitchFamily="2" charset="0"/>
                          <a:ea typeface="+mn-ea"/>
                          <a:cs typeface="Poppins" panose="00000500000000000000" pitchFamily="2" charset="0"/>
                        </a:rPr>
                        <a:t>(EPO)*</a:t>
                      </a:r>
                      <a:r>
                        <a:rPr lang="en-US" sz="1400" b="1" i="0" u="none" strike="noStrike" kern="1200" baseline="30000">
                          <a:solidFill>
                            <a:schemeClr val="lt1"/>
                          </a:solidFill>
                          <a:latin typeface="Poppins" panose="00000500000000000000" pitchFamily="2" charset="0"/>
                          <a:ea typeface="+mn-ea"/>
                          <a:cs typeface="Poppins" panose="00000500000000000000" pitchFamily="2" charset="0"/>
                        </a:rPr>
                        <a:t>2</a:t>
                      </a:r>
                      <a:endParaRPr lang="en-US" sz="1400" b="0" i="0" u="none" strike="noStrike" kern="1200" baseline="30000">
                        <a:solidFill>
                          <a:schemeClr val="lt1"/>
                        </a:solidFill>
                        <a:latin typeface="Poppins" panose="00000500000000000000" pitchFamily="2" charset="0"/>
                        <a:ea typeface="+mn-ea"/>
                        <a:cs typeface="Poppins" panose="00000500000000000000" pitchFamily="2"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A602"/>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a:solidFill>
                            <a:schemeClr val="lt1"/>
                          </a:solidFill>
                          <a:latin typeface="Poppins" panose="00000500000000000000" pitchFamily="2" charset="0"/>
                          <a:ea typeface="+mn-ea"/>
                          <a:cs typeface="Poppins" panose="00000500000000000000" pitchFamily="2" charset="0"/>
                        </a:rPr>
                        <a:t>Kaiser (CA only)</a:t>
                      </a:r>
                      <a:r>
                        <a:rPr lang="en-US" sz="1400" b="1" i="0" u="none" strike="noStrike" kern="1200" baseline="30000">
                          <a:solidFill>
                            <a:schemeClr val="lt1"/>
                          </a:solidFill>
                          <a:latin typeface="Poppins" panose="00000500000000000000" pitchFamily="2" charset="0"/>
                          <a:ea typeface="+mn-ea"/>
                          <a:cs typeface="Poppins" panose="00000500000000000000" pitchFamily="2" charset="0"/>
                        </a:rPr>
                        <a:t>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8595B">
                        <a:lumMod val="60000"/>
                        <a:lumOff val="40000"/>
                      </a:srgbClr>
                    </a:solidFill>
                  </a:tcPr>
                </a:tc>
                <a:extLst>
                  <a:ext uri="{0D108BD9-81ED-4DB2-BD59-A6C34878D82A}">
                    <a16:rowId xmlns:a16="http://schemas.microsoft.com/office/drawing/2014/main" val="928211087"/>
                  </a:ext>
                </a:extLst>
              </a:tr>
              <a:tr h="47334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200">
                          <a:solidFill>
                            <a:schemeClr val="tx1"/>
                          </a:solidFill>
                          <a:latin typeface="Poppins" panose="00000500000000000000" pitchFamily="2" charset="0"/>
                          <a:cs typeface="Poppins" panose="00000500000000000000" pitchFamily="2" charset="0"/>
                        </a:rPr>
                        <a:t>Deductible</a:t>
                      </a: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$1,650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employee-only / </a:t>
                      </a:r>
                      <a:r>
                        <a:rPr lang="en-US" sz="1200" b="1" i="0" u="none" strike="noStrike" kern="1200" baseline="0">
                          <a:solidFill>
                            <a:schemeClr val="tx1"/>
                          </a:solidFill>
                          <a:latin typeface="Poppins" panose="00000500000000000000" pitchFamily="2" charset="0"/>
                          <a:ea typeface="+mn-ea"/>
                          <a:cs typeface="Poppins" panose="00000500000000000000" pitchFamily="2" charset="0"/>
                        </a:rPr>
                        <a:t>$3,300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family</a:t>
                      </a:r>
                      <a:endParaRPr lang="en-US" sz="1200">
                        <a:solidFill>
                          <a:schemeClr val="tx1"/>
                        </a:solidFill>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4F5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Poppins" panose="00000500000000000000" pitchFamily="2" charset="0"/>
                          <a:ea typeface="+mn-ea"/>
                          <a:cs typeface="Poppins" panose="00000500000000000000" pitchFamily="2" charset="0"/>
                        </a:rPr>
                        <a:t>$300 employee-only / $600 family </a:t>
                      </a:r>
                      <a:endParaRPr lang="en-US" sz="1200">
                        <a:solidFill>
                          <a:schemeClr val="tx1"/>
                        </a:solidFill>
                        <a:latin typeface="Poppins" panose="00000500000000000000" pitchFamily="2" charset="0"/>
                        <a:cs typeface="Poppins" panose="00000500000000000000" pitchFamily="2" charset="0"/>
                      </a:endParaRPr>
                    </a:p>
                  </a:txBody>
                  <a:tcPr>
                    <a:lnL w="12700" cmpd="sng">
                      <a:solidFill>
                        <a:sysClr val="window" lastClr="FFFFFF"/>
                      </a:solidFill>
                    </a:lnL>
                    <a:lnR w="12700" cap="flat" cmpd="sng" algn="ctr">
                      <a:noFill/>
                      <a:prstDash val="solid"/>
                      <a:round/>
                      <a:headEnd type="none" w="med" len="med"/>
                      <a:tailEnd type="none" w="med" len="med"/>
                    </a:lnR>
                    <a:lnT w="38100" cmpd="sng">
                      <a:solidFill>
                        <a:sysClr val="window" lastClr="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3C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Poppins" panose="00000500000000000000" pitchFamily="2" charset="0"/>
                          <a:ea typeface="+mn-ea"/>
                          <a:cs typeface="Poppins" panose="00000500000000000000" pitchFamily="2" charset="0"/>
                        </a:rPr>
                        <a:t>$200 employee-only / $400 family </a:t>
                      </a:r>
                      <a:endParaRPr lang="en-US" sz="1200">
                        <a:solidFill>
                          <a:schemeClr val="tx1"/>
                        </a:solidFill>
                        <a:latin typeface="Poppins" panose="00000500000000000000" pitchFamily="2" charset="0"/>
                        <a:cs typeface="Poppins" panose="00000500000000000000" pitchFamily="2" charset="0"/>
                      </a:endParaRPr>
                    </a:p>
                  </a:txBody>
                  <a:tcPr>
                    <a:lnL w="12700" cap="flat" cmpd="sng" algn="ctr">
                      <a:noFill/>
                      <a:prstDash val="solid"/>
                      <a:round/>
                      <a:headEnd type="none" w="med" len="med"/>
                      <a:tailEnd type="none" w="med" len="med"/>
                    </a:lnL>
                    <a:lnR w="12700" cmpd="sng">
                      <a:noFill/>
                    </a:lnR>
                    <a:lnT w="38100" cmpd="sng">
                      <a:solidFill>
                        <a:sysClr val="window" lastClr="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Poppins" panose="00000500000000000000" pitchFamily="2" charset="0"/>
                          <a:cs typeface="Poppins" panose="00000500000000000000" pitchFamily="2" charset="0"/>
                        </a:rPr>
                        <a:t>$0</a:t>
                      </a:r>
                    </a:p>
                  </a:txBody>
                  <a:tcPr>
                    <a:lnL w="12700" cap="flat" cmpd="sng" algn="ctr">
                      <a:noFill/>
                      <a:prstDash val="solid"/>
                      <a:round/>
                      <a:headEnd type="none" w="med" len="med"/>
                      <a:tailEnd type="none" w="med" len="med"/>
                    </a:lnL>
                    <a:lnR w="12700" cmpd="sng">
                      <a:noFill/>
                    </a:lnR>
                    <a:lnT w="38100" cmpd="sng">
                      <a:solidFill>
                        <a:sysClr val="window" lastClr="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extLst>
                  <a:ext uri="{0D108BD9-81ED-4DB2-BD59-A6C34878D82A}">
                    <a16:rowId xmlns:a16="http://schemas.microsoft.com/office/drawing/2014/main" val="2975951148"/>
                  </a:ext>
                </a:extLst>
              </a:tr>
              <a:tr h="83224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200">
                          <a:solidFill>
                            <a:schemeClr val="tx1"/>
                          </a:solidFill>
                          <a:latin typeface="Poppins" panose="00000500000000000000" pitchFamily="2" charset="0"/>
                          <a:cs typeface="Poppins" panose="00000500000000000000" pitchFamily="2" charset="0"/>
                        </a:rPr>
                        <a:t>Coinsurance</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Poppins" panose="00000500000000000000" pitchFamily="2" charset="0"/>
                          <a:ea typeface="+mn-ea"/>
                          <a:cs typeface="Poppins" panose="00000500000000000000" pitchFamily="2" charset="0"/>
                        </a:rPr>
                        <a:t>Plan pays 80% for network benefits</a:t>
                      </a:r>
                      <a:endParaRPr lang="en-US" sz="1200">
                        <a:solidFill>
                          <a:schemeClr val="tx1"/>
                        </a:solidFill>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FE0FE"/>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Poppins" panose="00000500000000000000" pitchFamily="2" charset="0"/>
                          <a:ea typeface="+mn-ea"/>
                          <a:cs typeface="Poppins" panose="00000500000000000000" pitchFamily="2" charset="0"/>
                        </a:rPr>
                        <a:t>Plan pays 80% for network benefits </a:t>
                      </a:r>
                      <a:endParaRPr lang="en-US" sz="1200">
                        <a:solidFill>
                          <a:schemeClr val="tx1"/>
                        </a:solidFill>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AB6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Poppins" panose="00000500000000000000" pitchFamily="2" charset="0"/>
                          <a:ea typeface="+mn-ea"/>
                          <a:cs typeface="Poppins" panose="00000500000000000000" pitchFamily="2" charset="0"/>
                        </a:rPr>
                        <a:t>Plan pays 90% for </a:t>
                      </a:r>
                      <a:r>
                        <a:rPr lang="en-US" sz="1200" b="1" i="0" u="none" strike="noStrike" kern="1200" baseline="0">
                          <a:solidFill>
                            <a:schemeClr val="tx1"/>
                          </a:solidFill>
                          <a:latin typeface="Poppins" panose="00000500000000000000" pitchFamily="2" charset="0"/>
                          <a:ea typeface="+mn-ea"/>
                          <a:cs typeface="Poppins" panose="00000500000000000000" pitchFamily="2" charset="0"/>
                        </a:rPr>
                        <a:t>network benefits only</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 (out-of-network services not covered)</a:t>
                      </a:r>
                      <a:endParaRPr lang="en-US" sz="1200" b="1">
                        <a:solidFill>
                          <a:schemeClr val="tx1"/>
                        </a:solidFill>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Poppins" panose="00000500000000000000" pitchFamily="2" charset="0"/>
                          <a:ea typeface="+mn-ea"/>
                          <a:cs typeface="Poppins" panose="00000500000000000000" pitchFamily="2" charset="0"/>
                        </a:rPr>
                        <a:t>Plan pays 100% for network benefits </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8595B">
                        <a:lumMod val="40000"/>
                        <a:lumOff val="60000"/>
                      </a:srgbClr>
                    </a:solidFill>
                  </a:tcPr>
                </a:tc>
                <a:extLst>
                  <a:ext uri="{0D108BD9-81ED-4DB2-BD59-A6C34878D82A}">
                    <a16:rowId xmlns:a16="http://schemas.microsoft.com/office/drawing/2014/main" val="1348879309"/>
                  </a:ext>
                </a:extLst>
              </a:tr>
              <a:tr h="47334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200">
                          <a:solidFill>
                            <a:schemeClr val="tx1"/>
                          </a:solidFill>
                          <a:latin typeface="Poppins" panose="00000500000000000000" pitchFamily="2" charset="0"/>
                          <a:cs typeface="Poppins" panose="00000500000000000000" pitchFamily="2" charset="0"/>
                        </a:rPr>
                        <a:t>Out-of-pocket limit</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Poppins" panose="00000500000000000000" pitchFamily="2" charset="0"/>
                          <a:ea typeface="+mn-ea"/>
                          <a:cs typeface="Poppins" panose="00000500000000000000" pitchFamily="2" charset="0"/>
                        </a:rPr>
                        <a:t>$4,000 employee-only / $7,350 family 	</a:t>
                      </a:r>
                      <a:endParaRPr lang="en-US" sz="1200">
                        <a:solidFill>
                          <a:schemeClr val="tx1"/>
                        </a:solidFill>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4F5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Poppins" panose="00000500000000000000" pitchFamily="2" charset="0"/>
                          <a:ea typeface="+mn-ea"/>
                          <a:cs typeface="Poppins" panose="00000500000000000000" pitchFamily="2" charset="0"/>
                        </a:rPr>
                        <a:t>$5,000 employee-only / $10,000 family</a:t>
                      </a:r>
                      <a:endParaRPr lang="en-US" sz="1200">
                        <a:solidFill>
                          <a:schemeClr val="tx1"/>
                        </a:solidFill>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3C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Poppins" panose="00000500000000000000" pitchFamily="2" charset="0"/>
                          <a:ea typeface="+mn-ea"/>
                          <a:cs typeface="Poppins" panose="00000500000000000000" pitchFamily="2" charset="0"/>
                        </a:rPr>
                        <a:t>$5,000 employee-only / $10,000 family </a:t>
                      </a:r>
                      <a:endParaRPr lang="en-US" sz="1200">
                        <a:solidFill>
                          <a:schemeClr val="tx1"/>
                        </a:solidFill>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Poppins" panose="00000500000000000000" pitchFamily="2" charset="0"/>
                          <a:cs typeface="Poppins" panose="00000500000000000000" pitchFamily="2" charset="0"/>
                        </a:rPr>
                        <a:t>$1,500 employee-only / $3,000 family</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extLst>
                  <a:ext uri="{0D108BD9-81ED-4DB2-BD59-A6C34878D82A}">
                    <a16:rowId xmlns:a16="http://schemas.microsoft.com/office/drawing/2014/main" val="774110686"/>
                  </a:ext>
                </a:extLst>
              </a:tr>
              <a:tr h="64431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200">
                          <a:solidFill>
                            <a:schemeClr val="tx1"/>
                          </a:solidFill>
                          <a:latin typeface="Poppins" panose="00000500000000000000" pitchFamily="2" charset="0"/>
                          <a:cs typeface="Poppins" panose="00000500000000000000" pitchFamily="2" charset="0"/>
                        </a:rPr>
                        <a:t>Copay</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20% after deductible </a:t>
                      </a:r>
                      <a:endParaRPr lang="en-US" sz="1200">
                        <a:solidFill>
                          <a:schemeClr val="tx1"/>
                        </a:solidFill>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FE0FE"/>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Poppins" panose="00000500000000000000" pitchFamily="2" charset="0"/>
                          <a:ea typeface="+mn-ea"/>
                          <a:cs typeface="Poppins" panose="00000500000000000000" pitchFamily="2" charset="0"/>
                        </a:rPr>
                        <a:t>$20 primary care physician / $40 specialist </a:t>
                      </a:r>
                      <a:endParaRPr lang="en-US" sz="1200">
                        <a:solidFill>
                          <a:schemeClr val="tx1"/>
                        </a:solidFill>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AB6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Poppins" panose="00000500000000000000" pitchFamily="2" charset="0"/>
                          <a:ea typeface="+mn-ea"/>
                          <a:cs typeface="Poppins" panose="00000500000000000000" pitchFamily="2" charset="0"/>
                        </a:rPr>
                        <a:t>$20 primary care physician / $40 specialist</a:t>
                      </a:r>
                      <a:endParaRPr lang="en-US" sz="1200">
                        <a:solidFill>
                          <a:schemeClr val="tx1"/>
                        </a:solidFill>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Poppins" panose="00000500000000000000" pitchFamily="2" charset="0"/>
                          <a:cs typeface="Poppins" panose="00000500000000000000" pitchFamily="2" charset="0"/>
                        </a:rPr>
                        <a:t>$35 copay</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8595B">
                        <a:lumMod val="40000"/>
                        <a:lumOff val="60000"/>
                      </a:srgbClr>
                    </a:solidFill>
                  </a:tcPr>
                </a:tc>
                <a:extLst>
                  <a:ext uri="{0D108BD9-81ED-4DB2-BD59-A6C34878D82A}">
                    <a16:rowId xmlns:a16="http://schemas.microsoft.com/office/drawing/2014/main" val="3457794434"/>
                  </a:ext>
                </a:extLst>
              </a:tr>
              <a:tr h="47334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200">
                          <a:solidFill>
                            <a:schemeClr val="tx1"/>
                          </a:solidFill>
                          <a:latin typeface="Poppins" panose="00000500000000000000" pitchFamily="2" charset="0"/>
                          <a:cs typeface="Poppins" panose="00000500000000000000" pitchFamily="2" charset="0"/>
                        </a:rPr>
                        <a:t>Lab </a:t>
                      </a:r>
                      <a:r>
                        <a:rPr lang="en-US" sz="1200" b="0">
                          <a:solidFill>
                            <a:schemeClr val="tx1"/>
                          </a:solidFill>
                          <a:latin typeface="Poppins" panose="00000500000000000000" pitchFamily="2" charset="0"/>
                          <a:cs typeface="Poppins" panose="00000500000000000000" pitchFamily="2" charset="0"/>
                        </a:rPr>
                        <a:t>and X-ray in a physician's office</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Poppins" panose="00000500000000000000" pitchFamily="2" charset="0"/>
                          <a:cs typeface="Poppins" panose="00000500000000000000" pitchFamily="2" charset="0"/>
                        </a:rPr>
                        <a:t>You pay 20% after deductible</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4F5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Poppins" panose="00000500000000000000" pitchFamily="2" charset="0"/>
                          <a:cs typeface="Poppins" panose="00000500000000000000" pitchFamily="2" charset="0"/>
                        </a:rPr>
                        <a:t>You pay 20%</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3C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Poppins" panose="00000500000000000000" pitchFamily="2" charset="0"/>
                          <a:cs typeface="Poppins" panose="00000500000000000000" pitchFamily="2" charset="0"/>
                        </a:rPr>
                        <a:t>You pay 10%</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Poppins" panose="00000500000000000000" pitchFamily="2" charset="0"/>
                          <a:cs typeface="Poppins" panose="00000500000000000000" pitchFamily="2" charset="0"/>
                        </a:rPr>
                        <a:t>$35 copay</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extLst>
                  <a:ext uri="{0D108BD9-81ED-4DB2-BD59-A6C34878D82A}">
                    <a16:rowId xmlns:a16="http://schemas.microsoft.com/office/drawing/2014/main" val="1975438994"/>
                  </a:ext>
                </a:extLst>
              </a:tr>
              <a:tr h="53162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200">
                          <a:solidFill>
                            <a:schemeClr val="tx1"/>
                          </a:solidFill>
                          <a:latin typeface="Poppins" panose="00000500000000000000" pitchFamily="2" charset="0"/>
                          <a:cs typeface="Poppins" panose="00000500000000000000" pitchFamily="2" charset="0"/>
                        </a:rPr>
                        <a:t>NXP HSA contribution</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Poppins" panose="00000500000000000000" pitchFamily="2" charset="0"/>
                          <a:ea typeface="+mn-ea"/>
                          <a:cs typeface="Poppins" panose="00000500000000000000" pitchFamily="2" charset="0"/>
                        </a:rPr>
                        <a:t>$500 employee-only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Poppins" panose="00000500000000000000" pitchFamily="2" charset="0"/>
                          <a:ea typeface="+mn-ea"/>
                          <a:cs typeface="Poppins" panose="00000500000000000000" pitchFamily="2" charset="0"/>
                        </a:rPr>
                        <a:t>$1,000 family</a:t>
                      </a:r>
                      <a:endParaRPr lang="en-US" sz="1200">
                        <a:solidFill>
                          <a:schemeClr val="tx1"/>
                        </a:solidFill>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FE0FE"/>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Poppins" panose="00000500000000000000" pitchFamily="2" charset="0"/>
                          <a:ea typeface="+mn-ea"/>
                          <a:cs typeface="Poppins" panose="00000500000000000000" pitchFamily="2" charset="0"/>
                        </a:rPr>
                        <a:t>Not eligible</a:t>
                      </a:r>
                      <a:endParaRPr lang="en-US" sz="1200">
                        <a:solidFill>
                          <a:schemeClr val="tx1"/>
                        </a:solidFill>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AB6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Poppins" panose="00000500000000000000" pitchFamily="2" charset="0"/>
                          <a:ea typeface="+mn-ea"/>
                          <a:cs typeface="Poppins" panose="00000500000000000000" pitchFamily="2" charset="0"/>
                        </a:rPr>
                        <a:t>Not eligible</a:t>
                      </a:r>
                      <a:endParaRPr lang="en-US" sz="1200" kern="1200">
                        <a:solidFill>
                          <a:schemeClr val="tx1"/>
                        </a:solidFill>
                        <a:latin typeface="Poppins" panose="00000500000000000000" pitchFamily="2" charset="0"/>
                        <a:ea typeface="+mn-ea"/>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Poppins" panose="00000500000000000000" pitchFamily="2" charset="0"/>
                          <a:ea typeface="+mn-ea"/>
                          <a:cs typeface="Poppins" panose="00000500000000000000" pitchFamily="2" charset="0"/>
                        </a:rPr>
                        <a:t>Not eligible</a:t>
                      </a:r>
                      <a:endParaRPr lang="en-US" sz="1200" kern="1200">
                        <a:solidFill>
                          <a:schemeClr val="tx1"/>
                        </a:solidFill>
                        <a:latin typeface="Poppins" panose="00000500000000000000" pitchFamily="2" charset="0"/>
                        <a:ea typeface="+mn-ea"/>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8595B">
                        <a:lumMod val="40000"/>
                        <a:lumOff val="60000"/>
                      </a:srgbClr>
                    </a:solidFill>
                  </a:tcPr>
                </a:tc>
                <a:extLst>
                  <a:ext uri="{0D108BD9-81ED-4DB2-BD59-A6C34878D82A}">
                    <a16:rowId xmlns:a16="http://schemas.microsoft.com/office/drawing/2014/main" val="1433910512"/>
                  </a:ext>
                </a:extLst>
              </a:tr>
            </a:tbl>
          </a:graphicData>
        </a:graphic>
      </p:graphicFrame>
      <p:sp>
        <p:nvSpPr>
          <p:cNvPr id="7" name="Rectangle 6">
            <a:extLst>
              <a:ext uri="{FF2B5EF4-FFF2-40B4-BE49-F238E27FC236}">
                <a16:creationId xmlns:a16="http://schemas.microsoft.com/office/drawing/2014/main" id="{C5ECF887-4FC6-B1DD-4658-1040CBC18BB1}"/>
              </a:ext>
            </a:extLst>
          </p:cNvPr>
          <p:cNvSpPr/>
          <p:nvPr/>
        </p:nvSpPr>
        <p:spPr>
          <a:xfrm>
            <a:off x="7055184" y="81489"/>
            <a:ext cx="2213811" cy="633895"/>
          </a:xfrm>
          <a:prstGeom prst="rect">
            <a:avLst/>
          </a:prstGeom>
          <a:noFill/>
          <a:ln w="25400" cap="flat" cmpd="sng" algn="ctr">
            <a:solidFill>
              <a:schemeClr val="accent6"/>
            </a:solidFill>
            <a:prstDash val="solid"/>
          </a:ln>
          <a:effectLst/>
        </p:spPr>
        <p:txBody>
          <a:bodyPr lIns="182880" tIns="137160" rIns="182880" bIns="182880" rtlCol="0" anchor="t"/>
          <a:lstStyle/>
          <a:p>
            <a:pPr marL="0" marR="0" lvl="0" indent="0" defTabSz="914400" eaLnBrk="1" fontAlgn="base" latinLnBrk="0" hangingPunct="1">
              <a:lnSpc>
                <a:spcPct val="100000"/>
              </a:lnSpc>
              <a:spcBef>
                <a:spcPct val="0"/>
              </a:spcBef>
              <a:spcAft>
                <a:spcPct val="0"/>
              </a:spcAft>
              <a:buClrTx/>
              <a:buSzTx/>
              <a:buFontTx/>
              <a:buNone/>
              <a:tabLst/>
              <a:defRPr/>
            </a:pPr>
            <a:r>
              <a:rPr lang="en-US" sz="1400" b="1" kern="0">
                <a:latin typeface="Poppins" panose="00000500000000000000" pitchFamily="2" charset="0"/>
                <a:cs typeface="Poppins" panose="00000500000000000000" pitchFamily="2" charset="0"/>
              </a:rPr>
              <a:t>*In-network coverage only</a:t>
            </a:r>
            <a:endParaRPr kumimoji="0" lang="en-US" sz="1400" b="0" i="0" u="none" strike="noStrike" kern="0" cap="none" spc="0" normalizeH="0" baseline="0" noProof="0">
              <a:ln>
                <a:noFill/>
              </a:ln>
              <a:effectLst/>
              <a:uLnTx/>
              <a:uFillTx/>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482544A6-3CD5-44EB-5343-4BBE70F969CE}"/>
              </a:ext>
            </a:extLst>
          </p:cNvPr>
          <p:cNvSpPr txBox="1"/>
          <p:nvPr/>
        </p:nvSpPr>
        <p:spPr>
          <a:xfrm>
            <a:off x="723903" y="4661762"/>
            <a:ext cx="10873846" cy="1723549"/>
          </a:xfrm>
          <a:prstGeom prst="rect">
            <a:avLst/>
          </a:prstGeom>
          <a:noFill/>
        </p:spPr>
        <p:txBody>
          <a:bodyPr wrap="square">
            <a:spAutoFit/>
          </a:bodyPr>
          <a:lstStyle/>
          <a:p>
            <a:pPr algn="l"/>
            <a:r>
              <a:rPr lang="en-US" sz="1600" b="0" i="0" u="none" strike="noStrike" baseline="0">
                <a:latin typeface="Poppins-Regular"/>
              </a:rPr>
              <a:t>Beginning Jan. 1, 2025, Neurobiological and Autism Disorders will be reclassified from office visits to outpatient services for medical plans 2 and 3. Instead of the plan-level copay, you will pay 10% before deductible.</a:t>
            </a:r>
          </a:p>
          <a:p>
            <a:pPr algn="l"/>
            <a:endParaRPr lang="en-US" sz="1800" b="0" i="0" u="none" strike="noStrike" baseline="0">
              <a:latin typeface="Poppins-Regular"/>
            </a:endParaRPr>
          </a:p>
          <a:p>
            <a:pPr algn="l"/>
            <a:r>
              <a:rPr lang="en-US" sz="800" b="0" i="0" u="none" strike="noStrike" baseline="0">
                <a:latin typeface="Poppins-Regular"/>
              </a:rPr>
              <a:t>1 If you elect family coverage, the family deductible must be met before the plan begins to apply coinsurance towards in-network claims. The family deductible can be met by one family</a:t>
            </a:r>
          </a:p>
          <a:p>
            <a:pPr algn="l"/>
            <a:r>
              <a:rPr lang="en-US" sz="800" b="0" i="0" u="none" strike="noStrike" baseline="0">
                <a:latin typeface="Poppins-Regular"/>
              </a:rPr>
              <a:t>member or a combination of covered family members</a:t>
            </a:r>
          </a:p>
          <a:p>
            <a:pPr algn="l"/>
            <a:r>
              <a:rPr lang="en-US" sz="800" b="0" i="0" u="none" strike="noStrike" baseline="0">
                <a:latin typeface="Poppins-Regular"/>
              </a:rPr>
              <a:t>2 If you elect family coverage, the plan begins to apply coinsurance towards in-network claims for an individual once he or she meets their per person deductible. Once those per person</a:t>
            </a:r>
          </a:p>
          <a:p>
            <a:pPr algn="l"/>
            <a:r>
              <a:rPr lang="en-US" sz="800" b="0" i="0" u="none" strike="noStrike" baseline="0">
                <a:latin typeface="Poppins-Regular"/>
              </a:rPr>
              <a:t>deductibles add up to meet the family deductible, the plan begins to apply coinsurance towards in-network claims for everyone in the family.</a:t>
            </a:r>
          </a:p>
          <a:p>
            <a:pPr algn="l"/>
            <a:r>
              <a:rPr lang="en-US" sz="800">
                <a:latin typeface="Poppins-Regular"/>
              </a:rPr>
              <a:t>3 California employees have access to Kaiser HMO if they reside within Kaiser’s network service area</a:t>
            </a:r>
            <a:endParaRPr lang="en-US"/>
          </a:p>
        </p:txBody>
      </p:sp>
      <p:pic>
        <p:nvPicPr>
          <p:cNvPr id="2" name="Medical Plans">
            <a:hlinkClick r:id="" action="ppaction://media"/>
            <a:extLst>
              <a:ext uri="{FF2B5EF4-FFF2-40B4-BE49-F238E27FC236}">
                <a16:creationId xmlns:a16="http://schemas.microsoft.com/office/drawing/2014/main" id="{0099D6DD-090F-5CFA-4060-21165B1035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597" y="6237800"/>
            <a:ext cx="487363" cy="487363"/>
          </a:xfrm>
          <a:prstGeom prst="rect">
            <a:avLst/>
          </a:prstGeom>
        </p:spPr>
      </p:pic>
    </p:spTree>
    <p:extLst>
      <p:ext uri="{BB962C8B-B14F-4D97-AF65-F5344CB8AC3E}">
        <p14:creationId xmlns:p14="http://schemas.microsoft.com/office/powerpoint/2010/main" val="1466755255"/>
      </p:ext>
    </p:extLst>
  </p:cSld>
  <p:clrMapOvr>
    <a:masterClrMapping/>
  </p:clrMapOvr>
  <mc:AlternateContent xmlns:mc="http://schemas.openxmlformats.org/markup-compatibility/2006">
    <mc:Choice xmlns:p14="http://schemas.microsoft.com/office/powerpoint/2010/main" Requires="p14">
      <p:transition spd="slow" p14:dur="2000" advClick="0" advTm="6300000"/>
    </mc:Choice>
    <mc:Fallback>
      <p:transition spd="slow" advClick="0" advTm="63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Light mode | title + logo">
  <a:themeElements>
    <a:clrScheme name="NXP Brand Colors 2">
      <a:dk1>
        <a:srgbClr val="000000"/>
      </a:dk1>
      <a:lt1>
        <a:srgbClr val="FFFFFF"/>
      </a:lt1>
      <a:dk2>
        <a:srgbClr val="262626"/>
      </a:dk2>
      <a:lt2>
        <a:srgbClr val="F7F5F1"/>
      </a:lt2>
      <a:accent1>
        <a:srgbClr val="0EAFE0"/>
      </a:accent1>
      <a:accent2>
        <a:srgbClr val="0068DF"/>
      </a:accent2>
      <a:accent3>
        <a:srgbClr val="69CA00"/>
      </a:accent3>
      <a:accent4>
        <a:srgbClr val="F9B500"/>
      </a:accent4>
      <a:accent5>
        <a:srgbClr val="FF7400"/>
      </a:accent5>
      <a:accent6>
        <a:srgbClr val="00A700"/>
      </a:accent6>
      <a:hlink>
        <a:srgbClr val="0EAFE0"/>
      </a:hlink>
      <a:folHlink>
        <a:srgbClr val="0EAFE0"/>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64008" bIns="64008" rtlCol="0" anchor="t"/>
      <a:lstStyle>
        <a:defPPr algn="l">
          <a:defRPr dirty="0" smtClean="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0" id="{ED3AE8EB-0E32-2A4F-A2AF-9E1D08369021}" vid="{F19E758A-7FA6-5D46-82ED-B82FDF93362B}"/>
    </a:ext>
  </a:extLst>
</a:theme>
</file>

<file path=ppt/theme/theme2.xml><?xml version="1.0" encoding="utf-8"?>
<a:theme xmlns:a="http://schemas.openxmlformats.org/drawingml/2006/main" name="Light mode | content layouts">
  <a:themeElements>
    <a:clrScheme name="NXP Brand Colors 2">
      <a:dk1>
        <a:srgbClr val="000000"/>
      </a:dk1>
      <a:lt1>
        <a:srgbClr val="FFFFFF"/>
      </a:lt1>
      <a:dk2>
        <a:srgbClr val="262626"/>
      </a:dk2>
      <a:lt2>
        <a:srgbClr val="F7F5F1"/>
      </a:lt2>
      <a:accent1>
        <a:srgbClr val="0EAFE0"/>
      </a:accent1>
      <a:accent2>
        <a:srgbClr val="0068DF"/>
      </a:accent2>
      <a:accent3>
        <a:srgbClr val="69CA00"/>
      </a:accent3>
      <a:accent4>
        <a:srgbClr val="F9B500"/>
      </a:accent4>
      <a:accent5>
        <a:srgbClr val="FF7400"/>
      </a:accent5>
      <a:accent6>
        <a:srgbClr val="00A700"/>
      </a:accent6>
      <a:hlink>
        <a:srgbClr val="0EAFE0"/>
      </a:hlink>
      <a:folHlink>
        <a:srgbClr val="0EAFE0"/>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64008" bIns="64008" rtlCol="0" anchor="t"/>
      <a:lstStyle>
        <a:defPPr algn="l">
          <a:defRPr dirty="0" smtClean="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0" id="{ED3AE8EB-0E32-2A4F-A2AF-9E1D08369021}" vid="{9C325A44-A887-BC42-A317-EB180C35A470}"/>
    </a:ext>
  </a:extLst>
</a:theme>
</file>

<file path=ppt/theme/theme3.xml><?xml version="1.0" encoding="utf-8"?>
<a:theme xmlns:a="http://schemas.openxmlformats.org/drawingml/2006/main" name="Dark mode | title + logo">
  <a:themeElements>
    <a:clrScheme name="NXP Brand Colors 2">
      <a:dk1>
        <a:srgbClr val="000000"/>
      </a:dk1>
      <a:lt1>
        <a:srgbClr val="FFFFFF"/>
      </a:lt1>
      <a:dk2>
        <a:srgbClr val="262626"/>
      </a:dk2>
      <a:lt2>
        <a:srgbClr val="F7F5F1"/>
      </a:lt2>
      <a:accent1>
        <a:srgbClr val="0EAFE0"/>
      </a:accent1>
      <a:accent2>
        <a:srgbClr val="0068DF"/>
      </a:accent2>
      <a:accent3>
        <a:srgbClr val="69CA00"/>
      </a:accent3>
      <a:accent4>
        <a:srgbClr val="F9B500"/>
      </a:accent4>
      <a:accent5>
        <a:srgbClr val="FF7400"/>
      </a:accent5>
      <a:accent6>
        <a:srgbClr val="00A700"/>
      </a:accent6>
      <a:hlink>
        <a:srgbClr val="0EAFE0"/>
      </a:hlink>
      <a:folHlink>
        <a:srgbClr val="0EAFE0"/>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64008" bIns="64008" rtlCol="0" anchor="t"/>
      <a:lstStyle>
        <a:defPPr algn="l">
          <a:defRPr dirty="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10" id="{ED3AE8EB-0E32-2A4F-A2AF-9E1D08369021}" vid="{1F7652EE-9C54-9246-8050-4E32632C404C}"/>
    </a:ext>
  </a:extLst>
</a:theme>
</file>

<file path=ppt/theme/theme4.xml><?xml version="1.0" encoding="utf-8"?>
<a:theme xmlns:a="http://schemas.openxmlformats.org/drawingml/2006/main" name="Dark mode | content layouts">
  <a:themeElements>
    <a:clrScheme name="NXP Brand Colors 2">
      <a:dk1>
        <a:srgbClr val="000000"/>
      </a:dk1>
      <a:lt1>
        <a:srgbClr val="FFFFFF"/>
      </a:lt1>
      <a:dk2>
        <a:srgbClr val="262626"/>
      </a:dk2>
      <a:lt2>
        <a:srgbClr val="F7F5F1"/>
      </a:lt2>
      <a:accent1>
        <a:srgbClr val="0EAFE0"/>
      </a:accent1>
      <a:accent2>
        <a:srgbClr val="0068DF"/>
      </a:accent2>
      <a:accent3>
        <a:srgbClr val="69CA00"/>
      </a:accent3>
      <a:accent4>
        <a:srgbClr val="F9B500"/>
      </a:accent4>
      <a:accent5>
        <a:srgbClr val="FF7400"/>
      </a:accent5>
      <a:accent6>
        <a:srgbClr val="00A700"/>
      </a:accent6>
      <a:hlink>
        <a:srgbClr val="0EAFE0"/>
      </a:hlink>
      <a:folHlink>
        <a:srgbClr val="0EAFE0"/>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64008" bIns="64008" rtlCol="0" anchor="t"/>
      <a:lstStyle>
        <a:defPPr algn="l">
          <a:defRPr dirty="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10" id="{ED3AE8EB-0E32-2A4F-A2AF-9E1D08369021}" vid="{89BD463D-95D0-E640-BBBB-6236C187407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E25AA44B7F644FAD8C574E47E73FD5" ma:contentTypeVersion="15" ma:contentTypeDescription="Create a new document." ma:contentTypeScope="" ma:versionID="d6b6526102f673872528c318980717b5">
  <xsd:schema xmlns:xsd="http://www.w3.org/2001/XMLSchema" xmlns:xs="http://www.w3.org/2001/XMLSchema" xmlns:p="http://schemas.microsoft.com/office/2006/metadata/properties" xmlns:ns2="4ccf7c8d-a644-4c43-888c-f414e21fd906" xmlns:ns3="798ffd15-70c0-4282-9aa4-4813c3199175" xmlns:ns4="c4672b8b-43e2-4139-8cd1-27ad03f081e7" targetNamespace="http://schemas.microsoft.com/office/2006/metadata/properties" ma:root="true" ma:fieldsID="1573ce1d9c4938c8ce57a2a9ff4f9739" ns2:_="" ns3:_="" ns4:_="">
    <xsd:import namespace="4ccf7c8d-a644-4c43-888c-f414e21fd906"/>
    <xsd:import namespace="798ffd15-70c0-4282-9aa4-4813c3199175"/>
    <xsd:import namespace="c4672b8b-43e2-4139-8cd1-27ad03f081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cf7c8d-a644-4c43-888c-f414e21fd9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ae9cabe-f4d8-44ae-a6f0-8d11cb15c1a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8ffd15-70c0-4282-9aa4-4813c319917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672b8b-43e2-4139-8cd1-27ad03f081e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635926e-c084-47ed-b5c6-2440d6b85a67}" ma:internalName="TaxCatchAll" ma:showField="CatchAllData" ma:web="798ffd15-70c0-4282-9aa4-4813c31991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4672b8b-43e2-4139-8cd1-27ad03f081e7" xsi:nil="true"/>
    <lcf76f155ced4ddcb4097134ff3c332f xmlns="4ccf7c8d-a644-4c43-888c-f414e21fd90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4A2300-E8D2-49B5-B64A-D1BD9F1F6435}">
  <ds:schemaRefs>
    <ds:schemaRef ds:uri="4ccf7c8d-a644-4c43-888c-f414e21fd906"/>
    <ds:schemaRef ds:uri="798ffd15-70c0-4282-9aa4-4813c3199175"/>
    <ds:schemaRef ds:uri="c4672b8b-43e2-4139-8cd1-27ad03f081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F07513A-12A2-4255-B898-731E2B590A50}">
  <ds:schemaRefs>
    <ds:schemaRef ds:uri="http://schemas.microsoft.com/office/2006/metadata/properties"/>
    <ds:schemaRef ds:uri="4ccf7c8d-a644-4c43-888c-f414e21fd906"/>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c4672b8b-43e2-4139-8cd1-27ad03f081e7"/>
    <ds:schemaRef ds:uri="798ffd15-70c0-4282-9aa4-4813c3199175"/>
    <ds:schemaRef ds:uri="http://purl.org/dc/dcmitype/"/>
    <ds:schemaRef ds:uri="http://purl.org/dc/terms/"/>
  </ds:schemaRefs>
</ds:datastoreItem>
</file>

<file path=customXml/itemProps3.xml><?xml version="1.0" encoding="utf-8"?>
<ds:datastoreItem xmlns:ds="http://schemas.openxmlformats.org/officeDocument/2006/customXml" ds:itemID="{7BD1AD12-5548-4C98-BA14-C59C24E27D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NXP-Template-Light-Dark-Mode-Internal</Template>
  <TotalTime>0</TotalTime>
  <Words>7695</Words>
  <Application>Microsoft Office PowerPoint</Application>
  <PresentationFormat>Widescreen</PresentationFormat>
  <Paragraphs>701</Paragraphs>
  <Slides>42</Slides>
  <Notes>42</Notes>
  <HiddenSlides>0</HiddenSlides>
  <MMClips>42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42</vt:i4>
      </vt:variant>
    </vt:vector>
  </HeadingPairs>
  <TitlesOfParts>
    <vt:vector size="54" baseType="lpstr">
      <vt:lpstr>Poppins-Regular</vt:lpstr>
      <vt:lpstr>Aptos</vt:lpstr>
      <vt:lpstr>Arial</vt:lpstr>
      <vt:lpstr>Calibri</vt:lpstr>
      <vt:lpstr>Courier New</vt:lpstr>
      <vt:lpstr>Poppins</vt:lpstr>
      <vt:lpstr>Poppins Light</vt:lpstr>
      <vt:lpstr>Poppins SemiBold</vt:lpstr>
      <vt:lpstr>Light mode | title + logo</vt:lpstr>
      <vt:lpstr>Light mode | content layouts</vt:lpstr>
      <vt:lpstr>Dark mode | title + logo</vt:lpstr>
      <vt:lpstr>Dark mode | content layouts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NXP 401(k) Plan</vt:lpstr>
      <vt:lpstr>NXP 401(k) Plan</vt:lpstr>
      <vt:lpstr>Sofia: A Virtual Benefits Assistant</vt:lpstr>
      <vt:lpstr>Decision Support Tool</vt:lpstr>
      <vt:lpstr>MyChoice® Benefits App</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Wright</dc:creator>
  <cp:lastModifiedBy>Judith Tanta</cp:lastModifiedBy>
  <cp:revision>2</cp:revision>
  <dcterms:created xsi:type="dcterms:W3CDTF">2024-08-16T15:42:37Z</dcterms:created>
  <dcterms:modified xsi:type="dcterms:W3CDTF">2024-10-10T09:44:06Z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0x010100A2E25AA44B7F644FAD8C574E47E73FD5</vt:lpwstr>
  </property>
  <property fmtid="{D5CDD505-2E9C-101B-9397-08002B2CF9AE}" pid="3" name="MediaServiceImageTags">
    <vt:lpwstr/>
  </property>
</Properties>
</file>