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87_2014481.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83_47C25EE3.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73" r:id="rId5"/>
    <p:sldMasterId id="2147483694" r:id="rId6"/>
    <p:sldMasterId id="2147483699" r:id="rId7"/>
    <p:sldMasterId id="2147483725" r:id="rId8"/>
    <p:sldMasterId id="2147483739" r:id="rId9"/>
    <p:sldMasterId id="2147483761" r:id="rId10"/>
    <p:sldMasterId id="2147483765" r:id="rId11"/>
    <p:sldMasterId id="2147483786" r:id="rId12"/>
  </p:sldMasterIdLst>
  <p:notesMasterIdLst>
    <p:notesMasterId r:id="rId53"/>
  </p:notesMasterIdLst>
  <p:sldIdLst>
    <p:sldId id="277" r:id="rId13"/>
    <p:sldId id="2145707160" r:id="rId14"/>
    <p:sldId id="376" r:id="rId15"/>
    <p:sldId id="400" r:id="rId16"/>
    <p:sldId id="323" r:id="rId17"/>
    <p:sldId id="393" r:id="rId18"/>
    <p:sldId id="391" r:id="rId19"/>
    <p:sldId id="328" r:id="rId20"/>
    <p:sldId id="327" r:id="rId21"/>
    <p:sldId id="329" r:id="rId22"/>
    <p:sldId id="379" r:id="rId23"/>
    <p:sldId id="331" r:id="rId24"/>
    <p:sldId id="332" r:id="rId25"/>
    <p:sldId id="334" r:id="rId26"/>
    <p:sldId id="389" r:id="rId27"/>
    <p:sldId id="336" r:id="rId28"/>
    <p:sldId id="341" r:id="rId29"/>
    <p:sldId id="342" r:id="rId30"/>
    <p:sldId id="343" r:id="rId31"/>
    <p:sldId id="344" r:id="rId32"/>
    <p:sldId id="345" r:id="rId33"/>
    <p:sldId id="337" r:id="rId34"/>
    <p:sldId id="390" r:id="rId35"/>
    <p:sldId id="388" r:id="rId36"/>
    <p:sldId id="347" r:id="rId37"/>
    <p:sldId id="386" r:id="rId38"/>
    <p:sldId id="387" r:id="rId39"/>
    <p:sldId id="385" r:id="rId40"/>
    <p:sldId id="362" r:id="rId41"/>
    <p:sldId id="394" r:id="rId42"/>
    <p:sldId id="399" r:id="rId43"/>
    <p:sldId id="2145707163" r:id="rId44"/>
    <p:sldId id="2145707164" r:id="rId45"/>
    <p:sldId id="372" r:id="rId46"/>
    <p:sldId id="2145707165" r:id="rId47"/>
    <p:sldId id="378" r:id="rId48"/>
    <p:sldId id="383" r:id="rId49"/>
    <p:sldId id="384" r:id="rId50"/>
    <p:sldId id="2145707161" r:id="rId51"/>
    <p:sldId id="2145707162" r:id="rId5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37CC44-200B-448F-0744-A27FDDF7396F}" name="Sarah Harkrider" initials="SH" userId="S::sarah.harkrider@nxp.com::f9cd4ff1-b7f4-4530-8d5e-c9ed6f2ef01a" providerId="AD"/>
  <p188:author id="{B4A50CC0-4DA5-B6C8-BB34-9801644BCA82}" name="JANUARY CUMMINGS" initials="JC" userId="S::january.cummings@nxp.com::81e08314-5612-4896-a5a8-06a2ef0b9b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500"/>
    <a:srgbClr val="69CA00"/>
    <a:srgbClr val="F9B500"/>
    <a:srgbClr val="FE7300"/>
    <a:srgbClr val="C4F5FF"/>
    <a:srgbClr val="215BD6"/>
    <a:srgbClr val="00A602"/>
    <a:srgbClr val="0CC40C"/>
    <a:srgbClr val="0EAFE0"/>
    <a:srgbClr val="01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673902-E999-4C07-80A3-ADCB92377E11}" v="12" dt="2025-10-15T22:10:03.795"/>
    <p1510:client id="{6B570A69-30B9-4A1F-B828-619A5C80C2B3}" v="1677" dt="2025-10-16T20:38:11.401"/>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120" autoAdjust="0"/>
  </p:normalViewPr>
  <p:slideViewPr>
    <p:cSldViewPr snapToGrid="0">
      <p:cViewPr varScale="1">
        <p:scale>
          <a:sx n="81" d="100"/>
          <a:sy n="81" d="100"/>
        </p:scale>
        <p:origin x="80"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microsoft.com/office/2018/10/relationships/authors" Target="author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comments/modernComment_183_47C25EE3.xml><?xml version="1.0" encoding="utf-8"?>
<p188:cmLst xmlns:a="http://schemas.openxmlformats.org/drawingml/2006/main" xmlns:r="http://schemas.openxmlformats.org/officeDocument/2006/relationships" xmlns:p188="http://schemas.microsoft.com/office/powerpoint/2018/8/main">
  <p188:cm id="{C894FFBF-37FF-407E-83F7-8BD45A5E45B1}" authorId="{E637CC44-200B-448F-0744-A27FDDF7396F}" status="resolved" created="2025-08-12T20:33:11.332" complete="100000">
    <ac:deMkLst xmlns:ac="http://schemas.microsoft.com/office/drawing/2013/main/command">
      <pc:docMk xmlns:pc="http://schemas.microsoft.com/office/powerpoint/2013/main/command"/>
      <pc:sldMk xmlns:pc="http://schemas.microsoft.com/office/powerpoint/2013/main/command" cId="1203920611" sldId="387"/>
      <ac:picMk id="41" creationId="{ADA98C14-2C6C-5B63-B7AA-F7EAAD70D5D9}"/>
    </ac:deMkLst>
    <p188:txBody>
      <a:bodyPr/>
      <a:lstStyle/>
      <a:p>
        <a:r>
          <a:rPr lang="en-US"/>
          <a:t>We will change this to reflect Maven</a:t>
        </a:r>
      </a:p>
    </p188:txBody>
  </p188:cm>
</p188:cmLst>
</file>

<file path=ppt/comments/modernComment_187_2014481.xml><?xml version="1.0" encoding="utf-8"?>
<p188:cmLst xmlns:a="http://schemas.openxmlformats.org/drawingml/2006/main" xmlns:r="http://schemas.openxmlformats.org/officeDocument/2006/relationships" xmlns:p188="http://schemas.microsoft.com/office/powerpoint/2018/8/main">
  <p188:cm id="{9057AB30-69C8-49A1-A88D-7D54D0BFC9C2}" authorId="{E637CC44-200B-448F-0744-A27FDDF7396F}" created="2025-09-17T19:28:13.452">
    <pc:sldMkLst xmlns:pc="http://schemas.microsoft.com/office/powerpoint/2013/main/command">
      <pc:docMk/>
      <pc:sldMk cId="33637505" sldId="391"/>
    </pc:sldMkLst>
    <p188:txBody>
      <a:bodyPr/>
      <a:lstStyle/>
      <a:p>
        <a:r>
          <a:rPr lang="en-US"/>
          <a:t>Waiting on Nicole to provide date of when the outreach will happen if the current mail order drug is not available.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3B213-711C-469F-A258-2DDE53BBC5D2}"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US"/>
        </a:p>
      </dgm:t>
    </dgm:pt>
    <dgm:pt modelId="{3C8D9770-DEF2-4608-9BDD-AE06862249C9}">
      <dgm:prSet/>
      <dgm:spPr/>
      <dgm:t>
        <a:bodyPr/>
        <a:lstStyle/>
        <a:p>
          <a:r>
            <a:rPr lang="en-US" dirty="0"/>
            <a:t>NXP continues to support competitive benefit programs for all employees and their families</a:t>
          </a:r>
        </a:p>
      </dgm:t>
    </dgm:pt>
    <dgm:pt modelId="{27FDCBFD-05FE-4619-BAF3-96CA03278049}" type="parTrans" cxnId="{26A0836B-F8A7-4F3C-B086-316D1BE86F6E}">
      <dgm:prSet/>
      <dgm:spPr/>
      <dgm:t>
        <a:bodyPr/>
        <a:lstStyle/>
        <a:p>
          <a:endParaRPr lang="en-US">
            <a:solidFill>
              <a:schemeClr val="tx1"/>
            </a:solidFill>
          </a:endParaRPr>
        </a:p>
      </dgm:t>
    </dgm:pt>
    <dgm:pt modelId="{C8B1C55B-2C8C-4586-BB03-D8CB76AE34F2}" type="sibTrans" cxnId="{26A0836B-F8A7-4F3C-B086-316D1BE86F6E}">
      <dgm:prSet/>
      <dgm:spPr/>
      <dgm:t>
        <a:bodyPr/>
        <a:lstStyle/>
        <a:p>
          <a:endParaRPr lang="en-US">
            <a:solidFill>
              <a:schemeClr val="tx1"/>
            </a:solidFill>
          </a:endParaRPr>
        </a:p>
      </dgm:t>
    </dgm:pt>
    <dgm:pt modelId="{7881834D-F98D-4E59-A2A1-A7E40134767F}">
      <dgm:prSet/>
      <dgm:spPr/>
      <dgm:t>
        <a:bodyPr/>
        <a:lstStyle/>
        <a:p>
          <a:r>
            <a:rPr lang="en-US" dirty="0"/>
            <a:t>2026 Medical and pharmacy costs are projected to increase 7% to ~$90M</a:t>
          </a:r>
        </a:p>
      </dgm:t>
    </dgm:pt>
    <dgm:pt modelId="{B682F16C-BFA4-4AD4-9047-903E7765B9CB}" type="parTrans" cxnId="{6B71463D-CDE8-4370-B3E1-5627A8997888}">
      <dgm:prSet/>
      <dgm:spPr/>
      <dgm:t>
        <a:bodyPr/>
        <a:lstStyle/>
        <a:p>
          <a:endParaRPr lang="en-US">
            <a:solidFill>
              <a:schemeClr val="tx1"/>
            </a:solidFill>
          </a:endParaRPr>
        </a:p>
      </dgm:t>
    </dgm:pt>
    <dgm:pt modelId="{ED0A304A-F74A-41AF-BFED-53CB8EAFA90F}" type="sibTrans" cxnId="{6B71463D-CDE8-4370-B3E1-5627A8997888}">
      <dgm:prSet/>
      <dgm:spPr/>
      <dgm:t>
        <a:bodyPr/>
        <a:lstStyle/>
        <a:p>
          <a:endParaRPr lang="en-US">
            <a:solidFill>
              <a:schemeClr val="tx1"/>
            </a:solidFill>
          </a:endParaRPr>
        </a:p>
      </dgm:t>
    </dgm:pt>
    <dgm:pt modelId="{4DA9802A-B685-4043-9924-CF15B51B6541}">
      <dgm:prSet/>
      <dgm:spPr/>
      <dgm:t>
        <a:bodyPr/>
        <a:lstStyle/>
        <a:p>
          <a:r>
            <a:rPr lang="en-US" dirty="0"/>
            <a:t>Cost share will remain at 87% NXP costs and 13% for the employee premiums</a:t>
          </a:r>
        </a:p>
      </dgm:t>
    </dgm:pt>
    <dgm:pt modelId="{4B6A21CC-DB67-42BE-8F6B-E75D91D902C4}" type="parTrans" cxnId="{C5388C5B-09E6-4FBB-84AE-4CD0CA23868D}">
      <dgm:prSet/>
      <dgm:spPr/>
      <dgm:t>
        <a:bodyPr/>
        <a:lstStyle/>
        <a:p>
          <a:endParaRPr lang="en-US">
            <a:solidFill>
              <a:schemeClr val="tx1"/>
            </a:solidFill>
          </a:endParaRPr>
        </a:p>
      </dgm:t>
    </dgm:pt>
    <dgm:pt modelId="{095648FD-1075-41C6-8274-5FAE777ED573}" type="sibTrans" cxnId="{C5388C5B-09E6-4FBB-84AE-4CD0CA23868D}">
      <dgm:prSet/>
      <dgm:spPr/>
      <dgm:t>
        <a:bodyPr/>
        <a:lstStyle/>
        <a:p>
          <a:endParaRPr lang="en-US">
            <a:solidFill>
              <a:schemeClr val="tx1"/>
            </a:solidFill>
          </a:endParaRPr>
        </a:p>
      </dgm:t>
    </dgm:pt>
    <dgm:pt modelId="{61D30619-C57A-408C-8D97-35E980A3A242}">
      <dgm:prSet/>
      <dgm:spPr/>
      <dgm:t>
        <a:bodyPr/>
        <a:lstStyle/>
        <a:p>
          <a:r>
            <a:rPr lang="en-US"/>
            <a:t>Based off Medical Plan design options that you chose, you will pay 7% to 10% more in premiums than 2025</a:t>
          </a:r>
          <a:endParaRPr lang="en-US" dirty="0"/>
        </a:p>
      </dgm:t>
    </dgm:pt>
    <dgm:pt modelId="{FCA05213-3E5A-4607-B802-F2AE2A2D9F1C}" type="parTrans" cxnId="{A5E9142D-877B-4358-AB6B-8E24CFD46AAC}">
      <dgm:prSet/>
      <dgm:spPr/>
      <dgm:t>
        <a:bodyPr/>
        <a:lstStyle/>
        <a:p>
          <a:endParaRPr lang="en-US">
            <a:solidFill>
              <a:schemeClr val="tx1"/>
            </a:solidFill>
          </a:endParaRPr>
        </a:p>
      </dgm:t>
    </dgm:pt>
    <dgm:pt modelId="{733CC29B-2B2F-4A8F-8D06-FB9E6F76DE52}" type="sibTrans" cxnId="{A5E9142D-877B-4358-AB6B-8E24CFD46AAC}">
      <dgm:prSet/>
      <dgm:spPr/>
      <dgm:t>
        <a:bodyPr/>
        <a:lstStyle/>
        <a:p>
          <a:endParaRPr lang="en-US">
            <a:solidFill>
              <a:schemeClr val="tx1"/>
            </a:solidFill>
          </a:endParaRPr>
        </a:p>
      </dgm:t>
    </dgm:pt>
    <dgm:pt modelId="{09354214-3C8C-4A21-A6C2-BD1CCD09C34E}">
      <dgm:prSet/>
      <dgm:spPr/>
      <dgm:t>
        <a:bodyPr/>
        <a:lstStyle/>
        <a:p>
          <a:r>
            <a:rPr lang="en-US"/>
            <a:t>Dental and Vision premiums will not increase for 2026</a:t>
          </a:r>
          <a:endParaRPr lang="en-US" dirty="0"/>
        </a:p>
      </dgm:t>
    </dgm:pt>
    <dgm:pt modelId="{DED82867-1795-4391-908C-7DA85D30E0AF}" type="parTrans" cxnId="{A8CB89EE-8C1E-44BD-AA6B-9DD9B79DD8A5}">
      <dgm:prSet/>
      <dgm:spPr/>
      <dgm:t>
        <a:bodyPr/>
        <a:lstStyle/>
        <a:p>
          <a:endParaRPr lang="en-US">
            <a:solidFill>
              <a:schemeClr val="tx1"/>
            </a:solidFill>
          </a:endParaRPr>
        </a:p>
      </dgm:t>
    </dgm:pt>
    <dgm:pt modelId="{84319211-F3D1-443C-907F-0036F5BDCEF8}" type="sibTrans" cxnId="{A8CB89EE-8C1E-44BD-AA6B-9DD9B79DD8A5}">
      <dgm:prSet/>
      <dgm:spPr/>
      <dgm:t>
        <a:bodyPr/>
        <a:lstStyle/>
        <a:p>
          <a:endParaRPr lang="en-US">
            <a:solidFill>
              <a:schemeClr val="tx1"/>
            </a:solidFill>
          </a:endParaRPr>
        </a:p>
      </dgm:t>
    </dgm:pt>
    <dgm:pt modelId="{9B89F280-5481-4FF9-A8E1-A00D04BF64CC}" type="pres">
      <dgm:prSet presAssocID="{8C43B213-711C-469F-A258-2DDE53BBC5D2}" presName="linear" presStyleCnt="0">
        <dgm:presLayoutVars>
          <dgm:animLvl val="lvl"/>
          <dgm:resizeHandles val="exact"/>
        </dgm:presLayoutVars>
      </dgm:prSet>
      <dgm:spPr/>
    </dgm:pt>
    <dgm:pt modelId="{B2B97C6A-C559-4A1E-8210-AF7C06639184}" type="pres">
      <dgm:prSet presAssocID="{3C8D9770-DEF2-4608-9BDD-AE06862249C9}" presName="parentText" presStyleLbl="node1" presStyleIdx="0" presStyleCnt="5">
        <dgm:presLayoutVars>
          <dgm:chMax val="0"/>
          <dgm:bulletEnabled val="1"/>
        </dgm:presLayoutVars>
      </dgm:prSet>
      <dgm:spPr/>
    </dgm:pt>
    <dgm:pt modelId="{73F2A443-4C78-4D2A-8A77-28FE07DAB577}" type="pres">
      <dgm:prSet presAssocID="{C8B1C55B-2C8C-4586-BB03-D8CB76AE34F2}" presName="spacer" presStyleCnt="0"/>
      <dgm:spPr/>
    </dgm:pt>
    <dgm:pt modelId="{7A347D9A-CED1-4C61-BD5A-7E362DB67850}" type="pres">
      <dgm:prSet presAssocID="{7881834D-F98D-4E59-A2A1-A7E40134767F}" presName="parentText" presStyleLbl="node1" presStyleIdx="1" presStyleCnt="5" custLinFactNeighborX="-4927" custLinFactNeighborY="-54931">
        <dgm:presLayoutVars>
          <dgm:chMax val="0"/>
          <dgm:bulletEnabled val="1"/>
        </dgm:presLayoutVars>
      </dgm:prSet>
      <dgm:spPr/>
    </dgm:pt>
    <dgm:pt modelId="{89C4E6F5-2F15-4ED6-B290-16B94EE65BF2}" type="pres">
      <dgm:prSet presAssocID="{ED0A304A-F74A-41AF-BFED-53CB8EAFA90F}" presName="spacer" presStyleCnt="0"/>
      <dgm:spPr/>
    </dgm:pt>
    <dgm:pt modelId="{8C7D717B-E4B3-45ED-8E83-A1EF26E6205B}" type="pres">
      <dgm:prSet presAssocID="{4DA9802A-B685-4043-9924-CF15B51B6541}" presName="parentText" presStyleLbl="node1" presStyleIdx="2" presStyleCnt="5">
        <dgm:presLayoutVars>
          <dgm:chMax val="0"/>
          <dgm:bulletEnabled val="1"/>
        </dgm:presLayoutVars>
      </dgm:prSet>
      <dgm:spPr/>
    </dgm:pt>
    <dgm:pt modelId="{1FB8F2DB-1E68-4B92-8FC6-039BE9FDB41E}" type="pres">
      <dgm:prSet presAssocID="{095648FD-1075-41C6-8274-5FAE777ED573}" presName="spacer" presStyleCnt="0"/>
      <dgm:spPr/>
    </dgm:pt>
    <dgm:pt modelId="{03771BAC-1AFA-4BA4-BD81-2CD261B964D6}" type="pres">
      <dgm:prSet presAssocID="{61D30619-C57A-408C-8D97-35E980A3A242}" presName="parentText" presStyleLbl="node1" presStyleIdx="3" presStyleCnt="5">
        <dgm:presLayoutVars>
          <dgm:chMax val="0"/>
          <dgm:bulletEnabled val="1"/>
        </dgm:presLayoutVars>
      </dgm:prSet>
      <dgm:spPr/>
    </dgm:pt>
    <dgm:pt modelId="{F2C4C812-C66E-4F37-918B-3338C7C211ED}" type="pres">
      <dgm:prSet presAssocID="{733CC29B-2B2F-4A8F-8D06-FB9E6F76DE52}" presName="spacer" presStyleCnt="0"/>
      <dgm:spPr/>
    </dgm:pt>
    <dgm:pt modelId="{8DF07D06-7ABC-4027-A3B4-F59227FD67D9}" type="pres">
      <dgm:prSet presAssocID="{09354214-3C8C-4A21-A6C2-BD1CCD09C34E}" presName="parentText" presStyleLbl="node1" presStyleIdx="4" presStyleCnt="5">
        <dgm:presLayoutVars>
          <dgm:chMax val="0"/>
          <dgm:bulletEnabled val="1"/>
        </dgm:presLayoutVars>
      </dgm:prSet>
      <dgm:spPr/>
    </dgm:pt>
  </dgm:ptLst>
  <dgm:cxnLst>
    <dgm:cxn modelId="{A5E9142D-877B-4358-AB6B-8E24CFD46AAC}" srcId="{8C43B213-711C-469F-A258-2DDE53BBC5D2}" destId="{61D30619-C57A-408C-8D97-35E980A3A242}" srcOrd="3" destOrd="0" parTransId="{FCA05213-3E5A-4607-B802-F2AE2A2D9F1C}" sibTransId="{733CC29B-2B2F-4A8F-8D06-FB9E6F76DE52}"/>
    <dgm:cxn modelId="{6B71463D-CDE8-4370-B3E1-5627A8997888}" srcId="{8C43B213-711C-469F-A258-2DDE53BBC5D2}" destId="{7881834D-F98D-4E59-A2A1-A7E40134767F}" srcOrd="1" destOrd="0" parTransId="{B682F16C-BFA4-4AD4-9047-903E7765B9CB}" sibTransId="{ED0A304A-F74A-41AF-BFED-53CB8EAFA90F}"/>
    <dgm:cxn modelId="{C5388C5B-09E6-4FBB-84AE-4CD0CA23868D}" srcId="{8C43B213-711C-469F-A258-2DDE53BBC5D2}" destId="{4DA9802A-B685-4043-9924-CF15B51B6541}" srcOrd="2" destOrd="0" parTransId="{4B6A21CC-DB67-42BE-8F6B-E75D91D902C4}" sibTransId="{095648FD-1075-41C6-8274-5FAE777ED573}"/>
    <dgm:cxn modelId="{39675861-400F-438B-98D8-562C5805823D}" type="presOf" srcId="{3C8D9770-DEF2-4608-9BDD-AE06862249C9}" destId="{B2B97C6A-C559-4A1E-8210-AF7C06639184}" srcOrd="0" destOrd="0" presId="urn:microsoft.com/office/officeart/2005/8/layout/vList2"/>
    <dgm:cxn modelId="{95DC9E44-B413-471B-9F3D-A0147169D8EC}" type="presOf" srcId="{61D30619-C57A-408C-8D97-35E980A3A242}" destId="{03771BAC-1AFA-4BA4-BD81-2CD261B964D6}" srcOrd="0" destOrd="0" presId="urn:microsoft.com/office/officeart/2005/8/layout/vList2"/>
    <dgm:cxn modelId="{26A0836B-F8A7-4F3C-B086-316D1BE86F6E}" srcId="{8C43B213-711C-469F-A258-2DDE53BBC5D2}" destId="{3C8D9770-DEF2-4608-9BDD-AE06862249C9}" srcOrd="0" destOrd="0" parTransId="{27FDCBFD-05FE-4619-BAF3-96CA03278049}" sibTransId="{C8B1C55B-2C8C-4586-BB03-D8CB76AE34F2}"/>
    <dgm:cxn modelId="{CB22A76F-E5F3-40EC-8E93-9FA3C388BE5D}" type="presOf" srcId="{7881834D-F98D-4E59-A2A1-A7E40134767F}" destId="{7A347D9A-CED1-4C61-BD5A-7E362DB67850}" srcOrd="0" destOrd="0" presId="urn:microsoft.com/office/officeart/2005/8/layout/vList2"/>
    <dgm:cxn modelId="{B626B478-C542-40E6-A8DE-C3EE2733C06D}" type="presOf" srcId="{09354214-3C8C-4A21-A6C2-BD1CCD09C34E}" destId="{8DF07D06-7ABC-4027-A3B4-F59227FD67D9}" srcOrd="0" destOrd="0" presId="urn:microsoft.com/office/officeart/2005/8/layout/vList2"/>
    <dgm:cxn modelId="{D73DA8A6-2DF3-4D54-BD52-09E92403BEF1}" type="presOf" srcId="{8C43B213-711C-469F-A258-2DDE53BBC5D2}" destId="{9B89F280-5481-4FF9-A8E1-A00D04BF64CC}" srcOrd="0" destOrd="0" presId="urn:microsoft.com/office/officeart/2005/8/layout/vList2"/>
    <dgm:cxn modelId="{1B94DAD2-C93F-4322-8850-1F8F854CD3C2}" type="presOf" srcId="{4DA9802A-B685-4043-9924-CF15B51B6541}" destId="{8C7D717B-E4B3-45ED-8E83-A1EF26E6205B}" srcOrd="0" destOrd="0" presId="urn:microsoft.com/office/officeart/2005/8/layout/vList2"/>
    <dgm:cxn modelId="{A8CB89EE-8C1E-44BD-AA6B-9DD9B79DD8A5}" srcId="{8C43B213-711C-469F-A258-2DDE53BBC5D2}" destId="{09354214-3C8C-4A21-A6C2-BD1CCD09C34E}" srcOrd="4" destOrd="0" parTransId="{DED82867-1795-4391-908C-7DA85D30E0AF}" sibTransId="{84319211-F3D1-443C-907F-0036F5BDCEF8}"/>
    <dgm:cxn modelId="{6FBCE625-5AE8-44C3-9F4E-7D31B8B62A96}" type="presParOf" srcId="{9B89F280-5481-4FF9-A8E1-A00D04BF64CC}" destId="{B2B97C6A-C559-4A1E-8210-AF7C06639184}" srcOrd="0" destOrd="0" presId="urn:microsoft.com/office/officeart/2005/8/layout/vList2"/>
    <dgm:cxn modelId="{E6EDD55A-7061-4BB6-8530-B9F33A4698E9}" type="presParOf" srcId="{9B89F280-5481-4FF9-A8E1-A00D04BF64CC}" destId="{73F2A443-4C78-4D2A-8A77-28FE07DAB577}" srcOrd="1" destOrd="0" presId="urn:microsoft.com/office/officeart/2005/8/layout/vList2"/>
    <dgm:cxn modelId="{BF57BD73-C5EA-458F-BDBA-0E064D12D7B7}" type="presParOf" srcId="{9B89F280-5481-4FF9-A8E1-A00D04BF64CC}" destId="{7A347D9A-CED1-4C61-BD5A-7E362DB67850}" srcOrd="2" destOrd="0" presId="urn:microsoft.com/office/officeart/2005/8/layout/vList2"/>
    <dgm:cxn modelId="{550C6167-6DEC-48AF-8FCF-3AB0B43BF0C4}" type="presParOf" srcId="{9B89F280-5481-4FF9-A8E1-A00D04BF64CC}" destId="{89C4E6F5-2F15-4ED6-B290-16B94EE65BF2}" srcOrd="3" destOrd="0" presId="urn:microsoft.com/office/officeart/2005/8/layout/vList2"/>
    <dgm:cxn modelId="{2F92F606-842C-4501-8F73-1438E7E8FFBD}" type="presParOf" srcId="{9B89F280-5481-4FF9-A8E1-A00D04BF64CC}" destId="{8C7D717B-E4B3-45ED-8E83-A1EF26E6205B}" srcOrd="4" destOrd="0" presId="urn:microsoft.com/office/officeart/2005/8/layout/vList2"/>
    <dgm:cxn modelId="{F2FE080A-8E6E-42D0-918B-378908D80EF3}" type="presParOf" srcId="{9B89F280-5481-4FF9-A8E1-A00D04BF64CC}" destId="{1FB8F2DB-1E68-4B92-8FC6-039BE9FDB41E}" srcOrd="5" destOrd="0" presId="urn:microsoft.com/office/officeart/2005/8/layout/vList2"/>
    <dgm:cxn modelId="{8D9D5B74-F9B9-421E-AD3D-4ADBADF5AE56}" type="presParOf" srcId="{9B89F280-5481-4FF9-A8E1-A00D04BF64CC}" destId="{03771BAC-1AFA-4BA4-BD81-2CD261B964D6}" srcOrd="6" destOrd="0" presId="urn:microsoft.com/office/officeart/2005/8/layout/vList2"/>
    <dgm:cxn modelId="{E20E9E42-456C-4011-8AC7-A1E391BA1773}" type="presParOf" srcId="{9B89F280-5481-4FF9-A8E1-A00D04BF64CC}" destId="{F2C4C812-C66E-4F37-918B-3338C7C211ED}" srcOrd="7" destOrd="0" presId="urn:microsoft.com/office/officeart/2005/8/layout/vList2"/>
    <dgm:cxn modelId="{D76448D4-B015-4258-AAFA-F32E4E5EF8EB}" type="presParOf" srcId="{9B89F280-5481-4FF9-A8E1-A00D04BF64CC}" destId="{8DF07D06-7ABC-4027-A3B4-F59227FD67D9}"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97C6A-C559-4A1E-8210-AF7C06639184}">
      <dsp:nvSpPr>
        <dsp:cNvPr id="0" name=""/>
        <dsp:cNvSpPr/>
      </dsp:nvSpPr>
      <dsp:spPr>
        <a:xfrm>
          <a:off x="0" y="64489"/>
          <a:ext cx="10515600" cy="805545"/>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NXP continues to support competitive benefit programs for all employees and their families</a:t>
          </a:r>
        </a:p>
      </dsp:txBody>
      <dsp:txXfrm>
        <a:off x="39323" y="103812"/>
        <a:ext cx="10436954" cy="726899"/>
      </dsp:txXfrm>
    </dsp:sp>
    <dsp:sp modelId="{7A347D9A-CED1-4C61-BD5A-7E362DB67850}">
      <dsp:nvSpPr>
        <dsp:cNvPr id="0" name=""/>
        <dsp:cNvSpPr/>
      </dsp:nvSpPr>
      <dsp:spPr>
        <a:xfrm>
          <a:off x="0" y="892100"/>
          <a:ext cx="10515600" cy="805545"/>
        </a:xfrm>
        <a:prstGeom prst="roundRect">
          <a:avLst/>
        </a:prstGeom>
        <a:solidFill>
          <a:schemeClr val="accent1">
            <a:shade val="80000"/>
            <a:hueOff val="114959"/>
            <a:satOff val="-5664"/>
            <a:lumOff val="82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2026 Medical and pharmacy costs are projected to increase 7% to ~$90M</a:t>
          </a:r>
        </a:p>
      </dsp:txBody>
      <dsp:txXfrm>
        <a:off x="39323" y="931423"/>
        <a:ext cx="10436954" cy="726899"/>
      </dsp:txXfrm>
    </dsp:sp>
    <dsp:sp modelId="{8C7D717B-E4B3-45ED-8E83-A1EF26E6205B}">
      <dsp:nvSpPr>
        <dsp:cNvPr id="0" name=""/>
        <dsp:cNvSpPr/>
      </dsp:nvSpPr>
      <dsp:spPr>
        <a:xfrm>
          <a:off x="0" y="1773499"/>
          <a:ext cx="10515600" cy="805545"/>
        </a:xfrm>
        <a:prstGeom prst="roundRect">
          <a:avLst/>
        </a:prstGeom>
        <a:solidFill>
          <a:schemeClr val="accent1">
            <a:shade val="80000"/>
            <a:hueOff val="229919"/>
            <a:satOff val="-11327"/>
            <a:lumOff val="165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Cost share will remain at 87% NXP costs and 13% for the employee premiums</a:t>
          </a:r>
        </a:p>
      </dsp:txBody>
      <dsp:txXfrm>
        <a:off x="39323" y="1812822"/>
        <a:ext cx="10436954" cy="726899"/>
      </dsp:txXfrm>
    </dsp:sp>
    <dsp:sp modelId="{03771BAC-1AFA-4BA4-BD81-2CD261B964D6}">
      <dsp:nvSpPr>
        <dsp:cNvPr id="0" name=""/>
        <dsp:cNvSpPr/>
      </dsp:nvSpPr>
      <dsp:spPr>
        <a:xfrm>
          <a:off x="0" y="2628004"/>
          <a:ext cx="10515600" cy="805545"/>
        </a:xfrm>
        <a:prstGeom prst="roundRect">
          <a:avLst/>
        </a:prstGeom>
        <a:solidFill>
          <a:schemeClr val="accent1">
            <a:shade val="80000"/>
            <a:hueOff val="344878"/>
            <a:satOff val="-16991"/>
            <a:lumOff val="248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Based off Medical Plan design options that you chose, you will pay 7% to 10% more in premiums than 2025</a:t>
          </a:r>
          <a:endParaRPr lang="en-US" sz="1700" kern="1200" dirty="0"/>
        </a:p>
      </dsp:txBody>
      <dsp:txXfrm>
        <a:off x="39323" y="2667327"/>
        <a:ext cx="10436954" cy="726899"/>
      </dsp:txXfrm>
    </dsp:sp>
    <dsp:sp modelId="{8DF07D06-7ABC-4027-A3B4-F59227FD67D9}">
      <dsp:nvSpPr>
        <dsp:cNvPr id="0" name=""/>
        <dsp:cNvSpPr/>
      </dsp:nvSpPr>
      <dsp:spPr>
        <a:xfrm>
          <a:off x="0" y="3482509"/>
          <a:ext cx="10515600" cy="805545"/>
        </a:xfrm>
        <a:prstGeom prst="roundRect">
          <a:avLst/>
        </a:prstGeom>
        <a:solidFill>
          <a:schemeClr val="accent1">
            <a:shade val="80000"/>
            <a:hueOff val="459837"/>
            <a:satOff val="-22655"/>
            <a:lumOff val="331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Dental and Vision premiums will not increase for 2026</a:t>
          </a:r>
          <a:endParaRPr lang="en-US" sz="1700" kern="1200" dirty="0"/>
        </a:p>
      </dsp:txBody>
      <dsp:txXfrm>
        <a:off x="39323" y="3521832"/>
        <a:ext cx="10436954" cy="7268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91C47AF-DC39-4D3C-8ED0-D144775A54EB}" type="datetimeFigureOut">
              <a:rPr lang="en-US" smtClean="0"/>
              <a:t>10/16/2025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8EF49D9-BB42-4B3D-ABE8-3EDDF01DA79C}" type="slidenum">
              <a:rPr lang="en-US" smtClean="0"/>
              <a:t>‹#›</a:t>
            </a:fld>
            <a:endParaRPr lang="en-US"/>
          </a:p>
        </p:txBody>
      </p:sp>
    </p:spTree>
    <p:extLst>
      <p:ext uri="{BB962C8B-B14F-4D97-AF65-F5344CB8AC3E}">
        <p14:creationId xmlns:p14="http://schemas.microsoft.com/office/powerpoint/2010/main" val="3059633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xp.com/company/about-nxp/nxp-u-s-benefits/retirement-and-financial/life-and-add-insurance:LIFE-AND-AD"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nxp.com/docs/en/company-information/benefits/METLIFE-STATEMENT-OF-HEALTH-FORM.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kiplinger.com/taxes/super-catch-up-contribution-for-age-60-6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1</a:t>
            </a:fld>
            <a:endParaRPr lang="en-US"/>
          </a:p>
        </p:txBody>
      </p:sp>
    </p:spTree>
    <p:extLst>
      <p:ext uri="{BB962C8B-B14F-4D97-AF65-F5344CB8AC3E}">
        <p14:creationId xmlns:p14="http://schemas.microsoft.com/office/powerpoint/2010/main" val="180864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Here are the rates for 2026, the amount in parentheses represents the amount of the increases from 2025 to 2026.</a:t>
            </a:r>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11</a:t>
            </a:fld>
            <a:endParaRPr lang="en-US"/>
          </a:p>
        </p:txBody>
      </p:sp>
    </p:spTree>
    <p:extLst>
      <p:ext uri="{BB962C8B-B14F-4D97-AF65-F5344CB8AC3E}">
        <p14:creationId xmlns:p14="http://schemas.microsoft.com/office/powerpoint/2010/main" val="368256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the tax-advantaged spending accounts that can help you save on current—and future—expenses. </a:t>
            </a:r>
          </a:p>
          <a:p>
            <a:r>
              <a:rPr lang="en-US"/>
              <a:t>To contribute to a Health Savings Account, Health Care Flexible Spending Account, or Dependent Care Flexible Spending Account in 2026, you will need to elect your contribution during Annual Enrollment. Your current elections </a:t>
            </a:r>
            <a:r>
              <a:rPr lang="en-US" b="1"/>
              <a:t>will not</a:t>
            </a:r>
            <a:r>
              <a:rPr lang="en-US" b="0"/>
              <a:t> roll over to 2026.</a:t>
            </a:r>
            <a:endParaRPr lang="en-US"/>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12</a:t>
            </a:fld>
            <a:endParaRPr lang="en-US"/>
          </a:p>
        </p:txBody>
      </p:sp>
    </p:spTree>
    <p:extLst>
      <p:ext uri="{BB962C8B-B14F-4D97-AF65-F5344CB8AC3E}">
        <p14:creationId xmlns:p14="http://schemas.microsoft.com/office/powerpoint/2010/main" val="1004759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spcBef>
                <a:spcPct val="30000"/>
              </a:spcBef>
              <a:spcAft>
                <a:spcPct val="0"/>
              </a:spcAft>
              <a:defRPr/>
            </a:pPr>
            <a:r>
              <a:rPr lang="en-US" dirty="0"/>
              <a:t>If you are enrolled in Medical Plan 1, you are eligible to contribute to a Health Savings Account, also known as an HSA. If you enroll in this account, you will receive free money from NXP as a contribution into this account that’s earmarked for you and your dependents current and future medical, dental or vision expenses. You must enroll in this account in order to receive the free money from NXP. This enrollment is separate from your medical plan enrollment.</a:t>
            </a:r>
          </a:p>
          <a:p>
            <a:pPr defTabSz="966612" fontAlgn="base">
              <a:spcBef>
                <a:spcPct val="30000"/>
              </a:spcBef>
              <a:spcAft>
                <a:spcPct val="0"/>
              </a:spcAft>
              <a:defRPr/>
            </a:pPr>
            <a:endParaRPr lang="en-US" dirty="0"/>
          </a:p>
          <a:p>
            <a:pPr defTabSz="966612" fontAlgn="base">
              <a:spcBef>
                <a:spcPct val="30000"/>
              </a:spcBef>
              <a:spcAft>
                <a:spcPct val="0"/>
              </a:spcAft>
              <a:defRPr/>
            </a:pPr>
            <a:r>
              <a:rPr lang="en-US" dirty="0"/>
              <a:t>You cannot have an HSA if your spouse is enrolled in a separate plan and is contributing to a Health Care Flexible Spending Account or if you enrolled in Medicare. You own your HSA, and your account balance will continue to grow year over year.</a:t>
            </a:r>
          </a:p>
          <a:p>
            <a:pPr defTabSz="966612" fontAlgn="base">
              <a:spcBef>
                <a:spcPct val="30000"/>
              </a:spcBef>
              <a:spcAft>
                <a:spcPct val="0"/>
              </a:spcAft>
              <a:defRPr/>
            </a:pPr>
            <a:endParaRPr lang="en-US" dirty="0"/>
          </a:p>
          <a:p>
            <a:pPr defTabSz="966612" fontAlgn="base">
              <a:spcBef>
                <a:spcPct val="30000"/>
              </a:spcBef>
              <a:spcAft>
                <a:spcPct val="0"/>
              </a:spcAft>
              <a:defRPr/>
            </a:pPr>
            <a:r>
              <a:rPr lang="en-US" sz="1300" dirty="0">
                <a:solidFill>
                  <a:prstClr val="black"/>
                </a:solidFill>
                <a:latin typeface="Aptos" panose="02110004020202020204"/>
              </a:rPr>
              <a:t>Annual contribution limits are set by the IRS and include the contributions made by NXP. </a:t>
            </a:r>
            <a:r>
              <a:rPr lang="en-US" sz="1300" dirty="0">
                <a:solidFill>
                  <a:prstClr val="black"/>
                </a:solidFill>
                <a:latin typeface="Arial" charset="0"/>
              </a:rPr>
              <a:t>NXP will contribute $500 if you have employee-only coverage and $1,000 if you have family coverage. </a:t>
            </a:r>
            <a:r>
              <a:rPr lang="en-US" sz="1300" dirty="0">
                <a:solidFill>
                  <a:prstClr val="black"/>
                </a:solidFill>
                <a:latin typeface="Aptos" panose="02110004020202020204"/>
              </a:rPr>
              <a:t>For 2026, the maximum you can contribute is </a:t>
            </a:r>
            <a:r>
              <a:rPr lang="en-US" sz="1300" b="1" dirty="0">
                <a:solidFill>
                  <a:prstClr val="black"/>
                </a:solidFill>
                <a:latin typeface="Arial" charset="0"/>
              </a:rPr>
              <a:t>$3,900 </a:t>
            </a:r>
            <a:r>
              <a:rPr lang="en-US" sz="1300" dirty="0">
                <a:solidFill>
                  <a:prstClr val="black"/>
                </a:solidFill>
                <a:latin typeface="Arial" charset="0"/>
              </a:rPr>
              <a:t>if you have employee-only coverage or </a:t>
            </a:r>
            <a:r>
              <a:rPr lang="en-US" sz="1300" b="1" dirty="0">
                <a:solidFill>
                  <a:prstClr val="black"/>
                </a:solidFill>
                <a:latin typeface="Arial" charset="0"/>
              </a:rPr>
              <a:t>$7,750 </a:t>
            </a:r>
            <a:r>
              <a:rPr lang="en-US" sz="1300" dirty="0">
                <a:solidFill>
                  <a:prstClr val="black"/>
                </a:solidFill>
                <a:latin typeface="Arial" charset="0"/>
              </a:rPr>
              <a:t>if you have family coverage. If you are 55 or older, you can contribute an additional </a:t>
            </a:r>
            <a:r>
              <a:rPr lang="en-US" sz="1300" b="1" dirty="0">
                <a:solidFill>
                  <a:prstClr val="black"/>
                </a:solidFill>
                <a:latin typeface="Arial" charset="0"/>
              </a:rPr>
              <a:t>$1,000. </a:t>
            </a:r>
            <a:endParaRPr lang="en-US" sz="1300" dirty="0">
              <a:solidFill>
                <a:prstClr val="black"/>
              </a:solidFill>
              <a:latin typeface="Aptos" panose="02110004020202020204"/>
            </a:endParaRPr>
          </a:p>
          <a:p>
            <a:pPr defTabSz="966612" fontAlgn="base">
              <a:spcBef>
                <a:spcPct val="30000"/>
              </a:spcBef>
              <a:spcAft>
                <a:spcPct val="0"/>
              </a:spcAft>
              <a:defRPr/>
            </a:pPr>
            <a:endParaRPr lang="en-US" dirty="0"/>
          </a:p>
          <a:p>
            <a:pPr defTabSz="966612" fontAlgn="base">
              <a:spcBef>
                <a:spcPct val="30000"/>
              </a:spcBef>
              <a:spcAft>
                <a:spcPct val="0"/>
              </a:spcAft>
              <a:defRPr/>
            </a:pPr>
            <a:endParaRPr lang="en-US" dirty="0"/>
          </a:p>
          <a:p>
            <a:pPr defTabSz="966612" fontAlgn="base">
              <a:spcBef>
                <a:spcPct val="30000"/>
              </a:spcBef>
              <a:spcAft>
                <a:spcPct val="0"/>
              </a:spcAft>
              <a:defRPr/>
            </a:pPr>
            <a:r>
              <a:rPr lang="en-US" dirty="0"/>
              <a:t>Remember, you must log in and make an election to contribute to an HSA in 2026, you will not get company contribution if you do not register an account.</a:t>
            </a:r>
          </a:p>
          <a:p>
            <a:pPr defTabSz="966612" fontAlgn="base">
              <a:spcBef>
                <a:spcPct val="30000"/>
              </a:spcBef>
              <a:spcAft>
                <a:spcPct val="0"/>
              </a:spcAft>
              <a:defRPr/>
            </a:pPr>
            <a:endParaRPr lang="en-US" dirty="0"/>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13</a:t>
            </a:fld>
            <a:endParaRPr lang="en-US"/>
          </a:p>
        </p:txBody>
      </p:sp>
    </p:spTree>
    <p:extLst>
      <p:ext uri="{BB962C8B-B14F-4D97-AF65-F5344CB8AC3E}">
        <p14:creationId xmlns:p14="http://schemas.microsoft.com/office/powerpoint/2010/main" val="1031468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the HSA, the Health Care Flexible Spending Account (FSA) doesn’t roll over from year to year. This is a use-it-or-lose-it account. You can contribute up to </a:t>
            </a:r>
            <a:r>
              <a:rPr lang="en-US" b="1" dirty="0"/>
              <a:t>$3,300 </a:t>
            </a:r>
            <a:r>
              <a:rPr lang="en-US" dirty="0"/>
              <a:t>pretax to pay for eligible health care expenses. You’ll forfeit any unused funds at the end of the year. There is a grace period that will allow you to submit any </a:t>
            </a:r>
            <a:r>
              <a:rPr lang="en-US" b="1" dirty="0"/>
              <a:t>2025 expenses </a:t>
            </a:r>
            <a:r>
              <a:rPr lang="en-US" dirty="0"/>
              <a:t>up to March 31</a:t>
            </a:r>
            <a:r>
              <a:rPr lang="en-US" baseline="30000" dirty="0"/>
              <a:t>st</a:t>
            </a:r>
            <a:r>
              <a:rPr lang="en-US" dirty="0"/>
              <a:t>, however your card will not work after December 31</a:t>
            </a:r>
            <a:r>
              <a:rPr lang="en-US" baseline="30000" dirty="0"/>
              <a:t>st</a:t>
            </a:r>
            <a:r>
              <a:rPr lang="en-US" dirty="0"/>
              <a:t> 2025, you will need to manually submit the claim.</a:t>
            </a:r>
          </a:p>
          <a:p>
            <a:endParaRPr lang="en-US" dirty="0"/>
          </a:p>
          <a:p>
            <a:r>
              <a:rPr lang="en-US" sz="1300" dirty="0"/>
              <a:t>FSA accounts are governed by the IRS, all rules and regulations for substantiation must be followed. Only qualified medical, dental and vision expenses are allowed. If an expense is paid for with an FSA card that is not qualified, you will be asked to pay back the amount, a good example would be Accutane for the use of wrinkles because this is cosmetic use, not medically necessity. You may also be required to provide proof of medical necessity, and a great way to do this is providing the Explanation of Benefits(EOB) from your myuhc.com </a:t>
            </a:r>
            <a:r>
              <a:rPr lang="en-US" sz="1300" dirty="0" err="1"/>
              <a:t>account.Any</a:t>
            </a:r>
            <a:r>
              <a:rPr lang="en-US" sz="1300" dirty="0"/>
              <a:t> communication is going to be sent to the email that you have set up on your Fidelity.net account. </a:t>
            </a:r>
          </a:p>
          <a:p>
            <a:r>
              <a:rPr lang="en-US" sz="1300" u="sng" dirty="0"/>
              <a:t> </a:t>
            </a:r>
            <a:endParaRPr lang="en-US" sz="1300" dirty="0"/>
          </a:p>
          <a:p>
            <a:endParaRPr lang="en-US" dirty="0"/>
          </a:p>
          <a:p>
            <a:r>
              <a:rPr lang="en-US" dirty="0"/>
              <a:t>If you’re enrolled in Medical Plan 1 and are contributing to an HSA, you can’t have a Health Care FSA, but you can contribute to the Limited Use FSA for dental and vision expenses only. The contribution limit for the Limited Use FSA is also </a:t>
            </a:r>
            <a:r>
              <a:rPr lang="en-US" b="1" dirty="0"/>
              <a:t>$3,300</a:t>
            </a:r>
            <a:r>
              <a:rPr lang="en-US" dirty="0"/>
              <a:t>.</a:t>
            </a:r>
          </a:p>
          <a:p>
            <a:endParaRPr lang="en-US" dirty="0"/>
          </a:p>
          <a:p>
            <a:pPr defTabSz="966612">
              <a:defRPr/>
            </a:pPr>
            <a:r>
              <a:rPr lang="en-US" sz="1300" dirty="0">
                <a:latin typeface="Arial" charset="0"/>
              </a:rPr>
              <a:t>A Dependent Care FSA lets you use pre-tax dollars to pay for eligible expenses related to care for your child, disabled spouse, elderly parent, or other dependent who is physically or mentally incapable of self-care, so that you can work. You can contribute up to </a:t>
            </a:r>
            <a:r>
              <a:rPr lang="en-US" sz="1300" b="1" dirty="0">
                <a:solidFill>
                  <a:srgbClr val="FF0000"/>
                </a:solidFill>
                <a:latin typeface="Arial" charset="0"/>
              </a:rPr>
              <a:t>$7,500 </a:t>
            </a:r>
            <a:r>
              <a:rPr lang="en-US" sz="1300" dirty="0">
                <a:latin typeface="Arial" charset="0"/>
              </a:rPr>
              <a:t>per household. Employees earning more than $200,000 can contribute up to </a:t>
            </a:r>
            <a:r>
              <a:rPr lang="en-US" sz="1300" b="1" dirty="0">
                <a:solidFill>
                  <a:srgbClr val="FF0000"/>
                </a:solidFill>
                <a:latin typeface="Arial" charset="0"/>
              </a:rPr>
              <a:t>$3,200</a:t>
            </a:r>
            <a:r>
              <a:rPr lang="en-US" sz="1300" b="1" dirty="0">
                <a:latin typeface="Arial" charset="0"/>
              </a:rPr>
              <a:t>.</a:t>
            </a:r>
            <a:r>
              <a:rPr lang="en-US" sz="1300" b="1" dirty="0">
                <a:solidFill>
                  <a:schemeClr val="dk1"/>
                </a:solidFill>
                <a:latin typeface="Arial" charset="0"/>
              </a:rPr>
              <a:t> </a:t>
            </a:r>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14</a:t>
            </a:fld>
            <a:endParaRPr lang="en-US"/>
          </a:p>
        </p:txBody>
      </p:sp>
    </p:spTree>
    <p:extLst>
      <p:ext uri="{BB962C8B-B14F-4D97-AF65-F5344CB8AC3E}">
        <p14:creationId xmlns:p14="http://schemas.microsoft.com/office/powerpoint/2010/main" val="1687955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37D63-DA1D-7031-1C87-33EAAD9BD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6F25F-F9D1-1763-A2F4-54021D5A4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6196B-2B47-F056-0F59-A1BD0E6A10DA}"/>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27E3C2F-AC52-70E2-0786-BD832A9C474D}"/>
              </a:ext>
            </a:extLst>
          </p:cNvPr>
          <p:cNvSpPr>
            <a:spLocks noGrp="1"/>
          </p:cNvSpPr>
          <p:nvPr>
            <p:ph type="sldNum" sz="quarter" idx="5"/>
          </p:nvPr>
        </p:nvSpPr>
        <p:spPr/>
        <p:txBody>
          <a:bodyPr/>
          <a:lstStyle/>
          <a:p>
            <a:fld id="{28EF49D9-BB42-4B3D-ABE8-3EDDF01DA79C}" type="slidenum">
              <a:rPr lang="en-US" smtClean="0"/>
              <a:t>15</a:t>
            </a:fld>
            <a:endParaRPr lang="en-US"/>
          </a:p>
        </p:txBody>
      </p:sp>
    </p:spTree>
    <p:extLst>
      <p:ext uri="{BB962C8B-B14F-4D97-AF65-F5344CB8AC3E}">
        <p14:creationId xmlns:p14="http://schemas.microsoft.com/office/powerpoint/2010/main" val="2293593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everyone’s situation is different, NXP also offers you a suite of optional</a:t>
            </a:r>
            <a:r>
              <a:rPr lang="en-US" baseline="0" dirty="0"/>
              <a:t> benefits tailored to your specific needs. We’ve thought of everything: your kids, your pets, and your occasional purchases.</a:t>
            </a:r>
            <a:endParaRPr lang="en-US" dirty="0"/>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16</a:t>
            </a:fld>
            <a:endParaRPr lang="en-US"/>
          </a:p>
        </p:txBody>
      </p:sp>
    </p:spTree>
    <p:extLst>
      <p:ext uri="{BB962C8B-B14F-4D97-AF65-F5344CB8AC3E}">
        <p14:creationId xmlns:p14="http://schemas.microsoft.com/office/powerpoint/2010/main" val="1136194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NXP’s legal</a:t>
            </a:r>
            <a:r>
              <a:rPr lang="en-US" baseline="0"/>
              <a:t> assistance plan through MetLife Legal gives your whole family access to affordable attorneys. As long as you’re enrolled in the plan, you don’t have to stress about legal fees for common issues. Whether you’re buying a house or dealing with a family estate, this plan can simplify the legal process for you. And if you’re enrolled in the buy-up option, your parents and parents-in-law will have access to some legal services too. </a:t>
            </a:r>
          </a:p>
          <a:p>
            <a:endParaRPr lang="en-US" baseline="0"/>
          </a:p>
          <a:p>
            <a:r>
              <a:rPr lang="en-US" baseline="0"/>
              <a:t>Attorneys can advise on any legal issues except for employment disputes.</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17</a:t>
            </a:fld>
            <a:endParaRPr lang="en-US"/>
          </a:p>
        </p:txBody>
      </p:sp>
    </p:spTree>
    <p:extLst>
      <p:ext uri="{BB962C8B-B14F-4D97-AF65-F5344CB8AC3E}">
        <p14:creationId xmlns:p14="http://schemas.microsoft.com/office/powerpoint/2010/main" val="3415794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term disability is 75% of weekly earnings for 26 weeks, there is a 7 day eligibility period, the benefit will kick in on the 8</a:t>
            </a:r>
            <a:r>
              <a:rPr lang="en-US" baseline="30000" dirty="0"/>
              <a:t>th</a:t>
            </a:r>
            <a:r>
              <a:rPr lang="en-US" dirty="0"/>
              <a:t> day</a:t>
            </a:r>
          </a:p>
          <a:p>
            <a:endParaRPr lang="en-US" dirty="0"/>
          </a:p>
          <a:p>
            <a:r>
              <a:rPr lang="en-US" dirty="0"/>
              <a:t>A small change was made to Short term disability buy-up is an employee paid insurance, this  coverage will now allow 90%  of base salary for the full180 days.</a:t>
            </a:r>
          </a:p>
          <a:p>
            <a:endParaRPr lang="en-US" dirty="0"/>
          </a:p>
          <a:p>
            <a:r>
              <a:rPr lang="en-US" dirty="0"/>
              <a:t>The maximum benefit for long-term disability is $15,000 per month. This kicks in after 181 days of being disabled.</a:t>
            </a:r>
          </a:p>
          <a:p>
            <a:pPr defTabSz="966612" fontAlgn="base">
              <a:spcBef>
                <a:spcPct val="30000"/>
              </a:spcBef>
              <a:spcAft>
                <a:spcPct val="0"/>
              </a:spcAft>
              <a:defRPr/>
            </a:pPr>
            <a:r>
              <a:rPr lang="en-US" sz="1300" dirty="0">
                <a:latin typeface="Arial" charset="0"/>
              </a:rPr>
              <a:t>You automatically receive basic life insurance coverage from NXP, and it’s equal to </a:t>
            </a:r>
            <a:r>
              <a:rPr lang="en-US" sz="1300" b="1" dirty="0">
                <a:latin typeface="Arial" charset="0"/>
              </a:rPr>
              <a:t>2 times</a:t>
            </a:r>
            <a:r>
              <a:rPr lang="en-US" sz="1300" dirty="0">
                <a:latin typeface="Arial" charset="0"/>
              </a:rPr>
              <a:t> your annual salary. This benefit is taxable, so you’ll see a tax on your paycheck stub. Don’t want to be taxed? When you log in to enroll in your benefits, choose a flat $50,000 in coverage, instead. </a:t>
            </a:r>
          </a:p>
          <a:p>
            <a:r>
              <a:rPr lang="en-US" sz="1300" dirty="0">
                <a:latin typeface="Arial" charset="0"/>
              </a:rPr>
              <a:t>If you’d like to boost your coverage, you can buy </a:t>
            </a:r>
            <a:r>
              <a:rPr lang="en-US" sz="1300" u="sng" dirty="0">
                <a:latin typeface="Arial" charset="0"/>
                <a:hlinkClick r:id="rId3"/>
              </a:rPr>
              <a:t>supplemental life insurance</a:t>
            </a:r>
            <a:r>
              <a:rPr lang="en-US" sz="1300" dirty="0">
                <a:latin typeface="Arial" charset="0"/>
              </a:rPr>
              <a:t> that provides up to 8 times your annual earnings in the event of your death (up to $1.5 million). Depending on the coverage you choose, you may be required to provide evidence of insurability (EOI) (or proof of good health), which includes completing the </a:t>
            </a:r>
            <a:r>
              <a:rPr lang="en-US" sz="1300" u="sng" dirty="0">
                <a:latin typeface="Arial" charset="0"/>
                <a:hlinkClick r:id="rId4"/>
              </a:rPr>
              <a:t>MetLife Statement of Health Form</a:t>
            </a:r>
            <a:r>
              <a:rPr lang="en-US" sz="1300" dirty="0">
                <a:latin typeface="Arial" charset="0"/>
              </a:rPr>
              <a:t> and may also require a physical exam. </a:t>
            </a:r>
          </a:p>
          <a:p>
            <a:endParaRPr lang="en-US" sz="1300" dirty="0">
              <a:latin typeface="Arial" charset="0"/>
            </a:endParaRPr>
          </a:p>
          <a:p>
            <a:pPr>
              <a:spcBef>
                <a:spcPts val="317"/>
              </a:spcBef>
              <a:spcAft>
                <a:spcPts val="634"/>
              </a:spcAft>
            </a:pPr>
            <a:r>
              <a:rPr lang="en-US" dirty="0"/>
              <a:t>Any current elections will automatically carry over to 2025. If you enroll in supplemental life insurance for the first time during Annual Enrollment, you’ll be required to provide EOI. However, if you’re already enrolled, you can increase your existing coverage by one times your salary (up to the lesser of three times your basic annual earnings or $500,000) without providing EOI. </a:t>
            </a:r>
            <a:endParaRPr lang="en-US" sz="1300" dirty="0">
              <a:latin typeface="Arial" charset="0"/>
            </a:endParaRPr>
          </a:p>
        </p:txBody>
      </p:sp>
      <p:sp>
        <p:nvSpPr>
          <p:cNvPr id="4" name="Slide Number Placeholder 3"/>
          <p:cNvSpPr>
            <a:spLocks noGrp="1"/>
          </p:cNvSpPr>
          <p:nvPr>
            <p:ph type="sldNum" sz="quarter" idx="5"/>
          </p:nvPr>
        </p:nvSpPr>
        <p:spPr/>
        <p:txBody>
          <a:bodyPr/>
          <a:lstStyle/>
          <a:p>
            <a:fld id="{28EF49D9-BB42-4B3D-ABE8-3EDDF01DA79C}" type="slidenum">
              <a:rPr lang="en-US" smtClean="0"/>
              <a:t>18</a:t>
            </a:fld>
            <a:endParaRPr lang="en-US"/>
          </a:p>
        </p:txBody>
      </p:sp>
    </p:spTree>
    <p:extLst>
      <p:ext uri="{BB962C8B-B14F-4D97-AF65-F5344CB8AC3E}">
        <p14:creationId xmlns:p14="http://schemas.microsoft.com/office/powerpoint/2010/main" val="4060106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employees with have protection from unemployment claims fraud regardless if you opt into the Essentials or Platinum Plus plans.</a:t>
            </a:r>
          </a:p>
          <a:p>
            <a:endParaRPr lang="en-US" dirty="0"/>
          </a:p>
          <a:p>
            <a:r>
              <a:rPr lang="en-US" dirty="0"/>
              <a:t>You have two ID Watchdog plan options to choose from, and you can cover yourself only or your entire family.</a:t>
            </a:r>
          </a:p>
          <a:p>
            <a:endParaRPr lang="en-US" dirty="0"/>
          </a:p>
          <a:p>
            <a:r>
              <a:rPr lang="en-US" dirty="0"/>
              <a:t>You’re protected from fraud, data breaches, and more with up to $1 million in identity theft protection.</a:t>
            </a:r>
          </a:p>
          <a:p>
            <a:endParaRPr lang="en-US" dirty="0"/>
          </a:p>
          <a:p>
            <a:r>
              <a:rPr lang="en-US" dirty="0"/>
              <a:t>Both options offer credit report monitoring, provide your credit report, give you $1 million in insurance protection, and have a mobile app that you can use to stay on top of your personal data. The Platinum Plus plan provides additional benefits, including safe browsing options for your devices, stolen funds reimbursement, and other features.</a:t>
            </a:r>
          </a:p>
          <a:p>
            <a:endParaRPr lang="en-US" dirty="0"/>
          </a:p>
          <a:p>
            <a:pPr defTabSz="966612" fontAlgn="base">
              <a:spcBef>
                <a:spcPct val="30000"/>
              </a:spcBef>
              <a:spcAft>
                <a:spcPct val="0"/>
              </a:spcAft>
              <a:defRPr/>
            </a:pPr>
            <a:r>
              <a:rPr lang="en-US" dirty="0"/>
              <a:t>A mobile app helps you stay on top of your personal data.</a:t>
            </a:r>
          </a:p>
          <a:p>
            <a:pPr defTabSz="966612" fontAlgn="base">
              <a:spcBef>
                <a:spcPct val="30000"/>
              </a:spcBef>
              <a:spcAft>
                <a:spcPct val="0"/>
              </a:spcAft>
              <a:defRPr/>
            </a:pPr>
            <a:endParaRPr lang="en-US" dirty="0"/>
          </a:p>
          <a:p>
            <a:pPr defTabSz="966612" fontAlgn="base">
              <a:spcBef>
                <a:spcPct val="30000"/>
              </a:spcBef>
              <a:spcAft>
                <a:spcPct val="0"/>
              </a:spcAft>
              <a:defRPr/>
            </a:pPr>
            <a:r>
              <a:rPr lang="en-US" dirty="0"/>
              <a:t>Once a dependent is overage for medical coverage(age 26) they are no longer eligible to be covered under ID Theft</a:t>
            </a:r>
          </a:p>
        </p:txBody>
      </p:sp>
      <p:sp>
        <p:nvSpPr>
          <p:cNvPr id="4" name="Slide Number Placeholder 3"/>
          <p:cNvSpPr>
            <a:spLocks noGrp="1"/>
          </p:cNvSpPr>
          <p:nvPr>
            <p:ph type="sldNum" sz="quarter" idx="5"/>
          </p:nvPr>
        </p:nvSpPr>
        <p:spPr/>
        <p:txBody>
          <a:bodyPr/>
          <a:lstStyle/>
          <a:p>
            <a:fld id="{28EF49D9-BB42-4B3D-ABE8-3EDDF01DA79C}" type="slidenum">
              <a:rPr lang="en-US" smtClean="0"/>
              <a:t>19</a:t>
            </a:fld>
            <a:endParaRPr lang="en-US"/>
          </a:p>
        </p:txBody>
      </p:sp>
    </p:spTree>
    <p:extLst>
      <p:ext uri="{BB962C8B-B14F-4D97-AF65-F5344CB8AC3E}">
        <p14:creationId xmlns:p14="http://schemas.microsoft.com/office/powerpoint/2010/main" val="145572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furry friends</a:t>
            </a:r>
            <a:r>
              <a:rPr lang="en-US" baseline="0" dirty="0"/>
              <a:t> are also covered. Pet insurance gives you the peace of mind to know that your animals’ health care is a lot more affordable and a little less scary. It covers routine checkups, prescriptions, sniffles, surgeries and more. </a:t>
            </a:r>
            <a:r>
              <a:rPr lang="en-US" b="1" baseline="0" dirty="0"/>
              <a:t>The cost of pet insurance depends on your pet’s age and breed.</a:t>
            </a:r>
          </a:p>
        </p:txBody>
      </p:sp>
      <p:sp>
        <p:nvSpPr>
          <p:cNvPr id="4" name="Slide Number Placeholder 3"/>
          <p:cNvSpPr>
            <a:spLocks noGrp="1"/>
          </p:cNvSpPr>
          <p:nvPr>
            <p:ph type="sldNum" sz="quarter" idx="5"/>
          </p:nvPr>
        </p:nvSpPr>
        <p:spPr/>
        <p:txBody>
          <a:bodyPr/>
          <a:lstStyle/>
          <a:p>
            <a:fld id="{28EF49D9-BB42-4B3D-ABE8-3EDDF01DA79C}" type="slidenum">
              <a:rPr lang="en-US" smtClean="0"/>
              <a:t>20</a:t>
            </a:fld>
            <a:endParaRPr lang="en-US"/>
          </a:p>
        </p:txBody>
      </p:sp>
    </p:spTree>
    <p:extLst>
      <p:ext uri="{BB962C8B-B14F-4D97-AF65-F5344CB8AC3E}">
        <p14:creationId xmlns:p14="http://schemas.microsoft.com/office/powerpoint/2010/main" val="284312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3</a:t>
            </a:fld>
            <a:endParaRPr lang="en-US"/>
          </a:p>
        </p:txBody>
      </p:sp>
    </p:spTree>
    <p:extLst>
      <p:ext uri="{BB962C8B-B14F-4D97-AF65-F5344CB8AC3E}">
        <p14:creationId xmlns:p14="http://schemas.microsoft.com/office/powerpoint/2010/main" val="2450881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NXP </a:t>
            </a:r>
            <a:r>
              <a:rPr lang="en-US" dirty="0" err="1"/>
              <a:t>PerkSpot</a:t>
            </a:r>
            <a:r>
              <a:rPr lang="en-US" dirty="0"/>
              <a:t> is an online discount program designed to put</a:t>
            </a:r>
            <a:r>
              <a:rPr lang="en-US" baseline="0" dirty="0"/>
              <a:t> money back in your pocket. This program gives you unique discounts on brands you use every day. You can save on just about anything: groceries, entertainment, home goods, clothes, vehicles, electronics, getaways, and more. Just sign up, and poke around for what you need.</a:t>
            </a:r>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21</a:t>
            </a:fld>
            <a:endParaRPr lang="en-US"/>
          </a:p>
        </p:txBody>
      </p:sp>
    </p:spTree>
    <p:extLst>
      <p:ext uri="{BB962C8B-B14F-4D97-AF65-F5344CB8AC3E}">
        <p14:creationId xmlns:p14="http://schemas.microsoft.com/office/powerpoint/2010/main" val="1729566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a:t>
            </a:r>
            <a:r>
              <a:rPr lang="en-US" baseline="0"/>
              <a:t> benefits also cover big moments, big feelings, and the normalcy in between. We want you to be your best self and to have resources available when you need help figuring out how to do that.</a:t>
            </a:r>
            <a:endParaRPr lang="en-US"/>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22</a:t>
            </a:fld>
            <a:endParaRPr lang="en-US"/>
          </a:p>
        </p:txBody>
      </p:sp>
    </p:spTree>
    <p:extLst>
      <p:ext uri="{BB962C8B-B14F-4D97-AF65-F5344CB8AC3E}">
        <p14:creationId xmlns:p14="http://schemas.microsoft.com/office/powerpoint/2010/main" val="225497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Gym Reimbursement is still $240 for 2026. All reimbursement requests must be submitted to the HR helpdesk.</a:t>
            </a:r>
          </a:p>
          <a:p>
            <a:endParaRPr lang="en-US" dirty="0"/>
          </a:p>
          <a:p>
            <a:r>
              <a:rPr lang="en-US" dirty="0"/>
              <a:t>Eligible expenses are fitness centers, fitness classes and personal training.</a:t>
            </a:r>
          </a:p>
          <a:p>
            <a:endParaRPr lang="en-US" dirty="0"/>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23</a:t>
            </a:fld>
            <a:endParaRPr lang="en-US"/>
          </a:p>
        </p:txBody>
      </p:sp>
    </p:spTree>
    <p:extLst>
      <p:ext uri="{BB962C8B-B14F-4D97-AF65-F5344CB8AC3E}">
        <p14:creationId xmlns:p14="http://schemas.microsoft.com/office/powerpoint/2010/main" val="123349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defRPr/>
            </a:pPr>
            <a:r>
              <a:rPr lang="en-US" b="0" i="0" u="none" strike="noStrike" dirty="0" err="1">
                <a:solidFill>
                  <a:srgbClr val="000000"/>
                </a:solidFill>
                <a:effectLst/>
                <a:latin typeface="Calibri" panose="020F0502020204030204" pitchFamily="34" charset="0"/>
              </a:rPr>
              <a:t>Wellbeing@NXP</a:t>
            </a:r>
            <a:r>
              <a:rPr lang="en-US" b="0" i="0" u="none" strike="noStrike" dirty="0">
                <a:solidFill>
                  <a:srgbClr val="000000"/>
                </a:solidFill>
                <a:effectLst/>
                <a:latin typeface="Calibri" panose="020F0502020204030204" pitchFamily="34" charset="0"/>
              </a:rPr>
              <a:t> is our global wellness platform and </a:t>
            </a:r>
            <a:r>
              <a:rPr lang="en-US" sz="1300" dirty="0">
                <a:solidFill>
                  <a:srgbClr val="121A1F"/>
                </a:solidFill>
                <a:highlight>
                  <a:srgbClr val="FFFF00"/>
                </a:highlight>
                <a:latin typeface="Arial" panose="020B0604020202020204" pitchFamily="34" charset="0"/>
                <a:ea typeface="Arial" panose="020B0604020202020204" pitchFamily="34" charset="0"/>
                <a:cs typeface="Verdana" panose="020B0604030504040204" pitchFamily="34" charset="0"/>
              </a:rPr>
              <a:t>will help you make small, everyday changes to your wellbeing that are focused on the areas you want to improve the most. When you stick with it, you’ll build healthy habits, have fun with coworkers, and experience the lifelong rewards of better health and wellbeing. </a:t>
            </a:r>
          </a:p>
          <a:p>
            <a:pPr defTabSz="966612" fontAlgn="base">
              <a:defRPr/>
            </a:pPr>
            <a:endParaRPr lang="en-US" sz="1300" dirty="0">
              <a:solidFill>
                <a:srgbClr val="121A1F"/>
              </a:solidFill>
              <a:highlight>
                <a:srgbClr val="FFFF00"/>
              </a:highlight>
              <a:latin typeface="Arial" panose="020B0604020202020204" pitchFamily="34" charset="0"/>
              <a:ea typeface="Arial" panose="020B0604020202020204" pitchFamily="34" charset="0"/>
              <a:cs typeface="Verdana" panose="020B0604030504040204" pitchFamily="34" charset="0"/>
            </a:endParaRPr>
          </a:p>
          <a:p>
            <a:pPr algn="l" rtl="0" fontAlgn="base"/>
            <a:r>
              <a:rPr lang="en-US" b="0" i="0" u="none" strike="noStrike" dirty="0">
                <a:solidFill>
                  <a:srgbClr val="000000"/>
                </a:solidFill>
                <a:effectLst/>
                <a:latin typeface="Calibri" panose="020F0502020204030204" pitchFamily="34" charset="0"/>
              </a:rPr>
              <a:t>This platform is powered by Personify Health. </a:t>
            </a:r>
          </a:p>
          <a:p>
            <a:pPr algn="l" rtl="0" fontAlgn="base"/>
            <a:r>
              <a:rPr lang="en-US" b="0" i="0" dirty="0">
                <a:solidFill>
                  <a:srgbClr val="444444"/>
                </a:solidFill>
                <a:effectLst/>
                <a:latin typeface="Calibri" panose="020F0502020204030204" pitchFamily="34" charset="0"/>
              </a:rPr>
              <a:t>​</a:t>
            </a:r>
          </a:p>
        </p:txBody>
      </p:sp>
      <p:sp>
        <p:nvSpPr>
          <p:cNvPr id="4" name="Slide Number Placeholder 3"/>
          <p:cNvSpPr>
            <a:spLocks noGrp="1"/>
          </p:cNvSpPr>
          <p:nvPr>
            <p:ph type="sldNum" sz="quarter" idx="5"/>
          </p:nvPr>
        </p:nvSpPr>
        <p:spPr/>
        <p:txBody>
          <a:bodyPr/>
          <a:lstStyle/>
          <a:p>
            <a:fld id="{28EF49D9-BB42-4B3D-ABE8-3EDDF01DA79C}" type="slidenum">
              <a:rPr lang="en-US" smtClean="0"/>
              <a:t>24</a:t>
            </a:fld>
            <a:endParaRPr lang="en-US"/>
          </a:p>
        </p:txBody>
      </p:sp>
    </p:spTree>
    <p:extLst>
      <p:ext uri="{BB962C8B-B14F-4D97-AF65-F5344CB8AC3E}">
        <p14:creationId xmlns:p14="http://schemas.microsoft.com/office/powerpoint/2010/main" val="2408678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UnitedHealthcare</a:t>
            </a:r>
            <a:r>
              <a:rPr lang="en-US" baseline="0" dirty="0"/>
              <a:t> has one of the largest, most comprehensive health networks in the country. It also has top-notch resources to promote your well-being, including:</a:t>
            </a:r>
          </a:p>
          <a:p>
            <a:pPr marL="181240" indent="-181240">
              <a:buFont typeface="Arial" panose="020B0604020202020204" pitchFamily="34" charset="0"/>
              <a:buChar char="•"/>
            </a:pPr>
            <a:r>
              <a:rPr lang="en-US" dirty="0"/>
              <a:t>Lots of resources available online and through the mobile app</a:t>
            </a:r>
          </a:p>
          <a:p>
            <a:pPr marL="181240" indent="-181240">
              <a:buFont typeface="Arial" panose="020B0604020202020204" pitchFamily="34" charset="0"/>
              <a:buChar char="•"/>
            </a:pPr>
            <a:r>
              <a:rPr lang="en-US" baseline="0" dirty="0"/>
              <a:t>Help with kicking the smoking habit with Quit For Life</a:t>
            </a:r>
          </a:p>
          <a:p>
            <a:pPr marL="181240" indent="-181240">
              <a:buFont typeface="Arial" panose="020B0604020202020204" pitchFamily="34" charset="0"/>
              <a:buChar char="•"/>
            </a:pPr>
            <a:r>
              <a:rPr lang="en-US" baseline="0" dirty="0"/>
              <a:t>Virtual doctor visits through Teladoc</a:t>
            </a:r>
          </a:p>
          <a:p>
            <a:pPr marL="181240" indent="-181240">
              <a:buFont typeface="Arial" panose="020B0604020202020204" pitchFamily="34" charset="0"/>
              <a:buChar char="•"/>
            </a:pPr>
            <a:r>
              <a:rPr lang="en-US" dirty="0"/>
              <a:t>Free</a:t>
            </a:r>
            <a:r>
              <a:rPr lang="en-US" baseline="0" dirty="0"/>
              <a:t> counseling sessions through NXP Care Connect (more on this in a few minutes)</a:t>
            </a:r>
            <a:endParaRPr lang="en-US" dirty="0"/>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25</a:t>
            </a:fld>
            <a:endParaRPr lang="en-US"/>
          </a:p>
        </p:txBody>
      </p:sp>
    </p:spTree>
    <p:extLst>
      <p:ext uri="{BB962C8B-B14F-4D97-AF65-F5344CB8AC3E}">
        <p14:creationId xmlns:p14="http://schemas.microsoft.com/office/powerpoint/2010/main" val="3386807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9967" defTabSz="966612" fontAlgn="base">
              <a:spcBef>
                <a:spcPct val="30000"/>
              </a:spcBef>
              <a:spcAft>
                <a:spcPct val="0"/>
              </a:spcAft>
              <a:defRPr/>
            </a:pPr>
            <a:r>
              <a:rPr lang="en-US" sz="1300">
                <a:solidFill>
                  <a:schemeClr val="tx1">
                    <a:lumMod val="85000"/>
                    <a:lumOff val="15000"/>
                  </a:schemeClr>
                </a:solidFill>
                <a:latin typeface="Arial" charset="0"/>
                <a:cs typeface="Arial" panose="020B0604020202020204" pitchFamily="34" charset="0"/>
              </a:rPr>
              <a:t>In addition to wellbeing benefits, we offer many benefits to support our team members and their families. </a:t>
            </a:r>
          </a:p>
        </p:txBody>
      </p:sp>
      <p:sp>
        <p:nvSpPr>
          <p:cNvPr id="4" name="Slide Number Placeholder 3"/>
          <p:cNvSpPr>
            <a:spLocks noGrp="1"/>
          </p:cNvSpPr>
          <p:nvPr>
            <p:ph type="sldNum" sz="quarter" idx="5"/>
          </p:nvPr>
        </p:nvSpPr>
        <p:spPr/>
        <p:txBody>
          <a:bodyPr/>
          <a:lstStyle/>
          <a:p>
            <a:fld id="{28EF49D9-BB42-4B3D-ABE8-3EDDF01DA79C}" type="slidenum">
              <a:rPr lang="en-US" smtClean="0"/>
              <a:t>26</a:t>
            </a:fld>
            <a:endParaRPr lang="en-US"/>
          </a:p>
        </p:txBody>
      </p:sp>
    </p:spTree>
    <p:extLst>
      <p:ext uri="{BB962C8B-B14F-4D97-AF65-F5344CB8AC3E}">
        <p14:creationId xmlns:p14="http://schemas.microsoft.com/office/powerpoint/2010/main" val="3396233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9967" defTabSz="966612" fontAlgn="base">
              <a:spcBef>
                <a:spcPct val="30000"/>
              </a:spcBef>
              <a:spcAft>
                <a:spcPct val="0"/>
              </a:spcAft>
              <a:defRPr/>
            </a:pPr>
            <a:r>
              <a:rPr lang="en-US" sz="1300">
                <a:solidFill>
                  <a:schemeClr val="tx1">
                    <a:lumMod val="85000"/>
                    <a:lumOff val="15000"/>
                  </a:schemeClr>
                </a:solidFill>
                <a:latin typeface="Arial" charset="0"/>
                <a:cs typeface="Arial" panose="020B0604020202020204" pitchFamily="34" charset="0"/>
              </a:rPr>
              <a:t>We offer 12 weeks of </a:t>
            </a:r>
            <a:r>
              <a:rPr lang="en-US" sz="1300" b="1">
                <a:solidFill>
                  <a:schemeClr val="tx1">
                    <a:lumMod val="85000"/>
                    <a:lumOff val="15000"/>
                  </a:schemeClr>
                </a:solidFill>
                <a:latin typeface="Arial" charset="0"/>
                <a:cs typeface="Arial" panose="020B0604020202020204" pitchFamily="34" charset="0"/>
              </a:rPr>
              <a:t>Paid Maternity leave </a:t>
            </a:r>
            <a:r>
              <a:rPr lang="en-US" sz="1300">
                <a:solidFill>
                  <a:schemeClr val="tx1">
                    <a:lumMod val="85000"/>
                    <a:lumOff val="15000"/>
                  </a:schemeClr>
                </a:solidFill>
                <a:latin typeface="Arial" charset="0"/>
                <a:cs typeface="Arial" panose="020B0604020202020204" pitchFamily="34" charset="0"/>
              </a:rPr>
              <a:t>and 6 weeks of </a:t>
            </a:r>
            <a:r>
              <a:rPr lang="en-US" sz="1300" b="1">
                <a:solidFill>
                  <a:schemeClr val="tx1">
                    <a:lumMod val="85000"/>
                    <a:lumOff val="15000"/>
                  </a:schemeClr>
                </a:solidFill>
                <a:latin typeface="Arial" charset="0"/>
                <a:cs typeface="Arial" panose="020B0604020202020204" pitchFamily="34" charset="0"/>
              </a:rPr>
              <a:t>paid parental leave </a:t>
            </a:r>
            <a:r>
              <a:rPr lang="en-US" sz="1300">
                <a:solidFill>
                  <a:schemeClr val="tx1">
                    <a:lumMod val="85000"/>
                    <a:lumOff val="15000"/>
                  </a:schemeClr>
                </a:solidFill>
                <a:latin typeface="Arial" charset="0"/>
                <a:cs typeface="Arial" panose="020B0604020202020204" pitchFamily="34" charset="0"/>
              </a:rPr>
              <a:t>at 100% pay.</a:t>
            </a:r>
          </a:p>
          <a:p>
            <a:pPr marL="579967" defTabSz="966612" fontAlgn="base">
              <a:spcBef>
                <a:spcPct val="30000"/>
              </a:spcBef>
              <a:spcAft>
                <a:spcPct val="0"/>
              </a:spcAft>
              <a:defRPr/>
            </a:pPr>
            <a:r>
              <a:rPr lang="en-US" sz="1300">
                <a:solidFill>
                  <a:schemeClr val="tx1">
                    <a:lumMod val="85000"/>
                    <a:lumOff val="15000"/>
                  </a:schemeClr>
                </a:solidFill>
                <a:latin typeface="Arial" panose="020B0604020202020204" pitchFamily="34" charset="0"/>
                <a:cs typeface="Arial" panose="020B0604020202020204" pitchFamily="34" charset="0"/>
              </a:rPr>
              <a:t>NXP offers a </a:t>
            </a:r>
            <a:r>
              <a:rPr lang="en-US" sz="1300" b="1">
                <a:solidFill>
                  <a:schemeClr val="tx1">
                    <a:lumMod val="85000"/>
                    <a:lumOff val="15000"/>
                  </a:schemeClr>
                </a:solidFill>
                <a:latin typeface="Arial" panose="020B0604020202020204" pitchFamily="34" charset="0"/>
                <a:cs typeface="Arial" panose="020B0604020202020204" pitchFamily="34" charset="0"/>
              </a:rPr>
              <a:t>fertility benefit </a:t>
            </a:r>
            <a:r>
              <a:rPr lang="en-US" sz="1300">
                <a:solidFill>
                  <a:schemeClr val="tx1">
                    <a:lumMod val="85000"/>
                    <a:lumOff val="15000"/>
                  </a:schemeClr>
                </a:solidFill>
                <a:latin typeface="Arial" panose="020B0604020202020204" pitchFamily="34" charset="0"/>
                <a:cs typeface="Arial" panose="020B0604020202020204" pitchFamily="34" charset="0"/>
              </a:rPr>
              <a:t>up to a $40,000 lifetime maximum for UnitedHealthcare members. </a:t>
            </a:r>
          </a:p>
          <a:p>
            <a:pPr marL="579967" defTabSz="966612" fontAlgn="base">
              <a:spcBef>
                <a:spcPct val="30000"/>
              </a:spcBef>
              <a:spcAft>
                <a:spcPct val="0"/>
              </a:spcAft>
              <a:defRPr/>
            </a:pPr>
            <a:r>
              <a:rPr lang="en-US" sz="1300">
                <a:solidFill>
                  <a:srgbClr val="000000"/>
                </a:solidFill>
                <a:latin typeface="Arial" charset="0"/>
              </a:rPr>
              <a:t>NXP also offers up to $10,000 towards </a:t>
            </a:r>
            <a:r>
              <a:rPr lang="en-US" sz="1300" b="1">
                <a:solidFill>
                  <a:srgbClr val="000000"/>
                </a:solidFill>
                <a:latin typeface="Arial" charset="0"/>
              </a:rPr>
              <a:t>adoption assistance</a:t>
            </a:r>
            <a:endParaRPr lang="en-US" sz="1300">
              <a:solidFill>
                <a:schemeClr val="tx1">
                  <a:lumMod val="85000"/>
                  <a:lumOff val="15000"/>
                </a:schemeClr>
              </a:solidFill>
              <a:latin typeface="Arial" panose="020B0604020202020204" pitchFamily="34" charset="0"/>
              <a:cs typeface="Arial" panose="020B0604020202020204" pitchFamily="34" charset="0"/>
            </a:endParaRPr>
          </a:p>
          <a:p>
            <a:pPr marL="579967" defTabSz="966612" fontAlgn="base">
              <a:spcBef>
                <a:spcPct val="30000"/>
              </a:spcBef>
              <a:spcAft>
                <a:spcPct val="0"/>
              </a:spcAft>
              <a:defRPr/>
            </a:pPr>
            <a:r>
              <a:rPr lang="en-US" sz="1300">
                <a:solidFill>
                  <a:schemeClr val="tx1">
                    <a:lumMod val="85000"/>
                    <a:lumOff val="15000"/>
                  </a:schemeClr>
                </a:solidFill>
              </a:rPr>
              <a:t>NXP partners with </a:t>
            </a:r>
            <a:r>
              <a:rPr lang="en-US" sz="1300" b="1">
                <a:solidFill>
                  <a:schemeClr val="tx1">
                    <a:lumMod val="85000"/>
                    <a:lumOff val="15000"/>
                  </a:schemeClr>
                </a:solidFill>
              </a:rPr>
              <a:t>Bright Horizons </a:t>
            </a:r>
            <a:r>
              <a:rPr lang="en-US" sz="1300">
                <a:solidFill>
                  <a:schemeClr val="tx1">
                    <a:lumMod val="85000"/>
                    <a:lumOff val="15000"/>
                  </a:schemeClr>
                </a:solidFill>
              </a:rPr>
              <a:t>to help full-time U.S. team members find and pay for temporary childcare, self care or senior care when your regular care plans are disrupted. </a:t>
            </a:r>
          </a:p>
          <a:p>
            <a:pPr marL="579967" defTabSz="966612" fontAlgn="base">
              <a:spcBef>
                <a:spcPct val="30000"/>
              </a:spcBef>
              <a:spcAft>
                <a:spcPct val="0"/>
              </a:spcAft>
              <a:defRPr/>
            </a:pPr>
            <a:r>
              <a:rPr lang="en-US" sz="1300">
                <a:solidFill>
                  <a:schemeClr val="tx1">
                    <a:lumMod val="85000"/>
                    <a:lumOff val="15000"/>
                  </a:schemeClr>
                </a:solidFill>
              </a:rPr>
              <a:t>NXP also covers the cost of </a:t>
            </a:r>
            <a:r>
              <a:rPr lang="en-US" sz="1300" b="1">
                <a:solidFill>
                  <a:schemeClr val="tx1">
                    <a:lumMod val="85000"/>
                    <a:lumOff val="15000"/>
                  </a:schemeClr>
                </a:solidFill>
              </a:rPr>
              <a:t>tutoring services </a:t>
            </a:r>
            <a:r>
              <a:rPr lang="en-US" sz="1300">
                <a:solidFill>
                  <a:schemeClr val="tx1">
                    <a:lumMod val="85000"/>
                    <a:lumOff val="15000"/>
                  </a:schemeClr>
                </a:solidFill>
              </a:rPr>
              <a:t>offered through Bright Horizons.</a:t>
            </a:r>
          </a:p>
          <a:p>
            <a:pPr marL="579967" defTabSz="966612" fontAlgn="base">
              <a:spcBef>
                <a:spcPct val="30000"/>
              </a:spcBef>
              <a:spcAft>
                <a:spcPct val="0"/>
              </a:spcAft>
              <a:defRPr/>
            </a:pPr>
            <a:r>
              <a:rPr lang="en-US" sz="1300">
                <a:solidFill>
                  <a:schemeClr val="tx1">
                    <a:lumMod val="85000"/>
                    <a:lumOff val="15000"/>
                  </a:schemeClr>
                </a:solidFill>
              </a:rPr>
              <a:t>UHC members have access to </a:t>
            </a:r>
            <a:r>
              <a:rPr lang="en-US" sz="1300" b="1">
                <a:solidFill>
                  <a:schemeClr val="tx1">
                    <a:lumMod val="85000"/>
                    <a:lumOff val="15000"/>
                  </a:schemeClr>
                </a:solidFill>
              </a:rPr>
              <a:t>Maven Maternity Support Program, </a:t>
            </a:r>
            <a:r>
              <a:rPr lang="en-US" sz="1300">
                <a:solidFill>
                  <a:schemeClr val="tx1">
                    <a:lumMod val="85000"/>
                    <a:lumOff val="15000"/>
                  </a:schemeClr>
                </a:solidFill>
              </a:rPr>
              <a:t>which provides personalized support and guidance at every step of your pregnancy. If you are already enrolled in UHCs Maternity support program a nurse will reach out to you to transition over to the Maven platform.</a:t>
            </a:r>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27</a:t>
            </a:fld>
            <a:endParaRPr lang="en-US"/>
          </a:p>
        </p:txBody>
      </p:sp>
    </p:spTree>
    <p:extLst>
      <p:ext uri="{BB962C8B-B14F-4D97-AF65-F5344CB8AC3E}">
        <p14:creationId xmlns:p14="http://schemas.microsoft.com/office/powerpoint/2010/main" val="4106629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NXP also offers financial wellness benefits that are here to help you save and grow your money.</a:t>
            </a:r>
          </a:p>
        </p:txBody>
      </p:sp>
      <p:sp>
        <p:nvSpPr>
          <p:cNvPr id="4" name="Slide Number Placeholder 3"/>
          <p:cNvSpPr>
            <a:spLocks noGrp="1"/>
          </p:cNvSpPr>
          <p:nvPr>
            <p:ph type="sldNum" sz="quarter" idx="5"/>
          </p:nvPr>
        </p:nvSpPr>
        <p:spPr/>
        <p:txBody>
          <a:bodyPr/>
          <a:lstStyle/>
          <a:p>
            <a:fld id="{28EF49D9-BB42-4B3D-ABE8-3EDDF01DA79C}" type="slidenum">
              <a:rPr lang="en-US" smtClean="0"/>
              <a:t>28</a:t>
            </a:fld>
            <a:endParaRPr lang="en-US"/>
          </a:p>
        </p:txBody>
      </p:sp>
    </p:spTree>
    <p:extLst>
      <p:ext uri="{BB962C8B-B14F-4D97-AF65-F5344CB8AC3E}">
        <p14:creationId xmlns:p14="http://schemas.microsoft.com/office/powerpoint/2010/main" val="248196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Calibri" panose="020F0502020204030204" pitchFamily="34" charset="0"/>
                <a:ea typeface="Times New Roman" panose="02020603050405020304" pitchFamily="18" charset="0"/>
              </a:rPr>
              <a:t>Although there are no required actions on your 401(k) during annual enrollment, it’s a great time to review your account. </a:t>
            </a:r>
          </a:p>
          <a:p>
            <a:pPr marL="302066" indent="-302066" defTabSz="966612">
              <a:buFont typeface="Arial" panose="020B0604020202020204" pitchFamily="34" charset="0"/>
              <a:buChar char="•"/>
              <a:defRPr/>
            </a:pPr>
            <a:r>
              <a:rPr lang="en-US" sz="1900" dirty="0">
                <a:latin typeface="Calibri" panose="020F0502020204030204" pitchFamily="34" charset="0"/>
                <a:ea typeface="Times New Roman" panose="02020603050405020304" pitchFamily="18" charset="0"/>
              </a:rPr>
              <a:t>When saving for retirement, how and when you pay taxes on your 401(k) matters. You can choose between pretax, Roth, and after-tax contributions. </a:t>
            </a:r>
          </a:p>
          <a:p>
            <a:pPr marL="302066" indent="-302066" defTabSz="966612">
              <a:buFont typeface="Arial" panose="020B0604020202020204" pitchFamily="34" charset="0"/>
              <a:buChar char="•"/>
              <a:defRPr/>
            </a:pPr>
            <a:endParaRPr lang="en-US" sz="1900" dirty="0">
              <a:latin typeface="Calibri" panose="020F0502020204030204" pitchFamily="34" charset="0"/>
              <a:ea typeface="Times New Roman" panose="02020603050405020304" pitchFamily="18" charset="0"/>
            </a:endParaRPr>
          </a:p>
          <a:p>
            <a:pPr marL="302066" indent="-302066" defTabSz="966612">
              <a:buFont typeface="Arial" panose="020B0604020202020204" pitchFamily="34" charset="0"/>
              <a:buChar char="•"/>
              <a:defRPr/>
            </a:pPr>
            <a:r>
              <a:rPr lang="en-US" sz="1900" dirty="0">
                <a:latin typeface="Calibri" panose="020F0502020204030204" pitchFamily="34" charset="0"/>
                <a:ea typeface="Times New Roman" panose="02020603050405020304" pitchFamily="18" charset="0"/>
              </a:rPr>
              <a:t>Pretax contributions lower your taxable income today but are taxed at withdrawal. Roth contributions are taxed now, so withdrawals, including earnings, are tax-free if you’re 59½ and it’s been at least five years since your first contribution. You can also make after-tax contributions which allow you to contribute more than the annual pretax/Roth limits. However, NXP does not match after-tax contributions. </a:t>
            </a:r>
          </a:p>
          <a:p>
            <a:pPr defTabSz="966612">
              <a:defRPr/>
            </a:pPr>
            <a:endParaRPr lang="en-US" sz="1900" dirty="0">
              <a:latin typeface="Calibri" panose="020F0502020204030204" pitchFamily="34" charset="0"/>
              <a:ea typeface="Times New Roman" panose="02020603050405020304" pitchFamily="18" charset="0"/>
            </a:endParaRPr>
          </a:p>
          <a:p>
            <a:pPr marL="302066" indent="-302066" defTabSz="966612">
              <a:buFont typeface="Arial" panose="020B0604020202020204" pitchFamily="34" charset="0"/>
              <a:buChar char="•"/>
              <a:defRPr/>
            </a:pPr>
            <a:r>
              <a:rPr lang="en-US" sz="1900" dirty="0">
                <a:latin typeface="Calibri" panose="020F0502020204030204" pitchFamily="34" charset="0"/>
                <a:ea typeface="Times New Roman" panose="02020603050405020304" pitchFamily="18" charset="0"/>
              </a:rPr>
              <a:t>If you’re 50 or older by year-end, you’re eligible for catch-up contributions. If you’re age 60 to 63, additional catch-up contributions are available.  Effective January 2026, i</a:t>
            </a:r>
            <a:r>
              <a:rPr lang="en-US" sz="19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f </a:t>
            </a:r>
            <a:r>
              <a:rPr lang="en-US" sz="1900" dirty="0">
                <a:solidFill>
                  <a:schemeClr val="tx1">
                    <a:lumMod val="85000"/>
                    <a:lumOff val="15000"/>
                  </a:schemeClr>
                </a:solidFill>
                <a:latin typeface="Poppins" panose="00000500000000000000" pitchFamily="2" charset="0"/>
                <a:cs typeface="Poppins" panose="00000500000000000000" pitchFamily="2" charset="0"/>
              </a:rPr>
              <a:t>you’re catch-up eligible (age 50 or older by Dec 31</a:t>
            </a:r>
            <a:r>
              <a:rPr lang="en-US" sz="1900" baseline="30000" dirty="0">
                <a:solidFill>
                  <a:schemeClr val="tx1">
                    <a:lumMod val="85000"/>
                    <a:lumOff val="15000"/>
                  </a:schemeClr>
                </a:solidFill>
                <a:latin typeface="Poppins" panose="00000500000000000000" pitchFamily="2" charset="0"/>
                <a:cs typeface="Poppins" panose="00000500000000000000" pitchFamily="2" charset="0"/>
              </a:rPr>
              <a:t>st</a:t>
            </a:r>
            <a:r>
              <a:rPr lang="en-US" sz="1900" dirty="0">
                <a:solidFill>
                  <a:schemeClr val="tx1">
                    <a:lumMod val="85000"/>
                    <a:lumOff val="15000"/>
                  </a:schemeClr>
                </a:solidFill>
                <a:latin typeface="Poppins" panose="00000500000000000000" pitchFamily="2" charset="0"/>
                <a:cs typeface="Poppins" panose="00000500000000000000" pitchFamily="2" charset="0"/>
              </a:rPr>
              <a:t>) and your total NXP 2025 FICA wages (Box 3 on your 2025 form W-2) were over $145,000*, any catch-up contributions you make must be made as Roth contributions. </a:t>
            </a:r>
            <a:endParaRPr lang="en-US" sz="1900" dirty="0">
              <a:latin typeface="Calibri" panose="020F0502020204030204" pitchFamily="34" charset="0"/>
              <a:ea typeface="Times New Roman" panose="02020603050405020304" pitchFamily="18" charset="0"/>
            </a:endParaRPr>
          </a:p>
          <a:p>
            <a:pPr marL="302066" indent="-302066" defTabSz="966612">
              <a:buFont typeface="Arial" panose="020B0604020202020204" pitchFamily="34" charset="0"/>
              <a:buChar char="•"/>
              <a:defRPr/>
            </a:pPr>
            <a:endParaRPr lang="en-US" sz="1900" dirty="0">
              <a:latin typeface="Calibri" panose="020F0502020204030204" pitchFamily="34" charset="0"/>
              <a:ea typeface="Times New Roman" panose="02020603050405020304" pitchFamily="18" charset="0"/>
            </a:endParaRPr>
          </a:p>
          <a:p>
            <a:pPr marL="302066" indent="-302066" defTabSz="966612">
              <a:buFont typeface="Arial" panose="020B0604020202020204" pitchFamily="34" charset="0"/>
              <a:buChar char="•"/>
              <a:defRPr/>
            </a:pPr>
            <a:r>
              <a:rPr lang="en-US" sz="1900" dirty="0">
                <a:latin typeface="Calibri" panose="020F0502020204030204" pitchFamily="34" charset="0"/>
                <a:ea typeface="Times New Roman" panose="02020603050405020304" pitchFamily="18" charset="0"/>
              </a:rPr>
              <a:t>NXP matches 100% of the first 5% of eligible earnings you contribute to your 401(k) as pretax or Roth, including catch-up contributions.  NXP does not match after-tax contributions.</a:t>
            </a:r>
          </a:p>
        </p:txBody>
      </p:sp>
      <p:sp>
        <p:nvSpPr>
          <p:cNvPr id="4" name="Slide Number Placeholder 3"/>
          <p:cNvSpPr>
            <a:spLocks noGrp="1"/>
          </p:cNvSpPr>
          <p:nvPr>
            <p:ph type="sldNum" sz="quarter" idx="5"/>
          </p:nvPr>
        </p:nvSpPr>
        <p:spPr/>
        <p:txBody>
          <a:bodyPr/>
          <a:lstStyle/>
          <a:p>
            <a:fld id="{28EF49D9-BB42-4B3D-ABE8-3EDDF01DA79C}" type="slidenum">
              <a:rPr lang="en-US" smtClean="0"/>
              <a:t>29</a:t>
            </a:fld>
            <a:endParaRPr lang="en-US"/>
          </a:p>
        </p:txBody>
      </p:sp>
    </p:spTree>
    <p:extLst>
      <p:ext uri="{BB962C8B-B14F-4D97-AF65-F5344CB8AC3E}">
        <p14:creationId xmlns:p14="http://schemas.microsoft.com/office/powerpoint/2010/main" val="1043436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300" dirty="0" err="1">
                <a:latin typeface="Arial" charset="0"/>
              </a:rPr>
              <a:t>Notes</a:t>
            </a:r>
            <a:r>
              <a:rPr lang="en-US" sz="2000" b="1" dirty="0" err="1"/>
              <a:t>SECURE</a:t>
            </a:r>
            <a:r>
              <a:rPr lang="en-US" sz="2000" b="1" dirty="0"/>
              <a:t> 2.0 Act – Catch-Up Contributions Update</a:t>
            </a:r>
          </a:p>
          <a:p>
            <a:pPr>
              <a:buNone/>
            </a:pPr>
            <a:r>
              <a:rPr lang="en-US" sz="2000" b="1" dirty="0"/>
              <a:t>Effective January 2026</a:t>
            </a:r>
          </a:p>
          <a:p>
            <a:pPr>
              <a:buFont typeface="Arial" panose="020B0604020202020204" pitchFamily="34" charset="0"/>
              <a:buChar char="•"/>
            </a:pPr>
            <a:r>
              <a:rPr lang="en-US" sz="2000" dirty="0"/>
              <a:t>If you're </a:t>
            </a:r>
            <a:r>
              <a:rPr lang="en-US" sz="2000" b="1" dirty="0"/>
              <a:t>age 50 or older by Dec 31, 2025</a:t>
            </a:r>
            <a:r>
              <a:rPr lang="en-US" sz="2000" dirty="0"/>
              <a:t> and your </a:t>
            </a:r>
            <a:r>
              <a:rPr lang="en-US" sz="2000" b="1" dirty="0"/>
              <a:t>2025 NXP FICA wages</a:t>
            </a:r>
            <a:r>
              <a:rPr lang="en-US" sz="2000" dirty="0"/>
              <a:t> (Box 3 on W-2) exceed </a:t>
            </a:r>
            <a:r>
              <a:rPr lang="en-US" sz="2000" b="1" dirty="0"/>
              <a:t>$145,000</a:t>
            </a:r>
            <a:r>
              <a:rPr lang="en-US" sz="2000" dirty="0"/>
              <a:t>,</a:t>
            </a:r>
            <a:br>
              <a:rPr lang="en-US" sz="2000" dirty="0"/>
            </a:br>
            <a:r>
              <a:rPr lang="en-US" sz="2000" dirty="0"/>
              <a:t>→ </a:t>
            </a:r>
            <a:r>
              <a:rPr lang="en-US" sz="2000" b="1" dirty="0"/>
              <a:t>All catch-up contributions must be Roth (after-tax)</a:t>
            </a:r>
            <a:r>
              <a:rPr lang="en-US" sz="2000" dirty="0"/>
              <a:t>.</a:t>
            </a:r>
          </a:p>
          <a:p>
            <a:pPr>
              <a:buFont typeface="Arial" panose="020B0604020202020204" pitchFamily="34" charset="0"/>
              <a:buChar char="•"/>
            </a:pPr>
            <a:r>
              <a:rPr lang="en-US" sz="2000" b="1" dirty="0"/>
              <a:t>Only NXP earnings</a:t>
            </a:r>
            <a:r>
              <a:rPr lang="en-US" sz="2000" dirty="0"/>
              <a:t> count toward the $145,000 threshold.</a:t>
            </a:r>
          </a:p>
          <a:p>
            <a:pPr>
              <a:buFont typeface="Arial" panose="020B0604020202020204" pitchFamily="34" charset="0"/>
              <a:buChar char="•"/>
            </a:pPr>
            <a:r>
              <a:rPr lang="en-US" sz="2000" dirty="0"/>
              <a:t>If you've elected </a:t>
            </a:r>
            <a:r>
              <a:rPr lang="en-US" sz="2000" b="1" dirty="0"/>
              <a:t>only pre-tax contributions</a:t>
            </a:r>
            <a:r>
              <a:rPr lang="en-US" sz="2000" dirty="0"/>
              <a:t>, NXP will </a:t>
            </a:r>
            <a:r>
              <a:rPr lang="en-US" sz="2000" b="1" dirty="0"/>
              <a:t>automatically convert</a:t>
            </a:r>
            <a:r>
              <a:rPr lang="en-US" sz="2000" dirty="0"/>
              <a:t> your catch-up contributions to Roth.</a:t>
            </a:r>
          </a:p>
          <a:p>
            <a:pPr>
              <a:buFont typeface="Arial" panose="020B0604020202020204" pitchFamily="34" charset="0"/>
              <a:buChar char="•"/>
            </a:pPr>
            <a:r>
              <a:rPr lang="en-US" sz="2000" dirty="0"/>
              <a:t>These will appear as </a:t>
            </a:r>
            <a:r>
              <a:rPr lang="en-US" sz="2000" b="1" dirty="0"/>
              <a:t>Roth catch-up</a:t>
            </a:r>
            <a:r>
              <a:rPr lang="en-US" sz="2000" dirty="0"/>
              <a:t> on your paystub and in your </a:t>
            </a:r>
            <a:r>
              <a:rPr lang="en-US" sz="2000" b="1" dirty="0"/>
              <a:t>Fidelity 401(k)</a:t>
            </a:r>
            <a:r>
              <a:rPr lang="en-US" sz="2000" dirty="0"/>
              <a:t> account.</a:t>
            </a:r>
          </a:p>
          <a:p>
            <a:pPr>
              <a:buNone/>
            </a:pPr>
            <a:r>
              <a:rPr lang="en-US" sz="2000" b="1" dirty="0"/>
              <a:t>Resources</a:t>
            </a:r>
          </a:p>
          <a:p>
            <a:pPr>
              <a:buFont typeface="Arial" panose="020B0604020202020204" pitchFamily="34" charset="0"/>
              <a:buChar char="•"/>
            </a:pPr>
            <a:r>
              <a:rPr lang="en-US" sz="2000" dirty="0"/>
              <a:t>Visit: nxp.com/benefits → Retirement and Financial → 401(k) Retirement Plan</a:t>
            </a:r>
          </a:p>
          <a:p>
            <a:pPr>
              <a:buFont typeface="Arial" panose="020B0604020202020204" pitchFamily="34" charset="0"/>
              <a:buChar char="•"/>
            </a:pPr>
            <a:r>
              <a:rPr lang="en-US" sz="2000" dirty="0"/>
              <a:t>Log into </a:t>
            </a:r>
            <a:r>
              <a:rPr lang="en-US" sz="2000" b="1" dirty="0"/>
              <a:t>Fidelity </a:t>
            </a:r>
            <a:r>
              <a:rPr lang="en-US" sz="2000" b="1" dirty="0" err="1"/>
              <a:t>NetBenefits</a:t>
            </a:r>
            <a:r>
              <a:rPr lang="en-US" sz="2000" dirty="0"/>
              <a:t> → Plan Info &amp; Documents → “After-tax and Roth In-Plan Conversion” brochure</a:t>
            </a:r>
          </a:p>
          <a:p>
            <a:pPr>
              <a:buNone/>
            </a:pPr>
            <a:r>
              <a:rPr lang="en-US" sz="2000" b="1" dirty="0"/>
              <a:t>Super Catch-Up Contributions (Effective January 2025)</a:t>
            </a:r>
          </a:p>
          <a:p>
            <a:pPr>
              <a:buFont typeface="Arial" panose="020B0604020202020204" pitchFamily="34" charset="0"/>
              <a:buChar char="•"/>
            </a:pPr>
            <a:r>
              <a:rPr lang="en-US" sz="2000" dirty="0"/>
              <a:t>Employees aged </a:t>
            </a:r>
            <a:r>
              <a:rPr lang="en-US" sz="2000" b="1" dirty="0"/>
              <a:t>60–63</a:t>
            </a:r>
            <a:r>
              <a:rPr lang="en-US" sz="2000" dirty="0"/>
              <a:t> are eligible for </a:t>
            </a:r>
            <a:r>
              <a:rPr lang="en-US" sz="2000" b="1" dirty="0"/>
              <a:t>enhanced catch-up limits</a:t>
            </a:r>
            <a:r>
              <a:rPr lang="en-US" sz="2000" dirty="0"/>
              <a:t>.</a:t>
            </a:r>
          </a:p>
          <a:p>
            <a:pPr>
              <a:buFont typeface="Arial" panose="020B0604020202020204" pitchFamily="34" charset="0"/>
              <a:buChar char="•"/>
            </a:pPr>
            <a:r>
              <a:rPr lang="en-US" sz="2000" dirty="0"/>
              <a:t>For 2025, the </a:t>
            </a:r>
            <a:r>
              <a:rPr lang="en-US" sz="2000" b="1" dirty="0"/>
              <a:t>super catch-up limit</a:t>
            </a:r>
            <a:r>
              <a:rPr lang="en-US" sz="2000" dirty="0"/>
              <a:t> is </a:t>
            </a:r>
            <a:r>
              <a:rPr lang="en-US" sz="2000" b="1" dirty="0"/>
              <a:t>$11,250</a:t>
            </a:r>
            <a:r>
              <a:rPr lang="en-US" sz="2000" dirty="0"/>
              <a:t> (150% of the standard $7,500 catch-up). </a:t>
            </a:r>
            <a:r>
              <a:rPr lang="en-US" sz="2000" dirty="0">
                <a:hlinkClick r:id="rId3"/>
              </a:rPr>
              <a:t>[New SECURE...Ages 60-63]</a:t>
            </a:r>
            <a:endParaRPr lang="en-US" sz="2000" dirty="0"/>
          </a:p>
          <a:p>
            <a:pPr>
              <a:buFont typeface="Arial" panose="020B0604020202020204" pitchFamily="34" charset="0"/>
              <a:buChar char="•"/>
            </a:pPr>
            <a:r>
              <a:rPr lang="en-US" sz="2000" dirty="0"/>
              <a:t>This provision is </a:t>
            </a:r>
            <a:r>
              <a:rPr lang="en-US" sz="2000" b="1" dirty="0"/>
              <a:t>optional for employers</a:t>
            </a:r>
            <a:r>
              <a:rPr lang="en-US" sz="2000" dirty="0"/>
              <a:t>, but NXP has implemented it.</a:t>
            </a:r>
          </a:p>
          <a:p>
            <a:endParaRPr lang="en-US" sz="1300" dirty="0">
              <a:latin typeface="Arial" charset="0"/>
            </a:endParaRPr>
          </a:p>
        </p:txBody>
      </p:sp>
      <p:sp>
        <p:nvSpPr>
          <p:cNvPr id="4" name="Slide Number Placeholder 3"/>
          <p:cNvSpPr>
            <a:spLocks noGrp="1"/>
          </p:cNvSpPr>
          <p:nvPr>
            <p:ph type="sldNum" sz="quarter" idx="5"/>
          </p:nvPr>
        </p:nvSpPr>
        <p:spPr/>
        <p:txBody>
          <a:bodyPr/>
          <a:lstStyle/>
          <a:p>
            <a:fld id="{28EF49D9-BB42-4B3D-ABE8-3EDDF01DA79C}" type="slidenum">
              <a:rPr lang="en-US" smtClean="0"/>
              <a:t>30</a:t>
            </a:fld>
            <a:endParaRPr lang="en-US"/>
          </a:p>
        </p:txBody>
      </p:sp>
    </p:spTree>
    <p:extLst>
      <p:ext uri="{BB962C8B-B14F-4D97-AF65-F5344CB8AC3E}">
        <p14:creationId xmlns:p14="http://schemas.microsoft.com/office/powerpoint/2010/main" val="3044925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spcAft>
                <a:spcPts val="300"/>
              </a:spcAft>
              <a:buNone/>
            </a:pPr>
            <a:r>
              <a:rPr lang="en-US" dirty="0"/>
              <a:t>NXP continues </a:t>
            </a:r>
            <a:r>
              <a:rPr lang="en-US" b="0" i="0" dirty="0">
                <a:solidFill>
                  <a:srgbClr val="424242"/>
                </a:solidFill>
                <a:effectLst/>
                <a:latin typeface="Segoe Sans"/>
              </a:rPr>
              <a:t>to support competitive benefit programs for all employees and their families.</a:t>
            </a:r>
          </a:p>
          <a:p>
            <a:pPr algn="l">
              <a:spcBef>
                <a:spcPts val="600"/>
              </a:spcBef>
              <a:spcAft>
                <a:spcPts val="300"/>
              </a:spcAft>
              <a:buNone/>
            </a:pPr>
            <a:endParaRPr lang="en-US" b="0" i="0" dirty="0">
              <a:solidFill>
                <a:srgbClr val="424242"/>
              </a:solidFill>
              <a:effectLst/>
              <a:latin typeface="Segoe Sans"/>
            </a:endParaRPr>
          </a:p>
          <a:p>
            <a:pPr algn="l">
              <a:spcBef>
                <a:spcPts val="600"/>
              </a:spcBef>
              <a:spcAft>
                <a:spcPts val="300"/>
              </a:spcAft>
              <a:buNone/>
            </a:pPr>
            <a:r>
              <a:rPr lang="en-US" b="0" i="0" dirty="0">
                <a:solidFill>
                  <a:srgbClr val="424242"/>
                </a:solidFill>
                <a:effectLst/>
                <a:latin typeface="Segoe Sans"/>
              </a:rPr>
              <a:t>Looking ahead to 2026, medical and pharmacy costs are projected to rise by 7%.</a:t>
            </a:r>
          </a:p>
          <a:p>
            <a:pPr algn="l">
              <a:spcBef>
                <a:spcPts val="600"/>
              </a:spcBef>
              <a:spcAft>
                <a:spcPts val="300"/>
              </a:spcAft>
              <a:buNone/>
            </a:pPr>
            <a:endParaRPr lang="en-US" b="0" i="0" dirty="0">
              <a:solidFill>
                <a:srgbClr val="424242"/>
              </a:solidFill>
              <a:effectLst/>
              <a:latin typeface="Segoe Sans"/>
            </a:endParaRPr>
          </a:p>
          <a:p>
            <a:pPr algn="l">
              <a:spcBef>
                <a:spcPts val="600"/>
              </a:spcBef>
              <a:spcAft>
                <a:spcPts val="300"/>
              </a:spcAft>
              <a:buNone/>
            </a:pPr>
            <a:r>
              <a:rPr lang="en-US" b="0" i="0" dirty="0">
                <a:solidFill>
                  <a:srgbClr val="424242"/>
                </a:solidFill>
                <a:effectLst/>
                <a:latin typeface="Segoe Sans"/>
              </a:rPr>
              <a:t>Despite this increase, NXP will maintain its current cost-sharing structure—covering 87% of the cost, while employees will continue to contribute 13% through premiums.</a:t>
            </a:r>
          </a:p>
          <a:p>
            <a:pPr algn="l">
              <a:spcBef>
                <a:spcPts val="600"/>
              </a:spcBef>
              <a:spcAft>
                <a:spcPts val="300"/>
              </a:spcAft>
              <a:buNone/>
            </a:pPr>
            <a:endParaRPr lang="en-US" b="0" i="0" dirty="0">
              <a:solidFill>
                <a:srgbClr val="424242"/>
              </a:solidFill>
              <a:effectLst/>
              <a:latin typeface="Segoe Sans"/>
            </a:endParaRPr>
          </a:p>
          <a:p>
            <a:pPr algn="l">
              <a:spcBef>
                <a:spcPts val="600"/>
              </a:spcBef>
              <a:spcAft>
                <a:spcPts val="300"/>
              </a:spcAft>
              <a:buNone/>
            </a:pPr>
            <a:r>
              <a:rPr lang="en-US" b="0" i="0" dirty="0">
                <a:solidFill>
                  <a:srgbClr val="424242"/>
                </a:solidFill>
                <a:effectLst/>
                <a:latin typeface="Segoe Sans"/>
              </a:rPr>
              <a:t>Depending on the medical plan you choose, your premiums may increase by 7 to 10% compared to 2025.</a:t>
            </a:r>
          </a:p>
          <a:p>
            <a:pPr algn="l">
              <a:spcBef>
                <a:spcPts val="600"/>
              </a:spcBef>
              <a:spcAft>
                <a:spcPts val="300"/>
              </a:spcAft>
            </a:pPr>
            <a:endParaRPr lang="en-US" b="0" i="0" dirty="0">
              <a:solidFill>
                <a:srgbClr val="424242"/>
              </a:solidFill>
              <a:effectLst/>
              <a:latin typeface="Segoe Sans"/>
            </a:endParaRPr>
          </a:p>
          <a:p>
            <a:pPr algn="l">
              <a:spcBef>
                <a:spcPts val="600"/>
              </a:spcBef>
              <a:spcAft>
                <a:spcPts val="300"/>
              </a:spcAft>
            </a:pPr>
            <a:r>
              <a:rPr lang="en-US" b="0" i="0" dirty="0">
                <a:solidFill>
                  <a:srgbClr val="424242"/>
                </a:solidFill>
                <a:effectLst/>
                <a:latin typeface="Segoe Sans"/>
              </a:rPr>
              <a:t>The good news is that there will be no premium increases for dental or vision coverage in 2026.”</a:t>
            </a:r>
          </a:p>
          <a:p>
            <a:r>
              <a:rPr lang="en-US" dirty="0"/>
              <a:t> </a:t>
            </a:r>
          </a:p>
        </p:txBody>
      </p:sp>
      <p:sp>
        <p:nvSpPr>
          <p:cNvPr id="4" name="Slide Number Placeholder 3"/>
          <p:cNvSpPr>
            <a:spLocks noGrp="1"/>
          </p:cNvSpPr>
          <p:nvPr>
            <p:ph type="sldNum" sz="quarter" idx="5"/>
          </p:nvPr>
        </p:nvSpPr>
        <p:spPr/>
        <p:txBody>
          <a:bodyPr/>
          <a:lstStyle/>
          <a:p>
            <a:fld id="{28EF49D9-BB42-4B3D-ABE8-3EDDF01DA79C}" type="slidenum">
              <a:rPr lang="en-US" smtClean="0"/>
              <a:t>4</a:t>
            </a:fld>
            <a:endParaRPr lang="en-US"/>
          </a:p>
        </p:txBody>
      </p:sp>
    </p:spTree>
    <p:extLst>
      <p:ext uri="{BB962C8B-B14F-4D97-AF65-F5344CB8AC3E}">
        <p14:creationId xmlns:p14="http://schemas.microsoft.com/office/powerpoint/2010/main" val="1383196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 reminder NXP offers an Employee Stock Purchase Plan that allows eligible employees to purchase NXP stock at a 15% discount. </a:t>
            </a:r>
          </a:p>
          <a:p>
            <a:pPr marL="171450" indent="-171450">
              <a:buFont typeface="Arial" panose="020B0604020202020204" pitchFamily="34" charset="0"/>
              <a:buChar char="•"/>
            </a:pPr>
            <a:r>
              <a:rPr lang="en-US" dirty="0"/>
              <a:t>Most employees are eligible however executives, contractors, interns/students, and employees on a fixed term are not .</a:t>
            </a:r>
          </a:p>
          <a:p>
            <a:pPr marL="171450" indent="-171450">
              <a:buFont typeface="Arial" panose="020B0604020202020204" pitchFamily="34" charset="0"/>
              <a:buChar char="•"/>
            </a:pPr>
            <a:r>
              <a:rPr lang="en-US" dirty="0"/>
              <a:t>Contribute between 2% and 10% of your base pay during a six-month Offering Period. </a:t>
            </a:r>
          </a:p>
          <a:p>
            <a:pPr marL="171450" indent="-171450">
              <a:buFont typeface="Arial" panose="020B0604020202020204" pitchFamily="34" charset="0"/>
              <a:buChar char="•"/>
            </a:pPr>
            <a:r>
              <a:rPr lang="en-US" dirty="0"/>
              <a:t>The maximum amount you can contribute in a year is $25,000 or $21,250 with the 15% discount. </a:t>
            </a:r>
          </a:p>
          <a:p>
            <a:pPr marL="171450" indent="-171450">
              <a:buFont typeface="Arial" panose="020B0604020202020204" pitchFamily="34" charset="0"/>
              <a:buChar char="•"/>
            </a:pPr>
            <a:r>
              <a:rPr lang="en-US" dirty="0"/>
              <a:t>The next Enrollment Period opens in January 2026. Watch for emails notifying you that the enrollment period is open. </a:t>
            </a:r>
          </a:p>
        </p:txBody>
      </p:sp>
      <p:sp>
        <p:nvSpPr>
          <p:cNvPr id="4" name="Slide Number Placeholder 3"/>
          <p:cNvSpPr>
            <a:spLocks noGrp="1"/>
          </p:cNvSpPr>
          <p:nvPr>
            <p:ph type="sldNum" sz="quarter" idx="5"/>
          </p:nvPr>
        </p:nvSpPr>
        <p:spPr/>
        <p:txBody>
          <a:bodyPr/>
          <a:lstStyle/>
          <a:p>
            <a:fld id="{28EF49D9-BB42-4B3D-ABE8-3EDDF01DA79C}" type="slidenum">
              <a:rPr lang="en-US" smtClean="0"/>
              <a:t>31</a:t>
            </a:fld>
            <a:endParaRPr lang="en-US"/>
          </a:p>
        </p:txBody>
      </p:sp>
    </p:spTree>
    <p:extLst>
      <p:ext uri="{BB962C8B-B14F-4D97-AF65-F5344CB8AC3E}">
        <p14:creationId xmlns:p14="http://schemas.microsoft.com/office/powerpoint/2010/main" val="661869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a few of the tools and resources we offer to help make it easier for our team members to access and utilize their benefits.</a:t>
            </a:r>
          </a:p>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32</a:t>
            </a:fld>
            <a:endParaRPr lang="en-US"/>
          </a:p>
        </p:txBody>
      </p:sp>
    </p:spTree>
    <p:extLst>
      <p:ext uri="{BB962C8B-B14F-4D97-AF65-F5344CB8AC3E}">
        <p14:creationId xmlns:p14="http://schemas.microsoft.com/office/powerpoint/2010/main" val="1960152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Businessolver’s Decision Support Tool. This tool will ask you a series of questions to help guide you to the best plan options for you and your family. All answers will be kept confidential and are never stored or shared.</a:t>
            </a:r>
          </a:p>
        </p:txBody>
      </p:sp>
      <p:sp>
        <p:nvSpPr>
          <p:cNvPr id="4" name="Slide Number Placeholder 3"/>
          <p:cNvSpPr>
            <a:spLocks noGrp="1"/>
          </p:cNvSpPr>
          <p:nvPr>
            <p:ph type="sldNum" sz="quarter" idx="5"/>
          </p:nvPr>
        </p:nvSpPr>
        <p:spPr/>
        <p:txBody>
          <a:bodyPr/>
          <a:lstStyle/>
          <a:p>
            <a:fld id="{28EF49D9-BB42-4B3D-ABE8-3EDDF01DA79C}" type="slidenum">
              <a:rPr lang="en-US" smtClean="0"/>
              <a:t>33</a:t>
            </a:fld>
            <a:endParaRPr lang="en-US"/>
          </a:p>
        </p:txBody>
      </p:sp>
    </p:spTree>
    <p:extLst>
      <p:ext uri="{BB962C8B-B14F-4D97-AF65-F5344CB8AC3E}">
        <p14:creationId xmlns:p14="http://schemas.microsoft.com/office/powerpoint/2010/main" val="1833995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download the app for Businessolver, which can be found in the app store under “</a:t>
            </a:r>
            <a:r>
              <a:rPr lang="en-US" dirty="0" err="1"/>
              <a:t>MyChoice</a:t>
            </a:r>
            <a:r>
              <a:rPr lang="en-US" dirty="0"/>
              <a:t> Benefits”</a:t>
            </a:r>
          </a:p>
        </p:txBody>
      </p:sp>
      <p:sp>
        <p:nvSpPr>
          <p:cNvPr id="4" name="Slide Number Placeholder 3"/>
          <p:cNvSpPr>
            <a:spLocks noGrp="1"/>
          </p:cNvSpPr>
          <p:nvPr>
            <p:ph type="sldNum" sz="quarter" idx="5"/>
          </p:nvPr>
        </p:nvSpPr>
        <p:spPr/>
        <p:txBody>
          <a:bodyPr/>
          <a:lstStyle/>
          <a:p>
            <a:fld id="{28EF49D9-BB42-4B3D-ABE8-3EDDF01DA79C}" type="slidenum">
              <a:rPr lang="en-US" smtClean="0"/>
              <a:t>34</a:t>
            </a:fld>
            <a:endParaRPr lang="en-US"/>
          </a:p>
        </p:txBody>
      </p:sp>
    </p:spTree>
    <p:extLst>
      <p:ext uri="{BB962C8B-B14F-4D97-AF65-F5344CB8AC3E}">
        <p14:creationId xmlns:p14="http://schemas.microsoft.com/office/powerpoint/2010/main" val="2464503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reaching the end of our presentation and want to leave you with some important enrollment reminders.</a:t>
            </a:r>
          </a:p>
        </p:txBody>
      </p:sp>
      <p:sp>
        <p:nvSpPr>
          <p:cNvPr id="4" name="Slide Number Placeholder 3"/>
          <p:cNvSpPr>
            <a:spLocks noGrp="1"/>
          </p:cNvSpPr>
          <p:nvPr>
            <p:ph type="sldNum" sz="quarter" idx="5"/>
          </p:nvPr>
        </p:nvSpPr>
        <p:spPr/>
        <p:txBody>
          <a:bodyPr/>
          <a:lstStyle/>
          <a:p>
            <a:fld id="{28EF49D9-BB42-4B3D-ABE8-3EDDF01DA79C}" type="slidenum">
              <a:rPr lang="en-US" smtClean="0"/>
              <a:t>35</a:t>
            </a:fld>
            <a:endParaRPr lang="en-US"/>
          </a:p>
        </p:txBody>
      </p:sp>
    </p:spTree>
    <p:extLst>
      <p:ext uri="{BB962C8B-B14F-4D97-AF65-F5344CB8AC3E}">
        <p14:creationId xmlns:p14="http://schemas.microsoft.com/office/powerpoint/2010/main" val="417927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EF49D9-BB42-4B3D-ABE8-3EDDF01DA79C}" type="slidenum">
              <a:rPr lang="en-US" smtClean="0"/>
              <a:t>36</a:t>
            </a:fld>
            <a:endParaRPr lang="en-US"/>
          </a:p>
        </p:txBody>
      </p:sp>
    </p:spTree>
    <p:extLst>
      <p:ext uri="{BB962C8B-B14F-4D97-AF65-F5344CB8AC3E}">
        <p14:creationId xmlns:p14="http://schemas.microsoft.com/office/powerpoint/2010/main" val="3326287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Our benefits team members will be on site during prior to Annual Enrollment and while we are not having vendor fairs this year, our team members will be there to assist if you have questions. </a:t>
            </a:r>
          </a:p>
          <a:p>
            <a:endParaRPr lang="en-US" baseline="0" dirty="0"/>
          </a:p>
          <a:p>
            <a:r>
              <a:rPr lang="en-US" baseline="0" dirty="0"/>
              <a:t>We encourage you to utilize the Decision Support Tool to help guide you in making some key benefit decisions.</a:t>
            </a:r>
          </a:p>
          <a:p>
            <a:endParaRPr lang="en-US" baseline="0" dirty="0"/>
          </a:p>
          <a:p>
            <a:r>
              <a:rPr lang="en-US" baseline="0" dirty="0"/>
              <a:t>As a reminder, you can ask Sofia, our virtual benefits advisor, many questions about our plans. </a:t>
            </a:r>
          </a:p>
        </p:txBody>
      </p:sp>
      <p:sp>
        <p:nvSpPr>
          <p:cNvPr id="4" name="Slide Number Placeholder 3"/>
          <p:cNvSpPr>
            <a:spLocks noGrp="1"/>
          </p:cNvSpPr>
          <p:nvPr>
            <p:ph type="sldNum" sz="quarter" idx="5"/>
          </p:nvPr>
        </p:nvSpPr>
        <p:spPr/>
        <p:txBody>
          <a:bodyPr/>
          <a:lstStyle/>
          <a:p>
            <a:fld id="{28EF49D9-BB42-4B3D-ABE8-3EDDF01DA79C}" type="slidenum">
              <a:rPr lang="en-US" smtClean="0"/>
              <a:t>37</a:t>
            </a:fld>
            <a:endParaRPr lang="en-US"/>
          </a:p>
        </p:txBody>
      </p:sp>
    </p:spTree>
    <p:extLst>
      <p:ext uri="{BB962C8B-B14F-4D97-AF65-F5344CB8AC3E}">
        <p14:creationId xmlns:p14="http://schemas.microsoft.com/office/powerpoint/2010/main" val="2785980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2026 enrollment site and support number will be available on October 20. Visit nxp.com/benefits on that date to access the annual enrollment portal. The portal will no longer be available after Midnight on October 31</a:t>
            </a:r>
            <a:r>
              <a:rPr lang="en-US" baseline="30000" dirty="0"/>
              <a:t>st</a:t>
            </a:r>
            <a:r>
              <a:rPr lang="en-US" baseline="0" dirty="0"/>
              <a:t>.</a:t>
            </a:r>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38</a:t>
            </a:fld>
            <a:endParaRPr lang="en-US"/>
          </a:p>
        </p:txBody>
      </p:sp>
    </p:spTree>
    <p:extLst>
      <p:ext uri="{BB962C8B-B14F-4D97-AF65-F5344CB8AC3E}">
        <p14:creationId xmlns:p14="http://schemas.microsoft.com/office/powerpoint/2010/main" val="58741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0" i="0" dirty="0">
                <a:solidFill>
                  <a:srgbClr val="424242"/>
                </a:solidFill>
                <a:effectLst/>
                <a:latin typeface="Segoe Sans"/>
              </a:rPr>
              <a:t>We are excited to announce our new Pharmacy Provider </a:t>
            </a:r>
            <a:r>
              <a:rPr lang="en-US" b="0" i="0" dirty="0" err="1">
                <a:solidFill>
                  <a:srgbClr val="424242"/>
                </a:solidFill>
                <a:effectLst/>
                <a:latin typeface="Segoe Sans"/>
              </a:rPr>
              <a:t>Rightway</a:t>
            </a:r>
            <a:r>
              <a:rPr lang="en-US" b="0" i="0" dirty="0">
                <a:solidFill>
                  <a:srgbClr val="424242"/>
                </a:solidFill>
                <a:effectLst/>
                <a:latin typeface="Segoe Sans"/>
              </a:rPr>
              <a:t> Healthcare </a:t>
            </a:r>
          </a:p>
          <a:p>
            <a:pPr marL="181240" indent="-181240">
              <a:buFont typeface="Arial" panose="020B0604020202020204" pitchFamily="34" charset="0"/>
              <a:buChar char="•"/>
            </a:pPr>
            <a:r>
              <a:rPr lang="en-US" b="0" i="0" dirty="0">
                <a:solidFill>
                  <a:srgbClr val="424242"/>
                </a:solidFill>
                <a:effectLst/>
                <a:latin typeface="Segoe Sans"/>
              </a:rPr>
              <a:t>There also will be new rates for the medical plans dental and vision plans will remain the same as 2025. These are posted on nxp.com/benefits. </a:t>
            </a:r>
          </a:p>
          <a:p>
            <a:pPr marL="181240" indent="-181240">
              <a:buFont typeface="Arial" panose="020B0604020202020204" pitchFamily="34" charset="0"/>
              <a:buChar char="•"/>
            </a:pPr>
            <a:r>
              <a:rPr lang="en-US" b="0" i="0" dirty="0">
                <a:solidFill>
                  <a:srgbClr val="424242"/>
                </a:solidFill>
                <a:effectLst/>
                <a:latin typeface="Segoe Sans"/>
              </a:rPr>
              <a:t>401(k) Catch-up – If you’re catch-up eligible, age 50 or older by the end of the year, and your total NXP 2025 FICA wages (Box 3 on your 2025 form W-2) were over $145,000*, SECURE 2.0 Act requires any catch-up contributions you make in 2026 to be made as after-tax Roth contributions. </a:t>
            </a:r>
            <a:endParaRPr lang="en-US" sz="1300" dirty="0">
              <a:solidFill>
                <a:srgbClr val="000000"/>
              </a:solidFill>
              <a:latin typeface="Poppins"/>
              <a:cs typeface="Poppins"/>
            </a:endParaRPr>
          </a:p>
          <a:p>
            <a:pPr marL="181240" indent="-181240" defTabSz="966612">
              <a:buFont typeface="Arial" panose="020B0604020202020204" pitchFamily="34" charset="0"/>
              <a:buChar char="•"/>
              <a:defRPr/>
            </a:pPr>
            <a:endParaRPr lang="en-US" sz="1300" dirty="0">
              <a:solidFill>
                <a:srgbClr val="000000"/>
              </a:solidFill>
              <a:latin typeface="Poppins"/>
              <a:cs typeface="Poppins"/>
            </a:endParaRP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5</a:t>
            </a:fld>
            <a:endParaRPr lang="en-US"/>
          </a:p>
        </p:txBody>
      </p:sp>
    </p:spTree>
    <p:extLst>
      <p:ext uri="{BB962C8B-B14F-4D97-AF65-F5344CB8AC3E}">
        <p14:creationId xmlns:p14="http://schemas.microsoft.com/office/powerpoint/2010/main" val="283465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We are excited to partner with </a:t>
            </a:r>
            <a:r>
              <a:rPr lang="en-US" sz="1300" dirty="0" err="1"/>
              <a:t>Rightway</a:t>
            </a:r>
            <a:r>
              <a:rPr lang="en-US" sz="1300" dirty="0"/>
              <a:t> Healthcare for our Pharmacy needs! </a:t>
            </a:r>
          </a:p>
          <a:p>
            <a:pPr defTabSz="966612">
              <a:defRPr/>
            </a:pPr>
            <a:endParaRPr lang="en-US" sz="1300" dirty="0"/>
          </a:p>
          <a:p>
            <a:pPr defTabSz="966612">
              <a:defRPr/>
            </a:pPr>
            <a:r>
              <a:rPr lang="en-US" sz="1300" dirty="0" err="1"/>
              <a:t>Rightway</a:t>
            </a:r>
            <a:r>
              <a:rPr lang="en-US" sz="1300" dirty="0"/>
              <a:t> has pharmacist to support you directly, so do not hesitate to reach out.</a:t>
            </a:r>
          </a:p>
          <a:p>
            <a:pPr defTabSz="966612">
              <a:defRPr/>
            </a:pPr>
            <a:endParaRPr lang="en-US" sz="1300" dirty="0"/>
          </a:p>
          <a:p>
            <a:pPr defTabSz="966612">
              <a:defRPr/>
            </a:pPr>
            <a:r>
              <a:rPr lang="en-US" sz="1300" dirty="0" err="1"/>
              <a:t>Rightway</a:t>
            </a:r>
            <a:r>
              <a:rPr lang="en-US" sz="1300" dirty="0"/>
              <a:t> has a transparent financial model that allows the rebates to go directly to NXP vs the Pharmacy Provider allowing us to return the savings to our employees. </a:t>
            </a:r>
          </a:p>
          <a:p>
            <a:pPr defTabSz="966612">
              <a:defRPr/>
            </a:pPr>
            <a:endParaRPr lang="en-US" sz="1300" dirty="0"/>
          </a:p>
          <a:p>
            <a:pPr defTabSz="966612">
              <a:defRPr/>
            </a:pPr>
            <a:r>
              <a:rPr lang="en-US" sz="1300" dirty="0"/>
              <a:t>As you can see these pharmacies listed are just a few of the many pharmacies within the </a:t>
            </a:r>
            <a:r>
              <a:rPr lang="en-US" sz="1300" dirty="0" err="1"/>
              <a:t>Rightway</a:t>
            </a:r>
            <a:r>
              <a:rPr lang="en-US" sz="1300" dirty="0"/>
              <a:t> network, so most likely your current pharmacy is in network.</a:t>
            </a:r>
          </a:p>
          <a:p>
            <a:pPr defTabSz="966612">
              <a:defRPr/>
            </a:pPr>
            <a:endParaRPr lang="en-US" sz="1300" dirty="0"/>
          </a:p>
          <a:p>
            <a:pPr defTabSz="966612">
              <a:defRPr/>
            </a:pPr>
            <a:r>
              <a:rPr lang="en-US" sz="1300" dirty="0"/>
              <a:t>You can still use CVS as your pharmacy as well as any other in network pharmacies </a:t>
            </a:r>
          </a:p>
          <a:p>
            <a:pPr defTabSz="966612">
              <a:defRPr/>
            </a:pPr>
            <a:endParaRPr lang="en-US" sz="130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sz="1300" dirty="0"/>
              <a:t>All Prior authorizations will transfer over from CVS to </a:t>
            </a:r>
            <a:r>
              <a:rPr lang="en-US" sz="1300" dirty="0" err="1"/>
              <a:t>Rightway</a:t>
            </a:r>
            <a:r>
              <a:rPr lang="en-US" sz="1300" dirty="0"/>
              <a:t>, no action is necessary </a:t>
            </a:r>
          </a:p>
          <a:p>
            <a:pPr defTabSz="966612">
              <a:defRPr/>
            </a:pPr>
            <a:endParaRPr lang="en-US" sz="1400" b="0" dirty="0"/>
          </a:p>
          <a:p>
            <a:pPr defTabSz="966612">
              <a:defRPr/>
            </a:pPr>
            <a:r>
              <a:rPr lang="en-US" sz="1400" b="0" dirty="0"/>
              <a:t>The </a:t>
            </a:r>
            <a:r>
              <a:rPr lang="en-US" sz="1400" b="0" dirty="0" err="1"/>
              <a:t>Rightway</a:t>
            </a:r>
            <a:r>
              <a:rPr lang="en-US" sz="1400" b="0" dirty="0"/>
              <a:t> app is the front door to your pharmacy benefits.</a:t>
            </a:r>
            <a:endParaRPr lang="en-US" sz="130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sz="1300" dirty="0"/>
              <a:t>Be aware that the Chat feature on the app will work prior to January 1</a:t>
            </a:r>
            <a:r>
              <a:rPr lang="en-US" sz="1300" baseline="30000" dirty="0"/>
              <a:t>st</a:t>
            </a:r>
            <a:r>
              <a:rPr lang="en-US" sz="1300" dirty="0"/>
              <a:t>, however you will not be able to log in to the app until after annual enrollment is over. You can also reach out to the </a:t>
            </a:r>
            <a:r>
              <a:rPr lang="en-US" sz="1300" dirty="0" err="1"/>
              <a:t>Rigthway</a:t>
            </a:r>
            <a:r>
              <a:rPr lang="en-US" sz="1300" dirty="0"/>
              <a:t> team by utilizing the phone number provided to check if your pharmacy and drug are in network.</a:t>
            </a:r>
          </a:p>
          <a:p>
            <a:pPr defTabSz="966612">
              <a:defRPr/>
            </a:pPr>
            <a:endParaRPr lang="en-US" sz="1300" dirty="0"/>
          </a:p>
          <a:p>
            <a:pPr defTabSz="966612">
              <a:defRPr/>
            </a:pPr>
            <a:endParaRPr lang="en-US" sz="1300" dirty="0"/>
          </a:p>
          <a:p>
            <a:pPr defTabSz="966612">
              <a:defRPr/>
            </a:pPr>
            <a:r>
              <a:rPr lang="en-US" sz="1300" dirty="0"/>
              <a:t> </a:t>
            </a:r>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6</a:t>
            </a:fld>
            <a:endParaRPr lang="en-US"/>
          </a:p>
        </p:txBody>
      </p:sp>
    </p:spTree>
    <p:extLst>
      <p:ext uri="{BB962C8B-B14F-4D97-AF65-F5344CB8AC3E}">
        <p14:creationId xmlns:p14="http://schemas.microsoft.com/office/powerpoint/2010/main" val="282765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50000"/>
              </a:lnSpc>
              <a:buFont typeface="Arial" panose="020B0604020202020204" pitchFamily="34" charset="0"/>
              <a:buNone/>
            </a:pPr>
            <a:r>
              <a:rPr lang="en-US" dirty="0">
                <a:latin typeface="Poppins" panose="00000500000000000000" pitchFamily="2" charset="0"/>
                <a:cs typeface="Poppins" panose="00000500000000000000" pitchFamily="2" charset="0"/>
              </a:rPr>
              <a:t>If your current mail-order or specialty pharmacy is no longer considered in network, you’ll receive a letter with details on how to obtain prescriptions from one of </a:t>
            </a:r>
            <a:r>
              <a:rPr lang="en-US" dirty="0" err="1">
                <a:latin typeface="Poppins" panose="00000500000000000000" pitchFamily="2" charset="0"/>
                <a:cs typeface="Poppins" panose="00000500000000000000" pitchFamily="2" charset="0"/>
              </a:rPr>
              <a:t>Rightway’s</a:t>
            </a:r>
            <a:r>
              <a:rPr lang="en-US" dirty="0">
                <a:latin typeface="Poppins" panose="00000500000000000000" pitchFamily="2" charset="0"/>
                <a:cs typeface="Poppins" panose="00000500000000000000" pitchFamily="2" charset="0"/>
              </a:rPr>
              <a:t> trusted pharmacy partners. </a:t>
            </a:r>
          </a:p>
          <a:p>
            <a:pPr marL="0" indent="0" algn="l">
              <a:lnSpc>
                <a:spcPct val="150000"/>
              </a:lnSpc>
              <a:buFont typeface="Arial" panose="020B0604020202020204" pitchFamily="34" charset="0"/>
              <a:buNone/>
            </a:pPr>
            <a:r>
              <a:rPr lang="en-US" dirty="0">
                <a:latin typeface="Poppins" panose="00000500000000000000" pitchFamily="2" charset="0"/>
                <a:cs typeface="Poppins" panose="00000500000000000000" pitchFamily="2" charset="0"/>
              </a:rPr>
              <a:t>Visit joinrightway.com/</a:t>
            </a:r>
            <a:r>
              <a:rPr lang="en-US" dirty="0" err="1">
                <a:latin typeface="Poppins" panose="00000500000000000000" pitchFamily="2" charset="0"/>
                <a:cs typeface="Poppins" panose="00000500000000000000" pitchFamily="2" charset="0"/>
              </a:rPr>
              <a:t>rx</a:t>
            </a:r>
            <a:r>
              <a:rPr lang="en-US" dirty="0">
                <a:latin typeface="Poppins" panose="00000500000000000000" pitchFamily="2" charset="0"/>
                <a:cs typeface="Poppins" panose="00000500000000000000" pitchFamily="2" charset="0"/>
              </a:rPr>
              <a:t> for more information on mail-order and specialty pharmacy. </a:t>
            </a:r>
            <a:endParaRPr lang="en-US" dirty="0"/>
          </a:p>
          <a:p>
            <a:pPr marL="0" indent="0" algn="l">
              <a:lnSpc>
                <a:spcPct val="150000"/>
              </a:lnSpc>
              <a:buFont typeface="Arial" panose="020B0604020202020204" pitchFamily="34" charset="0"/>
              <a:buNone/>
            </a:pPr>
            <a:endParaRPr lang="en-US" dirty="0"/>
          </a:p>
          <a:p>
            <a:pPr marL="285750" indent="-285750" algn="l">
              <a:lnSpc>
                <a:spcPct val="150000"/>
              </a:lnSpc>
              <a:buFont typeface="Arial" panose="020B0604020202020204" pitchFamily="34" charset="0"/>
              <a:buChar char="•"/>
            </a:pPr>
            <a:r>
              <a:rPr lang="en-US" dirty="0"/>
              <a:t>What about prior authorizations</a:t>
            </a:r>
          </a:p>
          <a:p>
            <a:pPr marL="0" indent="0" algn="l">
              <a:lnSpc>
                <a:spcPct val="150000"/>
              </a:lnSpc>
              <a:buFont typeface="Arial" panose="020B0604020202020204" pitchFamily="34" charset="0"/>
              <a:buNone/>
            </a:pPr>
            <a:r>
              <a:rPr lang="en-US" dirty="0"/>
              <a:t>Prior authorizations will automatically transfer to the </a:t>
            </a:r>
            <a:r>
              <a:rPr lang="en-US" dirty="0" err="1"/>
              <a:t>Rightway</a:t>
            </a:r>
            <a:r>
              <a:rPr lang="en-US" dirty="0"/>
              <a:t> network, you will not have to obtain a new prior auth.</a:t>
            </a:r>
          </a:p>
          <a:p>
            <a:pPr marL="0" indent="0" algn="l">
              <a:lnSpc>
                <a:spcPct val="150000"/>
              </a:lnSpc>
              <a:buFont typeface="Arial" panose="020B0604020202020204" pitchFamily="34" charset="0"/>
              <a:buNone/>
            </a:pPr>
            <a:endParaRPr lang="en-US" sz="2400" b="1" dirty="0">
              <a:highlight>
                <a:srgbClr val="FFFF00"/>
              </a:highlight>
            </a:endParaRPr>
          </a:p>
          <a:p>
            <a:r>
              <a:rPr lang="en-US" sz="2400" b="1" dirty="0"/>
              <a:t>Member ID Card – please ensure you update your address in workday, if more than 5 dependents more cards will be generated</a:t>
            </a:r>
          </a:p>
        </p:txBody>
      </p:sp>
      <p:sp>
        <p:nvSpPr>
          <p:cNvPr id="4" name="Slide Number Placeholder 3"/>
          <p:cNvSpPr>
            <a:spLocks noGrp="1"/>
          </p:cNvSpPr>
          <p:nvPr>
            <p:ph type="sldNum" sz="quarter" idx="5"/>
          </p:nvPr>
        </p:nvSpPr>
        <p:spPr/>
        <p:txBody>
          <a:bodyPr/>
          <a:lstStyle/>
          <a:p>
            <a:fld id="{28EF49D9-BB42-4B3D-ABE8-3EDDF01DA79C}" type="slidenum">
              <a:rPr lang="en-US" smtClean="0"/>
              <a:t>7</a:t>
            </a:fld>
            <a:endParaRPr lang="en-US"/>
          </a:p>
        </p:txBody>
      </p:sp>
    </p:spTree>
    <p:extLst>
      <p:ext uri="{BB962C8B-B14F-4D97-AF65-F5344CB8AC3E}">
        <p14:creationId xmlns:p14="http://schemas.microsoft.com/office/powerpoint/2010/main" val="2586018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Prescription drug benefits under the UnitedHealthcare medical plans are administered by </a:t>
            </a:r>
            <a:r>
              <a:rPr lang="en-US" sz="1300" dirty="0" err="1"/>
              <a:t>Rightway</a:t>
            </a:r>
            <a:r>
              <a:rPr lang="en-US" sz="1300" dirty="0"/>
              <a:t>. You can fill prescriptions at any participating pharmacy (not just CVS). Kaiser plan participants must fill prescriptions at Kaiser pharmacies.</a:t>
            </a:r>
          </a:p>
          <a:p>
            <a:endParaRPr lang="en-US" dirty="0"/>
          </a:p>
          <a:p>
            <a:r>
              <a:rPr lang="en-US" dirty="0"/>
              <a:t>For members of Medical Plans 1, 2 and 3, </a:t>
            </a:r>
            <a:r>
              <a:rPr lang="en-US" sz="1300" dirty="0"/>
              <a:t>The </a:t>
            </a:r>
            <a:r>
              <a:rPr lang="en-US" sz="1300" dirty="0" err="1"/>
              <a:t>Rightway</a:t>
            </a:r>
            <a:r>
              <a:rPr lang="en-US" sz="1300" dirty="0"/>
              <a:t> Client Success team provided the language below for the CAP program which replaces </a:t>
            </a:r>
            <a:r>
              <a:rPr lang="en-US" sz="1300" dirty="0" err="1"/>
              <a:t>PrudentRx</a:t>
            </a:r>
            <a:r>
              <a:rPr lang="en-US" sz="1300" dirty="0"/>
              <a:t>. Please let us know if you have any questions. </a:t>
            </a:r>
          </a:p>
          <a:p>
            <a:r>
              <a:rPr lang="en-US" sz="1300" dirty="0"/>
              <a:t> </a:t>
            </a:r>
          </a:p>
          <a:p>
            <a:r>
              <a:rPr lang="en-US" sz="1300" dirty="0"/>
              <a:t>All medical and pharmacy co-pays go towards your out of pocket maximum, but not deductible.</a:t>
            </a:r>
          </a:p>
          <a:p>
            <a:endParaRPr lang="en-US" sz="1300" dirty="0"/>
          </a:p>
          <a:p>
            <a:r>
              <a:rPr lang="en-US" sz="1300" dirty="0"/>
              <a:t>For Specialty medications, we previously used </a:t>
            </a:r>
            <a:r>
              <a:rPr lang="en-US" sz="1300" dirty="0" err="1"/>
              <a:t>PrudentRX</a:t>
            </a:r>
            <a:r>
              <a:rPr lang="en-US" sz="1300" dirty="0"/>
              <a:t> program through CVS, that program is now </a:t>
            </a:r>
            <a:r>
              <a:rPr lang="en-US" sz="1300" dirty="0" err="1"/>
              <a:t>Rightway</a:t>
            </a:r>
            <a:r>
              <a:rPr lang="en-US" sz="1300" dirty="0"/>
              <a:t> Healthcare Specialty Drug Program.</a:t>
            </a:r>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8</a:t>
            </a:fld>
            <a:endParaRPr lang="en-US"/>
          </a:p>
        </p:txBody>
      </p:sp>
    </p:spTree>
    <p:extLst>
      <p:ext uri="{BB962C8B-B14F-4D97-AF65-F5344CB8AC3E}">
        <p14:creationId xmlns:p14="http://schemas.microsoft.com/office/powerpoint/2010/main" val="4713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Arial" charset="0"/>
              </a:rPr>
              <a:t>NXP offers you a choice of three UnitedHealthcare medical and corresponding </a:t>
            </a:r>
            <a:r>
              <a:rPr lang="en-US" sz="1300" dirty="0" err="1">
                <a:latin typeface="Arial" charset="0"/>
              </a:rPr>
              <a:t>Rightway</a:t>
            </a:r>
            <a:r>
              <a:rPr lang="en-US" sz="1300" dirty="0">
                <a:latin typeface="Arial" charset="0"/>
              </a:rPr>
              <a:t> pharmacy plans, including a Health Savings Account (or HSA)-eligible plan. Please note that Medical Plan 3 does not cover services you receive from out-of-network providers. If you reside in California, you may also have access to the Kaiser HMO Plan. The Kaiser HMO is a network that many find easy and convenient to use—plus, it keeps out-of-pocket costs low. You can opt out of the NXP medical plan if you prefer not to enroll.</a:t>
            </a:r>
          </a:p>
          <a:p>
            <a:endParaRPr lang="en-US" dirty="0"/>
          </a:p>
          <a:p>
            <a:pPr defTabSz="966612">
              <a:defRPr/>
            </a:pPr>
            <a:r>
              <a:rPr lang="en-US" sz="1300" dirty="0">
                <a:latin typeface="Poppins-Regular"/>
              </a:rPr>
              <a:t>For Medical Plan 1, the deductibles </a:t>
            </a:r>
            <a:r>
              <a:rPr lang="en-US" sz="1300" dirty="0">
                <a:latin typeface="Poppins"/>
                <a:cs typeface="Poppins"/>
              </a:rPr>
              <a:t>will increase to $1,700 Single/$3,400 Family to meet IRS requirements. If you enroll in this plan and </a:t>
            </a:r>
            <a:r>
              <a:rPr lang="en-US" sz="1300" dirty="0">
                <a:latin typeface="Poppins-Regular"/>
              </a:rPr>
              <a:t>elect family coverage, the family deductible must be met before the plan begins to apply coinsurance towards in-network claims. The family deductible can be met by one family member or a combination of covered family members.</a:t>
            </a:r>
          </a:p>
          <a:p>
            <a:pPr algn="l"/>
            <a:endParaRPr lang="en-US" sz="1300" dirty="0">
              <a:latin typeface="Poppins-Regular"/>
            </a:endParaRPr>
          </a:p>
          <a:p>
            <a:pPr algn="l"/>
            <a:r>
              <a:rPr lang="en-US" sz="1300" dirty="0">
                <a:latin typeface="Poppins-Regular"/>
              </a:rPr>
              <a:t>For Medical Plans 2 and 3, if you elect family coverage, the plan begins to apply coinsurance towards in-network claims for an individual once he or she meets their per person deductible. Once those per person deductibles add up to meet the family deductible, the plan begins to apply coinsurance towards in-network claims for everyone in the family.</a:t>
            </a:r>
            <a:endParaRPr lang="en-US" dirty="0"/>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9</a:t>
            </a:fld>
            <a:endParaRPr lang="en-US"/>
          </a:p>
        </p:txBody>
      </p:sp>
    </p:spTree>
    <p:extLst>
      <p:ext uri="{BB962C8B-B14F-4D97-AF65-F5344CB8AC3E}">
        <p14:creationId xmlns:p14="http://schemas.microsoft.com/office/powerpoint/2010/main" val="303169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charset="0"/>
              </a:rPr>
              <a:t>There are no changes for dental and vision plans for 2026</a:t>
            </a:r>
          </a:p>
          <a:p>
            <a:endParaRPr lang="en-US" sz="1300" dirty="0">
              <a:latin typeface="Arial" charset="0"/>
            </a:endParaRPr>
          </a:p>
          <a:p>
            <a:r>
              <a:rPr lang="en-US" sz="1300" dirty="0">
                <a:latin typeface="Arial" charset="0"/>
              </a:rPr>
              <a:t>The NXP dental plan offers you and your family preventive, restorative, and orthodontic services. Although you can see any dentist you want, you’ll pay less when you receive dental care from a Delta Dental PPO and Premier network dentist. The orthodontia lifetime maximum is $2,500</a:t>
            </a:r>
          </a:p>
          <a:p>
            <a:endParaRPr lang="en-US" sz="1300" dirty="0">
              <a:latin typeface="Arial" charset="0"/>
            </a:endParaRPr>
          </a:p>
          <a:p>
            <a:r>
              <a:rPr lang="en-US" sz="1300" dirty="0">
                <a:latin typeface="Arial" charset="0"/>
              </a:rPr>
              <a:t>The vision plan provides coverage for a vision exam and prescription glasses or contacts once every year. </a:t>
            </a:r>
            <a:endParaRPr lang="en-US" dirty="0"/>
          </a:p>
          <a:p>
            <a:endParaRPr lang="en-US" dirty="0"/>
          </a:p>
        </p:txBody>
      </p:sp>
      <p:sp>
        <p:nvSpPr>
          <p:cNvPr id="4" name="Slide Number Placeholder 3"/>
          <p:cNvSpPr>
            <a:spLocks noGrp="1"/>
          </p:cNvSpPr>
          <p:nvPr>
            <p:ph type="sldNum" sz="quarter" idx="5"/>
          </p:nvPr>
        </p:nvSpPr>
        <p:spPr/>
        <p:txBody>
          <a:bodyPr/>
          <a:lstStyle/>
          <a:p>
            <a:fld id="{28EF49D9-BB42-4B3D-ABE8-3EDDF01DA79C}" type="slidenum">
              <a:rPr lang="en-US" smtClean="0"/>
              <a:t>10</a:t>
            </a:fld>
            <a:endParaRPr lang="en-US"/>
          </a:p>
        </p:txBody>
      </p:sp>
    </p:spTree>
    <p:extLst>
      <p:ext uri="{BB962C8B-B14F-4D97-AF65-F5344CB8AC3E}">
        <p14:creationId xmlns:p14="http://schemas.microsoft.com/office/powerpoint/2010/main" val="2376561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nxp.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xp.com/" TargetMode="Externa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www.nxp.com/" TargetMode="External"/><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xp.com/" TargetMode="External"/><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345A99-368B-79E6-434B-BA1C0CA50CB2}"/>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5" name="Picture 4">
            <a:extLst>
              <a:ext uri="{FF2B5EF4-FFF2-40B4-BE49-F238E27FC236}">
                <a16:creationId xmlns:a16="http://schemas.microsoft.com/office/drawing/2014/main" id="{37C10890-84F3-53AF-97F6-1391EB331A7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grpSp>
        <p:nvGrpSpPr>
          <p:cNvPr id="18" name="Group 17">
            <a:extLst>
              <a:ext uri="{FF2B5EF4-FFF2-40B4-BE49-F238E27FC236}">
                <a16:creationId xmlns:a16="http://schemas.microsoft.com/office/drawing/2014/main" id="{E0FACD63-E388-B5D1-F0B8-3433B5EC588C}"/>
              </a:ext>
            </a:extLst>
          </p:cNvPr>
          <p:cNvGrpSpPr/>
          <p:nvPr/>
        </p:nvGrpSpPr>
        <p:grpSpPr>
          <a:xfrm>
            <a:off x="532238" y="532263"/>
            <a:ext cx="1522954" cy="515204"/>
            <a:chOff x="532238" y="532263"/>
            <a:chExt cx="1522954" cy="515204"/>
          </a:xfrm>
        </p:grpSpPr>
        <p:sp>
          <p:nvSpPr>
            <p:cNvPr id="14" name="Freeform: Shape 13">
              <a:extLst>
                <a:ext uri="{FF2B5EF4-FFF2-40B4-BE49-F238E27FC236}">
                  <a16:creationId xmlns:a16="http://schemas.microsoft.com/office/drawing/2014/main" id="{F6CDF47C-C325-BB7F-C4C7-3D26C8895BA9}"/>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5" name="Freeform: Shape 14">
              <a:extLst>
                <a:ext uri="{FF2B5EF4-FFF2-40B4-BE49-F238E27FC236}">
                  <a16:creationId xmlns:a16="http://schemas.microsoft.com/office/drawing/2014/main" id="{1A662EDF-F39B-15A1-566D-412FDA49117E}"/>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6" name="Freeform: Shape 15">
              <a:extLst>
                <a:ext uri="{FF2B5EF4-FFF2-40B4-BE49-F238E27FC236}">
                  <a16:creationId xmlns:a16="http://schemas.microsoft.com/office/drawing/2014/main" id="{CD7E18CE-E236-624D-A553-0F4E7177EEC5}"/>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
        <p:nvSpPr>
          <p:cNvPr id="4" name="Text Placeholder 5">
            <a:extLst>
              <a:ext uri="{FF2B5EF4-FFF2-40B4-BE49-F238E27FC236}">
                <a16:creationId xmlns:a16="http://schemas.microsoft.com/office/drawing/2014/main" id="{F4F899F3-4A81-1BED-FC34-96E0CF1E0BA7}"/>
              </a:ext>
            </a:extLst>
          </p:cNvPr>
          <p:cNvSpPr>
            <a:spLocks noGrp="1"/>
          </p:cNvSpPr>
          <p:nvPr>
            <p:ph type="body" sz="quarter" idx="11" hasCustomPrompt="1"/>
          </p:nvPr>
        </p:nvSpPr>
        <p:spPr>
          <a:xfrm>
            <a:off x="1342652"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8" name="Text Placeholder 7">
            <a:extLst>
              <a:ext uri="{FF2B5EF4-FFF2-40B4-BE49-F238E27FC236}">
                <a16:creationId xmlns:a16="http://schemas.microsoft.com/office/drawing/2014/main" id="{BD07D2A9-EA64-7655-994E-7F1A46D1A87B}"/>
              </a:ext>
            </a:extLst>
          </p:cNvPr>
          <p:cNvSpPr>
            <a:spLocks noGrp="1"/>
          </p:cNvSpPr>
          <p:nvPr>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 or speaker name</a:t>
            </a:r>
          </a:p>
        </p:txBody>
      </p:sp>
      <p:sp>
        <p:nvSpPr>
          <p:cNvPr id="2" name="Text Placeholder 5">
            <a:extLst>
              <a:ext uri="{FF2B5EF4-FFF2-40B4-BE49-F238E27FC236}">
                <a16:creationId xmlns:a16="http://schemas.microsoft.com/office/drawing/2014/main" id="{F1F12CB4-23BC-65BB-21C5-8EB7AC7F287C}"/>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2025 NXP B.V.</a:t>
            </a:r>
          </a:p>
        </p:txBody>
      </p:sp>
      <p:sp>
        <p:nvSpPr>
          <p:cNvPr id="9" name="Title 6">
            <a:extLst>
              <a:ext uri="{FF2B5EF4-FFF2-40B4-BE49-F238E27FC236}">
                <a16:creationId xmlns:a16="http://schemas.microsoft.com/office/drawing/2014/main" id="{8AF1407E-E8DD-506D-ABAE-03BCC68F5A47}"/>
              </a:ext>
            </a:extLst>
          </p:cNvPr>
          <p:cNvSpPr>
            <a:spLocks noGrp="1"/>
          </p:cNvSpPr>
          <p:nvPr>
            <p:ph type="title" hasCustomPrompt="1"/>
          </p:nvPr>
        </p:nvSpPr>
        <p:spPr>
          <a:xfrm>
            <a:off x="1342652" y="1616531"/>
            <a:ext cx="5122863" cy="2610984"/>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The Presentation Title Goes Here</a:t>
            </a:r>
          </a:p>
        </p:txBody>
      </p:sp>
    </p:spTree>
    <p:extLst>
      <p:ext uri="{BB962C8B-B14F-4D97-AF65-F5344CB8AC3E}">
        <p14:creationId xmlns:p14="http://schemas.microsoft.com/office/powerpoint/2010/main" val="3449557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A28DB-65F2-4DB0-0C58-B4F4081D094E}"/>
              </a:ext>
            </a:extLst>
          </p:cNvPr>
          <p:cNvSpPr/>
          <p:nvPr userDrawn="1"/>
        </p:nvSpPr>
        <p:spPr>
          <a:xfrm>
            <a:off x="0" y="0"/>
            <a:ext cx="5749636"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218CD4-45FF-0363-DBBA-8A93B3364196}"/>
              </a:ext>
            </a:extLst>
          </p:cNvPr>
          <p:cNvSpPr/>
          <p:nvPr userDrawn="1"/>
        </p:nvSpPr>
        <p:spPr>
          <a:xfrm>
            <a:off x="5749636" y="0"/>
            <a:ext cx="6442364"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02</a:t>
            </a: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6">
            <a:extLst>
              <a:ext uri="{FF2B5EF4-FFF2-40B4-BE49-F238E27FC236}">
                <a16:creationId xmlns:a16="http://schemas.microsoft.com/office/drawing/2014/main" id="{AF2F2590-8080-7A0A-2EDC-896BD896BDD3}"/>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9" name="Text Placeholder 5">
            <a:extLst>
              <a:ext uri="{FF2B5EF4-FFF2-40B4-BE49-F238E27FC236}">
                <a16:creationId xmlns:a16="http://schemas.microsoft.com/office/drawing/2014/main" id="{0B637A51-3E92-0DE4-3715-E6129025CDB7}"/>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0" name="Text Placeholder 5">
            <a:extLst>
              <a:ext uri="{FF2B5EF4-FFF2-40B4-BE49-F238E27FC236}">
                <a16:creationId xmlns:a16="http://schemas.microsoft.com/office/drawing/2014/main" id="{075AE513-F025-3E23-FBCB-AD34DB5AA7E0}"/>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1" name="Text Placeholder 5">
            <a:extLst>
              <a:ext uri="{FF2B5EF4-FFF2-40B4-BE49-F238E27FC236}">
                <a16:creationId xmlns:a16="http://schemas.microsoft.com/office/drawing/2014/main" id="{F27F9690-CB6B-6CBA-C6A2-7915CE6FEF2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81948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966726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4" name="Footer Placeholder 7">
            <a:extLst>
              <a:ext uri="{FF2B5EF4-FFF2-40B4-BE49-F238E27FC236}">
                <a16:creationId xmlns:a16="http://schemas.microsoft.com/office/drawing/2014/main" id="{2A855893-2639-83FD-38A0-E8FDCF1A6AE2}"/>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297062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CB64443A-120A-C698-0B12-196C4D589880}"/>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594254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5999"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Text Placeholder 14">
            <a:extLst>
              <a:ext uri="{FF2B5EF4-FFF2-40B4-BE49-F238E27FC236}">
                <a16:creationId xmlns:a16="http://schemas.microsoft.com/office/drawing/2014/main" id="{DB2D6F07-9B0E-549D-BBFE-AA93E1F032D0}"/>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9" name="Title 4">
            <a:extLst>
              <a:ext uri="{FF2B5EF4-FFF2-40B4-BE49-F238E27FC236}">
                <a16:creationId xmlns:a16="http://schemas.microsoft.com/office/drawing/2014/main" id="{1FFD9AB6-FF46-01F9-652C-2D9FC9D156BF}"/>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1" name="Text Placeholder 7">
            <a:extLst>
              <a:ext uri="{FF2B5EF4-FFF2-40B4-BE49-F238E27FC236}">
                <a16:creationId xmlns:a16="http://schemas.microsoft.com/office/drawing/2014/main" id="{1228EF09-8E57-C2CC-B793-565FED72C0DA}"/>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13" name="Text Placeholder 5">
            <a:extLst>
              <a:ext uri="{FF2B5EF4-FFF2-40B4-BE49-F238E27FC236}">
                <a16:creationId xmlns:a16="http://schemas.microsoft.com/office/drawing/2014/main" id="{026CF5C1-649B-88BF-6A75-227309B989C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4" name="Text Placeholder 5">
            <a:extLst>
              <a:ext uri="{FF2B5EF4-FFF2-40B4-BE49-F238E27FC236}">
                <a16:creationId xmlns:a16="http://schemas.microsoft.com/office/drawing/2014/main" id="{CA99A06D-BAB2-8CCE-BFE3-23F117AD327D}"/>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2DBCD6A5-3544-1C5F-3D4D-230ED5EF936C}"/>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738945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C5309F-0EB8-12D7-C5F0-0B3DD3A087E9}"/>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3" name="Text Placeholder 7">
            <a:extLst>
              <a:ext uri="{FF2B5EF4-FFF2-40B4-BE49-F238E27FC236}">
                <a16:creationId xmlns:a16="http://schemas.microsoft.com/office/drawing/2014/main" id="{59757A7F-A06F-BD29-B262-6E60E244B09B}"/>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30F607D-A85B-7100-34BB-D854B9E85D3C}"/>
              </a:ext>
            </a:extLst>
          </p:cNvPr>
          <p:cNvSpPr>
            <a:spLocks noGrp="1"/>
          </p:cNvSpPr>
          <p:nvPr>
            <p:ph type="body" sz="quarter" idx="15" hasCustomPrompt="1"/>
          </p:nvPr>
        </p:nvSpPr>
        <p:spPr>
          <a:xfrm>
            <a:off x="37941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6" name="Text Placeholder 7">
            <a:extLst>
              <a:ext uri="{FF2B5EF4-FFF2-40B4-BE49-F238E27FC236}">
                <a16:creationId xmlns:a16="http://schemas.microsoft.com/office/drawing/2014/main" id="{255DF262-18AB-6874-1D10-A93587E94B36}"/>
              </a:ext>
            </a:extLst>
          </p:cNvPr>
          <p:cNvSpPr>
            <a:spLocks noGrp="1"/>
          </p:cNvSpPr>
          <p:nvPr>
            <p:ph type="body" sz="quarter" idx="16" hasCustomPrompt="1"/>
          </p:nvPr>
        </p:nvSpPr>
        <p:spPr>
          <a:xfrm>
            <a:off x="421989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7" name="Text Placeholder 7">
            <a:extLst>
              <a:ext uri="{FF2B5EF4-FFF2-40B4-BE49-F238E27FC236}">
                <a16:creationId xmlns:a16="http://schemas.microsoft.com/office/drawing/2014/main" id="{642AF305-B078-622A-386E-B7208B044456}"/>
              </a:ext>
            </a:extLst>
          </p:cNvPr>
          <p:cNvSpPr>
            <a:spLocks noGrp="1"/>
          </p:cNvSpPr>
          <p:nvPr>
            <p:ph type="body" sz="quarter" idx="17" hasCustomPrompt="1"/>
          </p:nvPr>
        </p:nvSpPr>
        <p:spPr>
          <a:xfrm>
            <a:off x="8060369" y="1121135"/>
            <a:ext cx="3751526"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9" name="Text Placeholder 7">
            <a:extLst>
              <a:ext uri="{FF2B5EF4-FFF2-40B4-BE49-F238E27FC236}">
                <a16:creationId xmlns:a16="http://schemas.microsoft.com/office/drawing/2014/main" id="{B6F36683-D877-58F5-F47A-1992BE7489F0}"/>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BD7C3C5-FB5F-DD84-5D21-842EBC55A8EE}"/>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86BDD1E7-6359-07B6-A6A3-4F56BC2F434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576062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E305DC-0F8F-0D07-0119-6D6146541934}"/>
              </a:ext>
            </a:extLst>
          </p:cNvPr>
          <p:cNvSpPr/>
          <p:nvPr userDrawn="1"/>
        </p:nvSpPr>
        <p:spPr>
          <a:xfrm>
            <a:off x="5749925" y="0"/>
            <a:ext cx="64420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3" name="Text Placeholder 14">
            <a:extLst>
              <a:ext uri="{FF2B5EF4-FFF2-40B4-BE49-F238E27FC236}">
                <a16:creationId xmlns:a16="http://schemas.microsoft.com/office/drawing/2014/main" id="{0D007F8A-9F07-EC1B-CBDC-4AC0B31CF4D0}"/>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C878F7B6-F89E-2106-EE45-FAF6654634B7}"/>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17DC2AB5-EB2D-A40E-EB58-C9E35D99D3EC}"/>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0" name="Title 2">
            <a:extLst>
              <a:ext uri="{FF2B5EF4-FFF2-40B4-BE49-F238E27FC236}">
                <a16:creationId xmlns:a16="http://schemas.microsoft.com/office/drawing/2014/main" id="{57809B83-6C93-C9EF-7A62-25E509BC8966}"/>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13"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69251" y="0"/>
            <a:ext cx="3222749"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5"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69251" y="3429000"/>
            <a:ext cx="3222749"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6"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Footer Placeholder 7">
            <a:extLst>
              <a:ext uri="{FF2B5EF4-FFF2-40B4-BE49-F238E27FC236}">
                <a16:creationId xmlns:a16="http://schemas.microsoft.com/office/drawing/2014/main" id="{2D12CC19-50A2-A36F-6422-E9BE131E8231}"/>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937744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476624"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7"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400383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0248DE-1B33-702A-19EE-36BD47456B0A}"/>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D72AC6E4-E155-A422-F772-AF6A8D3DED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A353F30A-956E-6F05-EF51-ED2E85383C1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F694BF05-4B90-51C7-13D2-008DB91101CE}"/>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9" name="Title 4">
            <a:extLst>
              <a:ext uri="{FF2B5EF4-FFF2-40B4-BE49-F238E27FC236}">
                <a16:creationId xmlns:a16="http://schemas.microsoft.com/office/drawing/2014/main" id="{70B93A6B-D323-B374-BBF9-45B3A349CDEC}"/>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7" name="Text Placeholder 5">
            <a:extLst>
              <a:ext uri="{FF2B5EF4-FFF2-40B4-BE49-F238E27FC236}">
                <a16:creationId xmlns:a16="http://schemas.microsoft.com/office/drawing/2014/main" id="{469555E3-3700-CDC2-01FE-CDE5F1EF916E}"/>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1" name="Text Placeholder 5">
            <a:extLst>
              <a:ext uri="{FF2B5EF4-FFF2-40B4-BE49-F238E27FC236}">
                <a16:creationId xmlns:a16="http://schemas.microsoft.com/office/drawing/2014/main" id="{5DDC0077-BAD4-0229-4E1A-2E7B4B30A6D0}"/>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75461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614922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7" name="Text Placeholder 14">
            <a:extLst>
              <a:ext uri="{FF2B5EF4-FFF2-40B4-BE49-F238E27FC236}">
                <a16:creationId xmlns:a16="http://schemas.microsoft.com/office/drawing/2014/main" id="{16209300-539C-8152-5982-7DA48EAEC088}"/>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358361DA-1C1F-7622-FED8-6465D492B71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7A473332-A069-A755-63D0-8559BB4E5DB6}"/>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0" name="Title 4">
            <a:extLst>
              <a:ext uri="{FF2B5EF4-FFF2-40B4-BE49-F238E27FC236}">
                <a16:creationId xmlns:a16="http://schemas.microsoft.com/office/drawing/2014/main" id="{46245C49-A606-4225-6F82-7EA58D2F64C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3183364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53664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0FAEFE-DCEA-C11E-9CD8-5BAE7ECD0A84}"/>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2023"/>
            <a:ext cx="6078373" cy="2294813"/>
          </a:xfrm>
          <a:prstGeom prst="rect">
            <a:avLst/>
          </a:prstGeom>
          <a:solidFill>
            <a:schemeClr val="bg2">
              <a:lumMod val="25000"/>
              <a:lumOff val="75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9" name="Text Placeholder 14">
            <a:extLst>
              <a:ext uri="{FF2B5EF4-FFF2-40B4-BE49-F238E27FC236}">
                <a16:creationId xmlns:a16="http://schemas.microsoft.com/office/drawing/2014/main" id="{DD790FE4-BFEC-9756-BEB4-6B96B0DF6EE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14">
            <a:extLst>
              <a:ext uri="{FF2B5EF4-FFF2-40B4-BE49-F238E27FC236}">
                <a16:creationId xmlns:a16="http://schemas.microsoft.com/office/drawing/2014/main" id="{E2FD68F5-B296-0C2B-59DB-54BBD7D001C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5" name="Title 4">
            <a:extLst>
              <a:ext uri="{FF2B5EF4-FFF2-40B4-BE49-F238E27FC236}">
                <a16:creationId xmlns:a16="http://schemas.microsoft.com/office/drawing/2014/main" id="{B3D111EC-D128-EB01-30D0-3F5DA8E36287}"/>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6" name="Text Placeholder 7">
            <a:extLst>
              <a:ext uri="{FF2B5EF4-FFF2-40B4-BE49-F238E27FC236}">
                <a16:creationId xmlns:a16="http://schemas.microsoft.com/office/drawing/2014/main" id="{0595F731-0F02-28C1-AF72-7799DA7D7257}"/>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407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90E8F-3F86-019E-7259-C5DF5D006B8A}"/>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536B57A2-10F0-6C44-3C29-83B0D55775E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CEAE77CD-9E4A-7D74-E4B4-4AD390F68B0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2" name="Title 4">
            <a:extLst>
              <a:ext uri="{FF2B5EF4-FFF2-40B4-BE49-F238E27FC236}">
                <a16:creationId xmlns:a16="http://schemas.microsoft.com/office/drawing/2014/main" id="{56EFC393-F3E0-61E8-169E-22AB3A81B1E0}"/>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3" name="Text Placeholder 5">
            <a:extLst>
              <a:ext uri="{FF2B5EF4-FFF2-40B4-BE49-F238E27FC236}">
                <a16:creationId xmlns:a16="http://schemas.microsoft.com/office/drawing/2014/main" id="{0D3881B2-2CB5-BFB7-3D69-DB30616B86C6}"/>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4" name="Text Placeholder 5">
            <a:extLst>
              <a:ext uri="{FF2B5EF4-FFF2-40B4-BE49-F238E27FC236}">
                <a16:creationId xmlns:a16="http://schemas.microsoft.com/office/drawing/2014/main" id="{F90AB17C-2820-B52E-E6A5-744B267555B7}"/>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Tree>
    <p:extLst>
      <p:ext uri="{BB962C8B-B14F-4D97-AF65-F5344CB8AC3E}">
        <p14:creationId xmlns:p14="http://schemas.microsoft.com/office/powerpoint/2010/main" val="3148090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676806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EB4605-05A5-FFF7-6BEB-8F2A1CCAFFA1}"/>
              </a:ext>
            </a:extLst>
          </p:cNvPr>
          <p:cNvSpPr/>
          <p:nvPr userDrawn="1"/>
        </p:nvSpPr>
        <p:spPr>
          <a:xfrm>
            <a:off x="609600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solidFill>
                <a:schemeClr val="bg1"/>
              </a:solidFill>
              <a:latin typeface="Poppins SemiBold" panose="00000700000000000000" pitchFamily="2" charset="0"/>
              <a:cs typeface="Poppins SemiBold" panose="00000700000000000000" pitchFamily="2" charset="0"/>
            </a:endParaRP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4" name="Footer Placeholder 7">
            <a:extLst>
              <a:ext uri="{FF2B5EF4-FFF2-40B4-BE49-F238E27FC236}">
                <a16:creationId xmlns:a16="http://schemas.microsoft.com/office/drawing/2014/main" id="{AAB0D92D-86F3-7AF3-45BC-19114C142CEF}"/>
              </a:ext>
            </a:extLst>
          </p:cNvPr>
          <p:cNvSpPr>
            <a:spLocks noGrp="1"/>
          </p:cNvSpPr>
          <p:nvPr>
            <p:ph type="ftr" sz="quarter" idx="3"/>
          </p:nvPr>
        </p:nvSpPr>
        <p:spPr>
          <a:xfrm>
            <a:off x="1842447" y="6229255"/>
            <a:ext cx="3606401"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600958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3876A-96D1-F0AE-F0F2-8AF6DB2F3681}"/>
              </a:ext>
            </a:extLst>
          </p:cNvPr>
          <p:cNvSpPr/>
          <p:nvPr userDrawn="1"/>
        </p:nvSpPr>
        <p:spPr>
          <a:xfrm>
            <a:off x="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1"/>
                </a:solidFill>
                <a:latin typeface="Poppins SemiBold" pitchFamily="2" charset="77"/>
                <a:cs typeface="Poppins SemiBold" pitchFamily="2" charset="77"/>
              </a:rPr>
              <a:t>|  NXP  |  </a:t>
            </a:r>
            <a:r>
              <a:rPr lang="en-GB">
                <a:solidFill>
                  <a:schemeClr val="bg1"/>
                </a:solidFill>
                <a:latin typeface="Poppins" panose="00000500000000000000" pitchFamily="2" charset="0"/>
                <a:cs typeface="Poppins" panose="00000500000000000000" pitchFamily="2" charset="0"/>
              </a:rPr>
              <a:t>Internal</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1"/>
                </a:solidFill>
                <a:latin typeface="Poppins" panose="00000500000000000000" pitchFamily="2" charset="0"/>
                <a:cs typeface="Poppins" panose="00000500000000000000" pitchFamily="2" charset="0"/>
              </a:rPr>
              <a:t>‹#›</a:t>
            </a:fld>
            <a:endParaRPr lang="en-GB">
              <a:solidFill>
                <a:schemeClr val="bg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table</a:t>
            </a:r>
          </a:p>
        </p:txBody>
      </p:sp>
      <p:sp>
        <p:nvSpPr>
          <p:cNvPr id="8" name="Text Placeholder 5">
            <a:extLst>
              <a:ext uri="{FF2B5EF4-FFF2-40B4-BE49-F238E27FC236}">
                <a16:creationId xmlns:a16="http://schemas.microsoft.com/office/drawing/2014/main" id="{3A5EC604-C69A-8891-1B53-E11149E2F5CA}"/>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10" name="Title 4">
            <a:extLst>
              <a:ext uri="{FF2B5EF4-FFF2-40B4-BE49-F238E27FC236}">
                <a16:creationId xmlns:a16="http://schemas.microsoft.com/office/drawing/2014/main" id="{0AE43D4D-B5C0-4755-F0CF-B819394BD84F}"/>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3" name="Footer Placeholder 7">
            <a:extLst>
              <a:ext uri="{FF2B5EF4-FFF2-40B4-BE49-F238E27FC236}">
                <a16:creationId xmlns:a16="http://schemas.microsoft.com/office/drawing/2014/main" id="{78E4A644-9CDA-47FD-DDA4-9911AA1D62A3}"/>
              </a:ext>
            </a:extLst>
          </p:cNvPr>
          <p:cNvSpPr>
            <a:spLocks noGrp="1"/>
          </p:cNvSpPr>
          <p:nvPr>
            <p:ph type="ftr" sz="quarter" idx="3"/>
          </p:nvPr>
        </p:nvSpPr>
        <p:spPr>
          <a:xfrm>
            <a:off x="6503988" y="6229255"/>
            <a:ext cx="5059388"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26680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093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11" name="Text Placeholder 5">
            <a:extLst>
              <a:ext uri="{FF2B5EF4-FFF2-40B4-BE49-F238E27FC236}">
                <a16:creationId xmlns:a16="http://schemas.microsoft.com/office/drawing/2014/main" id="{8A8611E8-2A99-51CF-0406-11504A28D820}"/>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p>
        </p:txBody>
      </p:sp>
      <p:sp>
        <p:nvSpPr>
          <p:cNvPr id="12" name="Title 6">
            <a:extLst>
              <a:ext uri="{FF2B5EF4-FFF2-40B4-BE49-F238E27FC236}">
                <a16:creationId xmlns:a16="http://schemas.microsoft.com/office/drawing/2014/main" id="{DD939FD6-7900-9BF1-E007-980EAA410D8D}"/>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650569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F4DAE-6FA9-F587-560D-0669A5EC086F}"/>
              </a:ext>
            </a:extLst>
          </p:cNvPr>
          <p:cNvSpPr/>
          <p:nvPr userDrawn="1"/>
        </p:nvSpPr>
        <p:spPr>
          <a:xfrm>
            <a:off x="5749636" y="0"/>
            <a:ext cx="6442364"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8" name="Text Placeholder 5">
            <a:extLst>
              <a:ext uri="{FF2B5EF4-FFF2-40B4-BE49-F238E27FC236}">
                <a16:creationId xmlns:a16="http://schemas.microsoft.com/office/drawing/2014/main" id="{D9616F50-FFFA-28DD-FAAC-BFE320B809C8}"/>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p>
        </p:txBody>
      </p:sp>
      <p:sp>
        <p:nvSpPr>
          <p:cNvPr id="9" name="Title 6">
            <a:extLst>
              <a:ext uri="{FF2B5EF4-FFF2-40B4-BE49-F238E27FC236}">
                <a16:creationId xmlns:a16="http://schemas.microsoft.com/office/drawing/2014/main" id="{7AFE2D78-CAEC-0B0E-1654-64661C5FBC81}"/>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0" name="Text Placeholder 5">
            <a:extLst>
              <a:ext uri="{FF2B5EF4-FFF2-40B4-BE49-F238E27FC236}">
                <a16:creationId xmlns:a16="http://schemas.microsoft.com/office/drawing/2014/main" id="{B266D53C-CFF6-8F3E-0319-03AABB6E579F}"/>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2342345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2" name="Footer Placeholder 7">
            <a:extLst>
              <a:ext uri="{FF2B5EF4-FFF2-40B4-BE49-F238E27FC236}">
                <a16:creationId xmlns:a16="http://schemas.microsoft.com/office/drawing/2014/main" id="{5639739A-31D0-FE65-C933-0C49124C4BE9}"/>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688412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Footer Placeholder 7">
            <a:extLst>
              <a:ext uri="{FF2B5EF4-FFF2-40B4-BE49-F238E27FC236}">
                <a16:creationId xmlns:a16="http://schemas.microsoft.com/office/drawing/2014/main" id="{3B4A12A3-E68B-B5F9-ECD4-384E6D7D581B}"/>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074677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11" name="Footer Placeholder 4">
            <a:extLst>
              <a:ext uri="{FF2B5EF4-FFF2-40B4-BE49-F238E27FC236}">
                <a16:creationId xmlns:a16="http://schemas.microsoft.com/office/drawing/2014/main" id="{26182BEF-2AF4-4343-1BA4-64A2C8E1A617}"/>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35196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330856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4" name="Footer Placeholder 7">
            <a:extLst>
              <a:ext uri="{FF2B5EF4-FFF2-40B4-BE49-F238E27FC236}">
                <a16:creationId xmlns:a16="http://schemas.microsoft.com/office/drawing/2014/main" id="{2A855893-2639-83FD-38A0-E8FDCF1A6AE2}"/>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599876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CB64443A-120A-C698-0B12-196C4D589880}"/>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508363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5999"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Text Placeholder 14">
            <a:extLst>
              <a:ext uri="{FF2B5EF4-FFF2-40B4-BE49-F238E27FC236}">
                <a16:creationId xmlns:a16="http://schemas.microsoft.com/office/drawing/2014/main" id="{DB2D6F07-9B0E-549D-BBFE-AA93E1F032D0}"/>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9" name="Title 4">
            <a:extLst>
              <a:ext uri="{FF2B5EF4-FFF2-40B4-BE49-F238E27FC236}">
                <a16:creationId xmlns:a16="http://schemas.microsoft.com/office/drawing/2014/main" id="{1FFD9AB6-FF46-01F9-652C-2D9FC9D156BF}"/>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1" name="Text Placeholder 7">
            <a:extLst>
              <a:ext uri="{FF2B5EF4-FFF2-40B4-BE49-F238E27FC236}">
                <a16:creationId xmlns:a16="http://schemas.microsoft.com/office/drawing/2014/main" id="{1228EF09-8E57-C2CC-B793-565FED72C0DA}"/>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13" name="Text Placeholder 5">
            <a:extLst>
              <a:ext uri="{FF2B5EF4-FFF2-40B4-BE49-F238E27FC236}">
                <a16:creationId xmlns:a16="http://schemas.microsoft.com/office/drawing/2014/main" id="{026CF5C1-649B-88BF-6A75-227309B989C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14" name="Text Placeholder 5">
            <a:extLst>
              <a:ext uri="{FF2B5EF4-FFF2-40B4-BE49-F238E27FC236}">
                <a16:creationId xmlns:a16="http://schemas.microsoft.com/office/drawing/2014/main" id="{CA99A06D-BAB2-8CCE-BFE3-23F117AD327D}"/>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2DBCD6A5-3544-1C5F-3D4D-230ED5EF936C}"/>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4142747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C5309F-0EB8-12D7-C5F0-0B3DD3A087E9}"/>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3" name="Text Placeholder 7">
            <a:extLst>
              <a:ext uri="{FF2B5EF4-FFF2-40B4-BE49-F238E27FC236}">
                <a16:creationId xmlns:a16="http://schemas.microsoft.com/office/drawing/2014/main" id="{59757A7F-A06F-BD29-B262-6E60E244B09B}"/>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30F607D-A85B-7100-34BB-D854B9E85D3C}"/>
              </a:ext>
            </a:extLst>
          </p:cNvPr>
          <p:cNvSpPr>
            <a:spLocks noGrp="1"/>
          </p:cNvSpPr>
          <p:nvPr>
            <p:ph type="body" sz="quarter" idx="15" hasCustomPrompt="1"/>
          </p:nvPr>
        </p:nvSpPr>
        <p:spPr>
          <a:xfrm>
            <a:off x="37941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6" name="Text Placeholder 7">
            <a:extLst>
              <a:ext uri="{FF2B5EF4-FFF2-40B4-BE49-F238E27FC236}">
                <a16:creationId xmlns:a16="http://schemas.microsoft.com/office/drawing/2014/main" id="{255DF262-18AB-6874-1D10-A93587E94B36}"/>
              </a:ext>
            </a:extLst>
          </p:cNvPr>
          <p:cNvSpPr>
            <a:spLocks noGrp="1"/>
          </p:cNvSpPr>
          <p:nvPr>
            <p:ph type="body" sz="quarter" idx="16" hasCustomPrompt="1"/>
          </p:nvPr>
        </p:nvSpPr>
        <p:spPr>
          <a:xfrm>
            <a:off x="421989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7" name="Text Placeholder 7">
            <a:extLst>
              <a:ext uri="{FF2B5EF4-FFF2-40B4-BE49-F238E27FC236}">
                <a16:creationId xmlns:a16="http://schemas.microsoft.com/office/drawing/2014/main" id="{642AF305-B078-622A-386E-B7208B044456}"/>
              </a:ext>
            </a:extLst>
          </p:cNvPr>
          <p:cNvSpPr>
            <a:spLocks noGrp="1"/>
          </p:cNvSpPr>
          <p:nvPr>
            <p:ph type="body" sz="quarter" idx="17" hasCustomPrompt="1"/>
          </p:nvPr>
        </p:nvSpPr>
        <p:spPr>
          <a:xfrm>
            <a:off x="8060369" y="1121135"/>
            <a:ext cx="3751526"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9" name="Text Placeholder 7">
            <a:extLst>
              <a:ext uri="{FF2B5EF4-FFF2-40B4-BE49-F238E27FC236}">
                <a16:creationId xmlns:a16="http://schemas.microsoft.com/office/drawing/2014/main" id="{B6F36683-D877-58F5-F47A-1992BE7489F0}"/>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BD7C3C5-FB5F-DD84-5D21-842EBC55A8EE}"/>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86BDD1E7-6359-07B6-A6A3-4F56BC2F434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9226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E305DC-0F8F-0D07-0119-6D6146541934}"/>
              </a:ext>
            </a:extLst>
          </p:cNvPr>
          <p:cNvSpPr/>
          <p:nvPr userDrawn="1"/>
        </p:nvSpPr>
        <p:spPr>
          <a:xfrm>
            <a:off x="5749925" y="0"/>
            <a:ext cx="64420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3" name="Text Placeholder 14">
            <a:extLst>
              <a:ext uri="{FF2B5EF4-FFF2-40B4-BE49-F238E27FC236}">
                <a16:creationId xmlns:a16="http://schemas.microsoft.com/office/drawing/2014/main" id="{0D007F8A-9F07-EC1B-CBDC-4AC0B31CF4D0}"/>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C878F7B6-F89E-2106-EE45-FAF6654634B7}"/>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17DC2AB5-EB2D-A40E-EB58-C9E35D99D3EC}"/>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0" name="Title 2">
            <a:extLst>
              <a:ext uri="{FF2B5EF4-FFF2-40B4-BE49-F238E27FC236}">
                <a16:creationId xmlns:a16="http://schemas.microsoft.com/office/drawing/2014/main" id="{57809B83-6C93-C9EF-7A62-25E509BC8966}"/>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13"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69251" y="0"/>
            <a:ext cx="3222749"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5"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69251" y="3429000"/>
            <a:ext cx="3222749"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6"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Footer Placeholder 7">
            <a:extLst>
              <a:ext uri="{FF2B5EF4-FFF2-40B4-BE49-F238E27FC236}">
                <a16:creationId xmlns:a16="http://schemas.microsoft.com/office/drawing/2014/main" id="{2D12CC19-50A2-A36F-6422-E9BE131E8231}"/>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599071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476624"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7"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Confidential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788488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0248DE-1B33-702A-19EE-36BD47456B0A}"/>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D72AC6E4-E155-A422-F772-AF6A8D3DED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A353F30A-956E-6F05-EF51-ED2E85383C1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F694BF05-4B90-51C7-13D2-008DB91101CE}"/>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9" name="Title 4">
            <a:extLst>
              <a:ext uri="{FF2B5EF4-FFF2-40B4-BE49-F238E27FC236}">
                <a16:creationId xmlns:a16="http://schemas.microsoft.com/office/drawing/2014/main" id="{70B93A6B-D323-B374-BBF9-45B3A349CDEC}"/>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7" name="Text Placeholder 5">
            <a:extLst>
              <a:ext uri="{FF2B5EF4-FFF2-40B4-BE49-F238E27FC236}">
                <a16:creationId xmlns:a16="http://schemas.microsoft.com/office/drawing/2014/main" id="{469555E3-3700-CDC2-01FE-CDE5F1EF916E}"/>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11" name="Text Placeholder 5">
            <a:extLst>
              <a:ext uri="{FF2B5EF4-FFF2-40B4-BE49-F238E27FC236}">
                <a16:creationId xmlns:a16="http://schemas.microsoft.com/office/drawing/2014/main" id="{5DDC0077-BAD4-0229-4E1A-2E7B4B30A6D0}"/>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18884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003974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7" name="Text Placeholder 14">
            <a:extLst>
              <a:ext uri="{FF2B5EF4-FFF2-40B4-BE49-F238E27FC236}">
                <a16:creationId xmlns:a16="http://schemas.microsoft.com/office/drawing/2014/main" id="{16209300-539C-8152-5982-7DA48EAEC088}"/>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358361DA-1C1F-7622-FED8-6465D492B71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7A473332-A069-A755-63D0-8559BB4E5DB6}"/>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0" name="Title 4">
            <a:extLst>
              <a:ext uri="{FF2B5EF4-FFF2-40B4-BE49-F238E27FC236}">
                <a16:creationId xmlns:a16="http://schemas.microsoft.com/office/drawing/2014/main" id="{46245C49-A606-4225-6F82-7EA58D2F64C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2146923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7" name="Footer Placeholder 4">
            <a:extLst>
              <a:ext uri="{FF2B5EF4-FFF2-40B4-BE49-F238E27FC236}">
                <a16:creationId xmlns:a16="http://schemas.microsoft.com/office/drawing/2014/main" id="{66D04279-28E6-3CA1-3456-666F8629CED3}"/>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940099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0FAEFE-DCEA-C11E-9CD8-5BAE7ECD0A84}"/>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2023"/>
            <a:ext cx="6078373" cy="2294813"/>
          </a:xfrm>
          <a:prstGeom prst="rect">
            <a:avLst/>
          </a:prstGeom>
          <a:solidFill>
            <a:schemeClr val="bg2">
              <a:lumMod val="25000"/>
              <a:lumOff val="75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9" name="Text Placeholder 14">
            <a:extLst>
              <a:ext uri="{FF2B5EF4-FFF2-40B4-BE49-F238E27FC236}">
                <a16:creationId xmlns:a16="http://schemas.microsoft.com/office/drawing/2014/main" id="{DD790FE4-BFEC-9756-BEB4-6B96B0DF6EE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14">
            <a:extLst>
              <a:ext uri="{FF2B5EF4-FFF2-40B4-BE49-F238E27FC236}">
                <a16:creationId xmlns:a16="http://schemas.microsoft.com/office/drawing/2014/main" id="{E2FD68F5-B296-0C2B-59DB-54BBD7D001C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5" name="Title 4">
            <a:extLst>
              <a:ext uri="{FF2B5EF4-FFF2-40B4-BE49-F238E27FC236}">
                <a16:creationId xmlns:a16="http://schemas.microsoft.com/office/drawing/2014/main" id="{B3D111EC-D128-EB01-30D0-3F5DA8E36287}"/>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6" name="Text Placeholder 7">
            <a:extLst>
              <a:ext uri="{FF2B5EF4-FFF2-40B4-BE49-F238E27FC236}">
                <a16:creationId xmlns:a16="http://schemas.microsoft.com/office/drawing/2014/main" id="{0595F731-0F02-28C1-AF72-7799DA7D7257}"/>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947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90E8F-3F86-019E-7259-C5DF5D006B8A}"/>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536B57A2-10F0-6C44-3C29-83B0D55775E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CEAE77CD-9E4A-7D74-E4B4-4AD390F68B0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2" name="Title 4">
            <a:extLst>
              <a:ext uri="{FF2B5EF4-FFF2-40B4-BE49-F238E27FC236}">
                <a16:creationId xmlns:a16="http://schemas.microsoft.com/office/drawing/2014/main" id="{56EFC393-F3E0-61E8-169E-22AB3A81B1E0}"/>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3" name="Text Placeholder 5">
            <a:extLst>
              <a:ext uri="{FF2B5EF4-FFF2-40B4-BE49-F238E27FC236}">
                <a16:creationId xmlns:a16="http://schemas.microsoft.com/office/drawing/2014/main" id="{0D3881B2-2CB5-BFB7-3D69-DB30616B86C6}"/>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4" name="Text Placeholder 5">
            <a:extLst>
              <a:ext uri="{FF2B5EF4-FFF2-40B4-BE49-F238E27FC236}">
                <a16:creationId xmlns:a16="http://schemas.microsoft.com/office/drawing/2014/main" id="{F90AB17C-2820-B52E-E6A5-744B267555B7}"/>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Tree>
    <p:extLst>
      <p:ext uri="{BB962C8B-B14F-4D97-AF65-F5344CB8AC3E}">
        <p14:creationId xmlns:p14="http://schemas.microsoft.com/office/powerpoint/2010/main" val="2386353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94132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EB4605-05A5-FFF7-6BEB-8F2A1CCAFFA1}"/>
              </a:ext>
            </a:extLst>
          </p:cNvPr>
          <p:cNvSpPr/>
          <p:nvPr userDrawn="1"/>
        </p:nvSpPr>
        <p:spPr>
          <a:xfrm>
            <a:off x="609600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solidFill>
                <a:schemeClr val="bg1"/>
              </a:solidFill>
              <a:latin typeface="Poppins SemiBold" panose="00000700000000000000" pitchFamily="2" charset="0"/>
              <a:cs typeface="Poppins SemiBold" panose="00000700000000000000" pitchFamily="2" charset="0"/>
            </a:endParaRP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4" name="Footer Placeholder 7">
            <a:extLst>
              <a:ext uri="{FF2B5EF4-FFF2-40B4-BE49-F238E27FC236}">
                <a16:creationId xmlns:a16="http://schemas.microsoft.com/office/drawing/2014/main" id="{AAB0D92D-86F3-7AF3-45BC-19114C142CEF}"/>
              </a:ext>
            </a:extLst>
          </p:cNvPr>
          <p:cNvSpPr>
            <a:spLocks noGrp="1"/>
          </p:cNvSpPr>
          <p:nvPr>
            <p:ph type="ftr" sz="quarter" idx="3"/>
          </p:nvPr>
        </p:nvSpPr>
        <p:spPr>
          <a:xfrm>
            <a:off x="1842447" y="6229255"/>
            <a:ext cx="3606401"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320535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3876A-96D1-F0AE-F0F2-8AF6DB2F3681}"/>
              </a:ext>
            </a:extLst>
          </p:cNvPr>
          <p:cNvSpPr/>
          <p:nvPr userDrawn="1"/>
        </p:nvSpPr>
        <p:spPr>
          <a:xfrm>
            <a:off x="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1"/>
                </a:solidFill>
                <a:latin typeface="Poppins SemiBold" pitchFamily="2" charset="77"/>
                <a:cs typeface="Poppins SemiBold" pitchFamily="2" charset="77"/>
              </a:rPr>
              <a:t>|  NXP  |  </a:t>
            </a:r>
            <a:r>
              <a:rPr lang="en-GB">
                <a:solidFill>
                  <a:schemeClr val="bg1"/>
                </a:solidFill>
                <a:latin typeface="Poppins" panose="00000500000000000000" pitchFamily="2" charset="0"/>
                <a:cs typeface="Poppins" panose="00000500000000000000" pitchFamily="2" charset="0"/>
              </a:rPr>
              <a:t>Confidential</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1"/>
                </a:solidFill>
                <a:latin typeface="Poppins" panose="00000500000000000000" pitchFamily="2" charset="0"/>
                <a:cs typeface="Poppins" panose="00000500000000000000" pitchFamily="2" charset="0"/>
              </a:rPr>
              <a:t>‹#›</a:t>
            </a:fld>
            <a:endParaRPr lang="en-GB">
              <a:solidFill>
                <a:schemeClr val="bg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table</a:t>
            </a:r>
          </a:p>
        </p:txBody>
      </p:sp>
      <p:sp>
        <p:nvSpPr>
          <p:cNvPr id="8" name="Text Placeholder 5">
            <a:extLst>
              <a:ext uri="{FF2B5EF4-FFF2-40B4-BE49-F238E27FC236}">
                <a16:creationId xmlns:a16="http://schemas.microsoft.com/office/drawing/2014/main" id="{3A5EC604-C69A-8891-1B53-E11149E2F5CA}"/>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10" name="Title 4">
            <a:extLst>
              <a:ext uri="{FF2B5EF4-FFF2-40B4-BE49-F238E27FC236}">
                <a16:creationId xmlns:a16="http://schemas.microsoft.com/office/drawing/2014/main" id="{0AE43D4D-B5C0-4755-F0CF-B819394BD84F}"/>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3" name="Footer Placeholder 7">
            <a:extLst>
              <a:ext uri="{FF2B5EF4-FFF2-40B4-BE49-F238E27FC236}">
                <a16:creationId xmlns:a16="http://schemas.microsoft.com/office/drawing/2014/main" id="{78E4A644-9CDA-47FD-DDA4-9911AA1D62A3}"/>
              </a:ext>
            </a:extLst>
          </p:cNvPr>
          <p:cNvSpPr>
            <a:spLocks noGrp="1"/>
          </p:cNvSpPr>
          <p:nvPr>
            <p:ph type="ftr" sz="quarter" idx="3"/>
          </p:nvPr>
        </p:nvSpPr>
        <p:spPr>
          <a:xfrm>
            <a:off x="6503988" y="6229255"/>
            <a:ext cx="5059388"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083176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301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6" name="Footer Placeholder 4">
            <a:extLst>
              <a:ext uri="{FF2B5EF4-FFF2-40B4-BE49-F238E27FC236}">
                <a16:creationId xmlns:a16="http://schemas.microsoft.com/office/drawing/2014/main" id="{6951A046-90B1-093D-5147-C0959CBAD27F}"/>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043514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0">
            <a:extLst>
              <a:ext uri="{FF2B5EF4-FFF2-40B4-BE49-F238E27FC236}">
                <a16:creationId xmlns:a16="http://schemas.microsoft.com/office/drawing/2014/main" id="{9A005E92-D3AC-C136-D88B-4E4CAFF29949}"/>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312440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5" name="Text Placeholder 5">
            <a:extLst>
              <a:ext uri="{FF2B5EF4-FFF2-40B4-BE49-F238E27FC236}">
                <a16:creationId xmlns:a16="http://schemas.microsoft.com/office/drawing/2014/main" id="{3BB48F6D-14A5-635A-DC4D-89D0AA382D1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6" name="Text Placeholder 5">
            <a:extLst>
              <a:ext uri="{FF2B5EF4-FFF2-40B4-BE49-F238E27FC236}">
                <a16:creationId xmlns:a16="http://schemas.microsoft.com/office/drawing/2014/main" id="{E1F97677-1386-DB8B-8AD4-E3A78A867485}"/>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99FA02D-A203-27C1-0EC4-1A02C504CC4F}"/>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484384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6F25606-0761-3C29-5D82-41070C98E95A}"/>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8" name="Text Placeholder 7">
            <a:extLst>
              <a:ext uri="{FF2B5EF4-FFF2-40B4-BE49-F238E27FC236}">
                <a16:creationId xmlns:a16="http://schemas.microsoft.com/office/drawing/2014/main" id="{C8246F63-DBF7-BA9E-DE09-BB511C2FF53A}"/>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56102E59-0FA0-7A60-BB45-BEB114BAD5EA}"/>
              </a:ext>
            </a:extLst>
          </p:cNvPr>
          <p:cNvSpPr>
            <a:spLocks noGrp="1"/>
          </p:cNvSpPr>
          <p:nvPr>
            <p:ph type="body" sz="quarter" idx="15" hasCustomPrompt="1"/>
          </p:nvPr>
        </p:nvSpPr>
        <p:spPr>
          <a:xfrm>
            <a:off x="37941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5" name="Text Placeholder 7">
            <a:extLst>
              <a:ext uri="{FF2B5EF4-FFF2-40B4-BE49-F238E27FC236}">
                <a16:creationId xmlns:a16="http://schemas.microsoft.com/office/drawing/2014/main" id="{9F3BE122-47AE-F619-8C18-8F09842C5153}"/>
              </a:ext>
            </a:extLst>
          </p:cNvPr>
          <p:cNvSpPr>
            <a:spLocks noGrp="1"/>
          </p:cNvSpPr>
          <p:nvPr>
            <p:ph type="body" sz="quarter" idx="16" hasCustomPrompt="1"/>
          </p:nvPr>
        </p:nvSpPr>
        <p:spPr>
          <a:xfrm>
            <a:off x="421989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6" name="Text Placeholder 7">
            <a:extLst>
              <a:ext uri="{FF2B5EF4-FFF2-40B4-BE49-F238E27FC236}">
                <a16:creationId xmlns:a16="http://schemas.microsoft.com/office/drawing/2014/main" id="{3A4932F7-4E15-7A95-6A37-BE437ADFA367}"/>
              </a:ext>
            </a:extLst>
          </p:cNvPr>
          <p:cNvSpPr>
            <a:spLocks noGrp="1"/>
          </p:cNvSpPr>
          <p:nvPr>
            <p:ph type="body" sz="quarter" idx="17" hasCustomPrompt="1"/>
          </p:nvPr>
        </p:nvSpPr>
        <p:spPr>
          <a:xfrm>
            <a:off x="8060369" y="1121135"/>
            <a:ext cx="3751526"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9" name="Text Placeholder 7">
            <a:extLst>
              <a:ext uri="{FF2B5EF4-FFF2-40B4-BE49-F238E27FC236}">
                <a16:creationId xmlns:a16="http://schemas.microsoft.com/office/drawing/2014/main" id="{67183DBA-C322-F521-0FEA-D0705826F7AA}"/>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F6454434-B42A-EA15-7566-94C00AAC2CF6}"/>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FE935B81-FE27-A4F0-CCF1-3C60749CB2A8}"/>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55507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483E2-ADB0-033C-1F39-22DCD3B522CC}"/>
              </a:ext>
            </a:extLst>
          </p:cNvPr>
          <p:cNvSpPr/>
          <p:nvPr userDrawn="1"/>
        </p:nvSpPr>
        <p:spPr>
          <a:xfrm>
            <a:off x="5751676" y="0"/>
            <a:ext cx="6440324"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72674" y="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72674" y="342900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2">
            <a:extLst>
              <a:ext uri="{FF2B5EF4-FFF2-40B4-BE49-F238E27FC236}">
                <a16:creationId xmlns:a16="http://schemas.microsoft.com/office/drawing/2014/main" id="{9B9CC07D-4BCD-9854-9272-3F05092B40AB}"/>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3" name="Footer Placeholder 10">
            <a:extLst>
              <a:ext uri="{FF2B5EF4-FFF2-40B4-BE49-F238E27FC236}">
                <a16:creationId xmlns:a16="http://schemas.microsoft.com/office/drawing/2014/main" id="{E2F10693-95DC-E116-617D-95CC760592E5}"/>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58457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78482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Get in touc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B2404B-61EC-F3F7-AAAA-6B9C2AF8CB4F}"/>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3" name="Picture 12">
            <a:extLst>
              <a:ext uri="{FF2B5EF4-FFF2-40B4-BE49-F238E27FC236}">
                <a16:creationId xmlns:a16="http://schemas.microsoft.com/office/drawing/2014/main" id="{ACA34AD9-89DA-D6F2-3157-0B00CCF7456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2" name="Rectangle: Rounded Corners 11">
            <a:hlinkClick r:id="rId3"/>
            <a:extLst>
              <a:ext uri="{FF2B5EF4-FFF2-40B4-BE49-F238E27FC236}">
                <a16:creationId xmlns:a16="http://schemas.microsoft.com/office/drawing/2014/main" id="{75A8E5E3-17F6-9917-83F2-08D1544F023A}"/>
              </a:ext>
            </a:extLst>
          </p:cNvPr>
          <p:cNvSpPr/>
          <p:nvPr/>
        </p:nvSpPr>
        <p:spPr>
          <a:xfrm>
            <a:off x="1342652" y="5351951"/>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4BD66F51-07B2-8F1A-36BF-9A36550A0381}"/>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2025 NXP B.V.</a:t>
            </a:r>
          </a:p>
        </p:txBody>
      </p:sp>
      <p:sp>
        <p:nvSpPr>
          <p:cNvPr id="14" name="Title 6">
            <a:extLst>
              <a:ext uri="{FF2B5EF4-FFF2-40B4-BE49-F238E27FC236}">
                <a16:creationId xmlns:a16="http://schemas.microsoft.com/office/drawing/2014/main" id="{AD22C40A-025C-3A65-C23E-81F44AD3D96E}"/>
              </a:ext>
            </a:extLst>
          </p:cNvPr>
          <p:cNvSpPr>
            <a:spLocks noGrp="1"/>
          </p:cNvSpPr>
          <p:nvPr>
            <p:ph type="title" hasCustomPrompt="1"/>
          </p:nvPr>
        </p:nvSpPr>
        <p:spPr>
          <a:xfrm>
            <a:off x="1342650" y="2122688"/>
            <a:ext cx="5122863" cy="1593836"/>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Get in touch</a:t>
            </a:r>
          </a:p>
        </p:txBody>
      </p:sp>
      <p:sp>
        <p:nvSpPr>
          <p:cNvPr id="6" name="Text Placeholder 5">
            <a:extLst>
              <a:ext uri="{FF2B5EF4-FFF2-40B4-BE49-F238E27FC236}">
                <a16:creationId xmlns:a16="http://schemas.microsoft.com/office/drawing/2014/main" id="{D63AF13F-9AC9-D9C7-4132-82EBF52AEA75}"/>
              </a:ext>
            </a:extLst>
          </p:cNvPr>
          <p:cNvSpPr>
            <a:spLocks noGrp="1"/>
          </p:cNvSpPr>
          <p:nvPr>
            <p:ph type="body" sz="quarter" idx="22" hasCustomPrompt="1"/>
          </p:nvPr>
        </p:nvSpPr>
        <p:spPr>
          <a:xfrm>
            <a:off x="1342650" y="4184148"/>
            <a:ext cx="5122863" cy="423152"/>
          </a:xfrm>
          <a:prstGeom prst="rect">
            <a:avLst/>
          </a:prstGeom>
        </p:spPr>
        <p:txBody>
          <a:bodyPr lIns="0" tIns="0" rIns="0" bIns="0" anchor="b"/>
          <a:lstStyle>
            <a:lvl1pPr marL="0" indent="0">
              <a:lnSpc>
                <a:spcPct val="100000"/>
              </a:lnSpc>
              <a:spcBef>
                <a:spcPts val="600"/>
              </a:spcBef>
              <a:buNone/>
              <a:defRPr sz="1500">
                <a:solidFill>
                  <a:schemeClr val="tx1"/>
                </a:solidFill>
                <a:latin typeface="+mj-lt"/>
                <a:cs typeface="Poppins" panose="00000500000000000000" pitchFamily="2" charset="0"/>
              </a:defRPr>
            </a:lvl1pPr>
          </a:lstStyle>
          <a:p>
            <a:pPr lvl="0"/>
            <a:r>
              <a:rPr lang="en-US"/>
              <a:t>First name, Last name</a:t>
            </a:r>
          </a:p>
        </p:txBody>
      </p:sp>
      <p:sp>
        <p:nvSpPr>
          <p:cNvPr id="9" name="Text Placeholder 5">
            <a:extLst>
              <a:ext uri="{FF2B5EF4-FFF2-40B4-BE49-F238E27FC236}">
                <a16:creationId xmlns:a16="http://schemas.microsoft.com/office/drawing/2014/main" id="{2507C134-47D6-3A51-C496-34B2B2CFCF76}"/>
              </a:ext>
            </a:extLst>
          </p:cNvPr>
          <p:cNvSpPr>
            <a:spLocks noGrp="1"/>
          </p:cNvSpPr>
          <p:nvPr>
            <p:ph type="body" sz="quarter" idx="23" hasCustomPrompt="1"/>
          </p:nvPr>
        </p:nvSpPr>
        <p:spPr>
          <a:xfrm>
            <a:off x="1342650" y="4685635"/>
            <a:ext cx="5122863" cy="531824"/>
          </a:xfrm>
          <a:prstGeom prst="rect">
            <a:avLst/>
          </a:prstGeom>
        </p:spPr>
        <p:txBody>
          <a:bodyPr lIns="0" tIns="0" rIns="0" bIns="0" anchor="t"/>
          <a:lstStyle>
            <a:lvl1pPr marL="0" indent="0">
              <a:lnSpc>
                <a:spcPct val="100000"/>
              </a:lnSpc>
              <a:spcBef>
                <a:spcPts val="300"/>
              </a:spcBef>
              <a:buNone/>
              <a:defRPr sz="1500">
                <a:solidFill>
                  <a:schemeClr val="tx1"/>
                </a:solidFill>
                <a:latin typeface="+mn-lt"/>
                <a:cs typeface="Poppins" panose="00000500000000000000" pitchFamily="2" charset="0"/>
              </a:defRPr>
            </a:lvl1pPr>
          </a:lstStyle>
          <a:p>
            <a:pPr lvl="0"/>
            <a:r>
              <a:rPr lang="en-US"/>
              <a:t>email@nxp.com</a:t>
            </a:r>
          </a:p>
          <a:p>
            <a:pPr lvl="0"/>
            <a:r>
              <a:rPr lang="en-US"/>
              <a:t>+00 000 000</a:t>
            </a:r>
          </a:p>
        </p:txBody>
      </p:sp>
      <p:grpSp>
        <p:nvGrpSpPr>
          <p:cNvPr id="10" name="Group 9">
            <a:extLst>
              <a:ext uri="{FF2B5EF4-FFF2-40B4-BE49-F238E27FC236}">
                <a16:creationId xmlns:a16="http://schemas.microsoft.com/office/drawing/2014/main" id="{85EC22B7-AC50-3533-ED12-C2CA0A67E113}"/>
              </a:ext>
            </a:extLst>
          </p:cNvPr>
          <p:cNvGrpSpPr/>
          <p:nvPr/>
        </p:nvGrpSpPr>
        <p:grpSpPr>
          <a:xfrm>
            <a:off x="532238" y="532263"/>
            <a:ext cx="1522954" cy="515204"/>
            <a:chOff x="532238" y="532263"/>
            <a:chExt cx="1522954" cy="515204"/>
          </a:xfrm>
        </p:grpSpPr>
        <p:sp>
          <p:nvSpPr>
            <p:cNvPr id="11" name="Freeform: Shape 10">
              <a:extLst>
                <a:ext uri="{FF2B5EF4-FFF2-40B4-BE49-F238E27FC236}">
                  <a16:creationId xmlns:a16="http://schemas.microsoft.com/office/drawing/2014/main" id="{BF54202B-6604-81FD-EFD4-BD64CAFE0D1D}"/>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5" name="Freeform: Shape 14">
              <a:extLst>
                <a:ext uri="{FF2B5EF4-FFF2-40B4-BE49-F238E27FC236}">
                  <a16:creationId xmlns:a16="http://schemas.microsoft.com/office/drawing/2014/main" id="{81BFDC21-8E21-AA5D-658E-54E8B310028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6" name="Freeform: Shape 15">
              <a:extLst>
                <a:ext uri="{FF2B5EF4-FFF2-40B4-BE49-F238E27FC236}">
                  <a16:creationId xmlns:a16="http://schemas.microsoft.com/office/drawing/2014/main" id="{69209123-D416-9ED3-EDB4-22B8716724A4}"/>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2922209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3" name="Title 4">
            <a:extLst>
              <a:ext uri="{FF2B5EF4-FFF2-40B4-BE49-F238E27FC236}">
                <a16:creationId xmlns:a16="http://schemas.microsoft.com/office/drawing/2014/main" id="{2DF415B5-BC03-D284-0472-96078327D764}"/>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5" name="Text Placeholder 14">
            <a:extLst>
              <a:ext uri="{FF2B5EF4-FFF2-40B4-BE49-F238E27FC236}">
                <a16:creationId xmlns:a16="http://schemas.microsoft.com/office/drawing/2014/main" id="{61A6108F-688D-00CE-1F0C-96CC714BBE0F}"/>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2860191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D6636-D6A0-C337-4A05-2425732FF2BC}"/>
              </a:ext>
            </a:extLst>
          </p:cNvPr>
          <p:cNvSpPr/>
          <p:nvPr userDrawn="1"/>
        </p:nvSpPr>
        <p:spPr>
          <a:xfrm>
            <a:off x="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2" name="Text Placeholder 14">
            <a:extLst>
              <a:ext uri="{FF2B5EF4-FFF2-40B4-BE49-F238E27FC236}">
                <a16:creationId xmlns:a16="http://schemas.microsoft.com/office/drawing/2014/main" id="{68D833D0-D1EA-0453-7C67-5B1CE3BAD783}"/>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9264E6B0-F9AE-B1F9-93AC-8A519A4A5EE8}"/>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DD516C67-2149-579A-F47C-55BEB51847AF}"/>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6" name="Title 4">
            <a:extLst>
              <a:ext uri="{FF2B5EF4-FFF2-40B4-BE49-F238E27FC236}">
                <a16:creationId xmlns:a16="http://schemas.microsoft.com/office/drawing/2014/main" id="{1A826A35-5634-6413-36C2-AEB0FFCA237D}"/>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9" name="Text Placeholder 5">
            <a:extLst>
              <a:ext uri="{FF2B5EF4-FFF2-40B4-BE49-F238E27FC236}">
                <a16:creationId xmlns:a16="http://schemas.microsoft.com/office/drawing/2014/main" id="{4A5B9995-81AD-8AA9-683A-78DBE91BF8D1}"/>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0" name="Text Placeholder 5">
            <a:extLst>
              <a:ext uri="{FF2B5EF4-FFF2-40B4-BE49-F238E27FC236}">
                <a16:creationId xmlns:a16="http://schemas.microsoft.com/office/drawing/2014/main" id="{0CDFBD57-209D-51C7-4616-FF4C6F00C443}"/>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74940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9" name="Footer Placeholder 10">
            <a:extLst>
              <a:ext uri="{FF2B5EF4-FFF2-40B4-BE49-F238E27FC236}">
                <a16:creationId xmlns:a16="http://schemas.microsoft.com/office/drawing/2014/main" id="{FF3C8D76-C793-E670-BDE5-146FB59F9F70}"/>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7" name="Rectangle 6">
            <a:extLst>
              <a:ext uri="{FF2B5EF4-FFF2-40B4-BE49-F238E27FC236}">
                <a16:creationId xmlns:a16="http://schemas.microsoft.com/office/drawing/2014/main" id="{56B93ABC-DF5B-7122-E497-8DAC3BDA3DFA}"/>
              </a:ext>
            </a:extLst>
          </p:cNvPr>
          <p:cNvSpPr/>
          <p:nvPr userDrawn="1"/>
        </p:nvSpPr>
        <p:spPr>
          <a:xfrm>
            <a:off x="609600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2250878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tx2">
              <a:lumMod val="10000"/>
              <a:lumOff val="90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3" name="Title 4">
            <a:extLst>
              <a:ext uri="{FF2B5EF4-FFF2-40B4-BE49-F238E27FC236}">
                <a16:creationId xmlns:a16="http://schemas.microsoft.com/office/drawing/2014/main" id="{8BA229B9-D9CA-C3D4-0C1C-2304030829B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897886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1AE905AA-AFA2-0B96-B385-D32652EF1BB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7988"/>
            <a:ext cx="6078373" cy="2282024"/>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384892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9953E-1F03-B222-CC62-12EAF44E2EC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D952218D-93A7-0B20-45B9-5277563E2A25}"/>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D4924678-329C-366B-4CA0-9F35F6C04FA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5E9CC677-B687-DC73-8B66-FBAC46F9B3E2}"/>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8" name="Text Placeholder 5">
            <a:extLst>
              <a:ext uri="{FF2B5EF4-FFF2-40B4-BE49-F238E27FC236}">
                <a16:creationId xmlns:a16="http://schemas.microsoft.com/office/drawing/2014/main" id="{35C9E828-1F1C-47CB-0CA6-96FD8BB6A5B8}"/>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9" name="Text Placeholder 5">
            <a:extLst>
              <a:ext uri="{FF2B5EF4-FFF2-40B4-BE49-F238E27FC236}">
                <a16:creationId xmlns:a16="http://schemas.microsoft.com/office/drawing/2014/main" id="{0F931AB8-713E-C852-8385-691C99CC0799}"/>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307420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chart 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4" name="Title 4">
            <a:extLst>
              <a:ext uri="{FF2B5EF4-FFF2-40B4-BE49-F238E27FC236}">
                <a16:creationId xmlns:a16="http://schemas.microsoft.com/office/drawing/2014/main" id="{F8A78F56-3208-0B1B-F4D6-5D837A04048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10">
            <a:extLst>
              <a:ext uri="{FF2B5EF4-FFF2-40B4-BE49-F238E27FC236}">
                <a16:creationId xmlns:a16="http://schemas.microsoft.com/office/drawing/2014/main" id="{8539C609-7056-CF23-8C8B-48A01C532393}"/>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546113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71BEE4-760E-ACDE-C810-291B26FBC1FD}"/>
              </a:ext>
            </a:extLst>
          </p:cNvPr>
          <p:cNvSpPr/>
          <p:nvPr userDrawn="1"/>
        </p:nvSpPr>
        <p:spPr>
          <a:xfrm>
            <a:off x="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2" name="Text Placeholder 5">
            <a:extLst>
              <a:ext uri="{FF2B5EF4-FFF2-40B4-BE49-F238E27FC236}">
                <a16:creationId xmlns:a16="http://schemas.microsoft.com/office/drawing/2014/main" id="{BE7A7B9D-0596-435F-260E-F986AD70309C}"/>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4" name="Text Placeholder 5">
            <a:extLst>
              <a:ext uri="{FF2B5EF4-FFF2-40B4-BE49-F238E27FC236}">
                <a16:creationId xmlns:a16="http://schemas.microsoft.com/office/drawing/2014/main" id="{25F03E6F-5303-0DBD-3EBD-9F67494B3E0B}"/>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Title 4">
            <a:extLst>
              <a:ext uri="{FF2B5EF4-FFF2-40B4-BE49-F238E27FC236}">
                <a16:creationId xmlns:a16="http://schemas.microsoft.com/office/drawing/2014/main" id="{969FB07F-BB62-D658-9816-1E1BD86A294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6" name="Footer Placeholder 10">
            <a:extLst>
              <a:ext uri="{FF2B5EF4-FFF2-40B4-BE49-F238E27FC236}">
                <a16:creationId xmlns:a16="http://schemas.microsoft.com/office/drawing/2014/main" id="{BF12AD3F-EA62-0DBF-75E9-F16434EAA426}"/>
              </a:ext>
            </a:extLst>
          </p:cNvPr>
          <p:cNvSpPr>
            <a:spLocks noGrp="1"/>
          </p:cNvSpPr>
          <p:nvPr>
            <p:ph type="ftr" sz="quarter" idx="3"/>
          </p:nvPr>
        </p:nvSpPr>
        <p:spPr>
          <a:xfrm>
            <a:off x="6516805" y="6229255"/>
            <a:ext cx="517932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858082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8267D-D61B-F75E-86C1-3337F26300DD}"/>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200">
                <a:latin typeface="Poppins" panose="00000500000000000000" pitchFamily="2" charset="0"/>
                <a:cs typeface="Poppins" panose="00000500000000000000" pitchFamily="2" charset="0"/>
              </a:defRPr>
            </a:lvl1pPr>
          </a:lstStyle>
          <a:p>
            <a:r>
              <a:rPr lang="en-US"/>
              <a:t>Click to insert table</a:t>
            </a:r>
          </a:p>
        </p:txBody>
      </p:sp>
      <p:sp>
        <p:nvSpPr>
          <p:cNvPr id="3" name="Title 4">
            <a:extLst>
              <a:ext uri="{FF2B5EF4-FFF2-40B4-BE49-F238E27FC236}">
                <a16:creationId xmlns:a16="http://schemas.microsoft.com/office/drawing/2014/main" id="{3B5149C6-63EE-0A45-E5D3-310AF131E7C4}"/>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here goes over multiple lines if required</a:t>
            </a:r>
          </a:p>
        </p:txBody>
      </p:sp>
      <p:sp>
        <p:nvSpPr>
          <p:cNvPr id="2" name="Footer Placeholder 10">
            <a:extLst>
              <a:ext uri="{FF2B5EF4-FFF2-40B4-BE49-F238E27FC236}">
                <a16:creationId xmlns:a16="http://schemas.microsoft.com/office/drawing/2014/main" id="{40D0B0E0-4167-6A10-1CB8-CFFD4B3D3DBA}"/>
              </a:ext>
            </a:extLst>
          </p:cNvPr>
          <p:cNvSpPr>
            <a:spLocks noGrp="1"/>
          </p:cNvSpPr>
          <p:nvPr>
            <p:ph type="ftr" sz="quarter" idx="3"/>
          </p:nvPr>
        </p:nvSpPr>
        <p:spPr>
          <a:xfrm>
            <a:off x="6482073" y="6229255"/>
            <a:ext cx="5062776"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840596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324D27-FA25-A843-7A6A-F4333DACFF5D}"/>
              </a:ext>
            </a:extLst>
          </p:cNvPr>
          <p:cNvSpPr/>
          <p:nvPr userDrawn="1"/>
        </p:nvSpPr>
        <p:spPr>
          <a:xfrm>
            <a:off x="0" y="0"/>
            <a:ext cx="12192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3" name="Rectangle 12">
            <a:extLst>
              <a:ext uri="{FF2B5EF4-FFF2-40B4-BE49-F238E27FC236}">
                <a16:creationId xmlns:a16="http://schemas.microsoft.com/office/drawing/2014/main" id="{9D0BD806-5824-DF2E-D85C-C77098172B2F}"/>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5" name="Picture 14" descr="A rainbow colored lines on a black background&#10;&#10;Description automatically generated">
            <a:extLst>
              <a:ext uri="{FF2B5EF4-FFF2-40B4-BE49-F238E27FC236}">
                <a16:creationId xmlns:a16="http://schemas.microsoft.com/office/drawing/2014/main" id="{FC1E2EB0-39BB-329D-C174-57962ACE46A8}"/>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6" name="Text Placeholder 5">
            <a:extLst>
              <a:ext uri="{FF2B5EF4-FFF2-40B4-BE49-F238E27FC236}">
                <a16:creationId xmlns:a16="http://schemas.microsoft.com/office/drawing/2014/main" id="{F5A28994-49B2-3EF5-8221-52CF2386DC20}"/>
              </a:ext>
            </a:extLst>
          </p:cNvPr>
          <p:cNvSpPr>
            <a:spLocks noGrp="1"/>
          </p:cNvSpPr>
          <p:nvPr userDrawn="1">
            <p:ph type="body" sz="quarter" idx="10" hasCustomPrompt="1"/>
          </p:nvPr>
        </p:nvSpPr>
        <p:spPr>
          <a:xfrm>
            <a:off x="1343025" y="1616530"/>
            <a:ext cx="5122863" cy="2610984"/>
          </a:xfrm>
          <a:prstGeom prst="rect">
            <a:avLst/>
          </a:prstGeom>
        </p:spPr>
        <p:txBody>
          <a:bodyPr lIns="0" tIns="0" rIns="0" bIns="0" anchor="b"/>
          <a:lstStyle>
            <a:lvl1pPr marL="0" indent="0">
              <a:spcBef>
                <a:spcPts val="600"/>
              </a:spcBef>
              <a:buNone/>
              <a:defRPr sz="4200" b="1" i="0">
                <a:solidFill>
                  <a:schemeClr val="tx2"/>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The presentation title goes here</a:t>
            </a:r>
          </a:p>
        </p:txBody>
      </p:sp>
      <p:grpSp>
        <p:nvGrpSpPr>
          <p:cNvPr id="2" name="Group 1">
            <a:extLst>
              <a:ext uri="{FF2B5EF4-FFF2-40B4-BE49-F238E27FC236}">
                <a16:creationId xmlns:a16="http://schemas.microsoft.com/office/drawing/2014/main" id="{2AB93D4E-5ABB-926A-96C4-704DAF949EAD}"/>
              </a:ext>
            </a:extLst>
          </p:cNvPr>
          <p:cNvGrpSpPr/>
          <p:nvPr userDrawn="1"/>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8D517C21-C4A9-C71C-B814-3FF90FCC0F76}"/>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Light" panose="00000400000000000000" pitchFamily="2" charset="0"/>
              </a:endParaRPr>
            </a:p>
          </p:txBody>
        </p:sp>
        <p:sp>
          <p:nvSpPr>
            <p:cNvPr id="5" name="Freeform: Shape 4">
              <a:extLst>
                <a:ext uri="{FF2B5EF4-FFF2-40B4-BE49-F238E27FC236}">
                  <a16:creationId xmlns:a16="http://schemas.microsoft.com/office/drawing/2014/main" id="{396D3BA7-FE9E-4992-BA10-9DA227D3D64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Light" panose="00000400000000000000" pitchFamily="2" charset="0"/>
              </a:endParaRPr>
            </a:p>
          </p:txBody>
        </p:sp>
        <p:sp>
          <p:nvSpPr>
            <p:cNvPr id="8" name="Freeform: Shape 7">
              <a:extLst>
                <a:ext uri="{FF2B5EF4-FFF2-40B4-BE49-F238E27FC236}">
                  <a16:creationId xmlns:a16="http://schemas.microsoft.com/office/drawing/2014/main" id="{354A5B0D-838A-84DA-2755-40819DFA968D}"/>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Light" panose="00000400000000000000" pitchFamily="2" charset="0"/>
              </a:endParaRPr>
            </a:p>
          </p:txBody>
        </p:sp>
      </p:grpSp>
      <p:sp>
        <p:nvSpPr>
          <p:cNvPr id="9" name="Text Placeholder 5">
            <a:extLst>
              <a:ext uri="{FF2B5EF4-FFF2-40B4-BE49-F238E27FC236}">
                <a16:creationId xmlns:a16="http://schemas.microsoft.com/office/drawing/2014/main" id="{49F5C6D4-75BA-5850-B004-417EC98AE42F}"/>
              </a:ext>
            </a:extLst>
          </p:cNvPr>
          <p:cNvSpPr>
            <a:spLocks noGrp="1"/>
          </p:cNvSpPr>
          <p:nvPr userDrawn="1">
            <p:ph type="body" sz="quarter" idx="11" hasCustomPrompt="1"/>
          </p:nvPr>
        </p:nvSpPr>
        <p:spPr>
          <a:xfrm>
            <a:off x="1343025"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10" name="Text Placeholder 7">
            <a:extLst>
              <a:ext uri="{FF2B5EF4-FFF2-40B4-BE49-F238E27FC236}">
                <a16:creationId xmlns:a16="http://schemas.microsoft.com/office/drawing/2014/main" id="{E565C116-A164-FBC7-A913-45863BEBC207}"/>
              </a:ext>
            </a:extLst>
          </p:cNvPr>
          <p:cNvSpPr>
            <a:spLocks noGrp="1"/>
          </p:cNvSpPr>
          <p:nvPr userDrawn="1">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 Heading or Speaker Name</a:t>
            </a:r>
          </a:p>
        </p:txBody>
      </p:sp>
      <p:sp>
        <p:nvSpPr>
          <p:cNvPr id="12" name="Text Placeholder 5">
            <a:extLst>
              <a:ext uri="{FF2B5EF4-FFF2-40B4-BE49-F238E27FC236}">
                <a16:creationId xmlns:a16="http://schemas.microsoft.com/office/drawing/2014/main" id="{8E66E146-0522-8568-D667-CA6893BD6C6B}"/>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a:solidFill>
                  <a:schemeClr val="tx1">
                    <a:lumMod val="75000"/>
                    <a:lumOff val="25000"/>
                  </a:schemeClr>
                </a:solidFill>
                <a:latin typeface="Poppins Light" panose="00000400000000000000" pitchFamily="2" charset="0"/>
                <a:cs typeface="Poppins Light" panose="00000400000000000000" pitchFamily="2" charset="0"/>
              </a:rPr>
            </a:br>
            <a:r>
              <a:rPr lang="en-US" sz="800" b="0" i="0">
                <a:solidFill>
                  <a:schemeClr val="tx1">
                    <a:lumMod val="75000"/>
                    <a:lumOff val="25000"/>
                  </a:schemeClr>
                </a:solidFill>
                <a:latin typeface="Poppins Light" panose="00000400000000000000" pitchFamily="2" charset="0"/>
                <a:cs typeface="Poppins Light" panose="00000400000000000000" pitchFamily="2" charset="0"/>
              </a:rPr>
              <a:t>or service names are the property of their respective owners. © 2025 NXP B.V.</a:t>
            </a:r>
          </a:p>
        </p:txBody>
      </p:sp>
    </p:spTree>
    <p:extLst>
      <p:ext uri="{BB962C8B-B14F-4D97-AF65-F5344CB8AC3E}">
        <p14:creationId xmlns:p14="http://schemas.microsoft.com/office/powerpoint/2010/main" val="581715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XP + logo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084577-DDF3-0832-E5ED-5FF10B2E3F6C}"/>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Rectangle: Rounded Corners 11">
            <a:hlinkClick r:id="rId2"/>
            <a:extLst>
              <a:ext uri="{FF2B5EF4-FFF2-40B4-BE49-F238E27FC236}">
                <a16:creationId xmlns:a16="http://schemas.microsoft.com/office/drawing/2014/main" id="{75A8E5E3-17F6-9917-83F2-08D1544F023A}"/>
              </a:ext>
            </a:extLst>
          </p:cNvPr>
          <p:cNvSpPr/>
          <p:nvPr/>
        </p:nvSpPr>
        <p:spPr>
          <a:xfrm>
            <a:off x="1342652" y="5761384"/>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CC26F959-7025-876F-2A7E-2AB97F839FF3}"/>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2025 NXP B.V.</a:t>
            </a:r>
          </a:p>
        </p:txBody>
      </p:sp>
      <p:pic>
        <p:nvPicPr>
          <p:cNvPr id="13" name="Picture 12">
            <a:extLst>
              <a:ext uri="{FF2B5EF4-FFF2-40B4-BE49-F238E27FC236}">
                <a16:creationId xmlns:a16="http://schemas.microsoft.com/office/drawing/2014/main" id="{56DAC96A-0843-10D1-2813-982D4B1203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grpSp>
        <p:nvGrpSpPr>
          <p:cNvPr id="6" name="Group 5">
            <a:extLst>
              <a:ext uri="{FF2B5EF4-FFF2-40B4-BE49-F238E27FC236}">
                <a16:creationId xmlns:a16="http://schemas.microsoft.com/office/drawing/2014/main" id="{E5FAFE7F-AEF0-56AE-7B4A-483342818015}"/>
              </a:ext>
            </a:extLst>
          </p:cNvPr>
          <p:cNvGrpSpPr/>
          <p:nvPr/>
        </p:nvGrpSpPr>
        <p:grpSpPr>
          <a:xfrm>
            <a:off x="1329004" y="2629430"/>
            <a:ext cx="2894619" cy="979228"/>
            <a:chOff x="532238" y="532263"/>
            <a:chExt cx="1522954" cy="515204"/>
          </a:xfrm>
        </p:grpSpPr>
        <p:sp>
          <p:nvSpPr>
            <p:cNvPr id="7" name="Freeform: Shape 6">
              <a:extLst>
                <a:ext uri="{FF2B5EF4-FFF2-40B4-BE49-F238E27FC236}">
                  <a16:creationId xmlns:a16="http://schemas.microsoft.com/office/drawing/2014/main" id="{AD955D61-89AD-68BF-11BE-DC3C64CA2E04}"/>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9" name="Freeform: Shape 8">
              <a:extLst>
                <a:ext uri="{FF2B5EF4-FFF2-40B4-BE49-F238E27FC236}">
                  <a16:creationId xmlns:a16="http://schemas.microsoft.com/office/drawing/2014/main" id="{D3D381AC-9A91-27C3-372C-83904DA3EC10}"/>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1" name="Freeform: Shape 10">
              <a:extLst>
                <a:ext uri="{FF2B5EF4-FFF2-40B4-BE49-F238E27FC236}">
                  <a16:creationId xmlns:a16="http://schemas.microsoft.com/office/drawing/2014/main" id="{C86545B6-1A77-CD99-D604-0CBE2C8A50BC}"/>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4029600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verview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F865E3DC-8E4D-AB63-6266-FFF57696DAE1}"/>
              </a:ext>
            </a:extLst>
          </p:cNvPr>
          <p:cNvSpPr>
            <a:spLocks noGrp="1"/>
          </p:cNvSpPr>
          <p:nvPr>
            <p:ph type="body" sz="quarter" idx="16" hasCustomPrompt="1"/>
          </p:nvPr>
        </p:nvSpPr>
        <p:spPr>
          <a:xfrm>
            <a:off x="386678" y="1621808"/>
            <a:ext cx="5045786" cy="1441432"/>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Overview</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a:t>Line item one</a:t>
            </a:r>
          </a:p>
          <a:p>
            <a:pPr lvl="0"/>
            <a:r>
              <a:rPr lang="en-US"/>
              <a:t>Line item two</a:t>
            </a:r>
          </a:p>
          <a:p>
            <a:pPr lvl="0"/>
            <a:r>
              <a:rPr lang="en-US"/>
              <a:t>Line item three</a:t>
            </a:r>
          </a:p>
          <a:p>
            <a:pPr lvl="0"/>
            <a:r>
              <a:rPr lang="en-US"/>
              <a:t>Line item four</a:t>
            </a:r>
          </a:p>
          <a:p>
            <a:pPr lvl="0"/>
            <a:r>
              <a:rPr lang="en-US"/>
              <a:t>Line item five</a:t>
            </a:r>
          </a:p>
          <a:p>
            <a:pPr lvl="0"/>
            <a:r>
              <a:rPr lang="en-US"/>
              <a:t>Line item six</a:t>
            </a:r>
          </a:p>
        </p:txBody>
      </p:sp>
      <p:pic>
        <p:nvPicPr>
          <p:cNvPr id="3" name="Picture 2" descr="A room with tables and chairs&#10;&#10;Description automatically generated">
            <a:extLst>
              <a:ext uri="{FF2B5EF4-FFF2-40B4-BE49-F238E27FC236}">
                <a16:creationId xmlns:a16="http://schemas.microsoft.com/office/drawing/2014/main" id="{838A647B-D68B-6E5C-876A-95B4DD57C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48" t="10128" r="30566" b="13914"/>
          <a:stretch/>
        </p:blipFill>
        <p:spPr>
          <a:xfrm>
            <a:off x="6109536" y="0"/>
            <a:ext cx="6082464" cy="6858000"/>
          </a:xfrm>
          <a:prstGeom prst="rect">
            <a:avLst/>
          </a:prstGeom>
        </p:spPr>
      </p:pic>
    </p:spTree>
    <p:extLst>
      <p:ext uri="{BB962C8B-B14F-4D97-AF65-F5344CB8AC3E}">
        <p14:creationId xmlns:p14="http://schemas.microsoft.com/office/powerpoint/2010/main" val="3937432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11" name="Text Placeholder 10">
            <a:extLst>
              <a:ext uri="{FF2B5EF4-FFF2-40B4-BE49-F238E27FC236}">
                <a16:creationId xmlns:a16="http://schemas.microsoft.com/office/drawing/2014/main" id="{6C8C5959-5865-DB24-5DF2-A323BD521A2B}"/>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62636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Divider - Burst">
    <p:spTree>
      <p:nvGrpSpPr>
        <p:cNvPr id="1" name=""/>
        <p:cNvGrpSpPr/>
        <p:nvPr/>
      </p:nvGrpSpPr>
      <p:grpSpPr>
        <a:xfrm>
          <a:off x="0" y="0"/>
          <a:ext cx="0" cy="0"/>
          <a:chOff x="0" y="0"/>
          <a:chExt cx="0" cy="0"/>
        </a:xfrm>
      </p:grpSpPr>
      <p:pic>
        <p:nvPicPr>
          <p:cNvPr id="5" name="Picture 4" descr="A rainbow colored light beam&#10;&#10;Description automatically generated with medium confidence">
            <a:extLst>
              <a:ext uri="{FF2B5EF4-FFF2-40B4-BE49-F238E27FC236}">
                <a16:creationId xmlns:a16="http://schemas.microsoft.com/office/drawing/2014/main" id="{E168FC98-12DF-000E-B784-F1F1B6B80A2A}"/>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00</a:t>
            </a:r>
          </a:p>
        </p:txBody>
      </p:sp>
    </p:spTree>
    <p:extLst>
      <p:ext uri="{BB962C8B-B14F-4D97-AF65-F5344CB8AC3E}">
        <p14:creationId xmlns:p14="http://schemas.microsoft.com/office/powerpoint/2010/main" val="1111864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9372B4-79FF-1568-B3D6-7FCAAA20B7B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0" name="Text Placeholder 5">
            <a:extLst>
              <a:ext uri="{FF2B5EF4-FFF2-40B4-BE49-F238E27FC236}">
                <a16:creationId xmlns:a16="http://schemas.microsoft.com/office/drawing/2014/main" id="{B61CC271-180C-648D-087D-DEC613F81762}"/>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2025 NXP B.V.</a:t>
            </a:r>
          </a:p>
        </p:txBody>
      </p:sp>
      <p:sp>
        <p:nvSpPr>
          <p:cNvPr id="19" name="Title 17">
            <a:extLst>
              <a:ext uri="{FF2B5EF4-FFF2-40B4-BE49-F238E27FC236}">
                <a16:creationId xmlns:a16="http://schemas.microsoft.com/office/drawing/2014/main" id="{7604B72C-3E22-5D39-D192-EC4666871B0F}"/>
              </a:ext>
            </a:extLst>
          </p:cNvPr>
          <p:cNvSpPr>
            <a:spLocks noGrp="1"/>
          </p:cNvSpPr>
          <p:nvPr>
            <p:ph type="title" hasCustomPrompt="1"/>
          </p:nvPr>
        </p:nvSpPr>
        <p:spPr>
          <a:xfrm>
            <a:off x="1343025" y="1616532"/>
            <a:ext cx="5062539" cy="2610984"/>
          </a:xfrm>
          <a:prstGeom prst="rect">
            <a:avLst/>
          </a:prstGeom>
        </p:spPr>
        <p:txBody>
          <a:bodyPr lIns="0" tIns="0" rIns="0" bIns="0" anchor="b"/>
          <a:lstStyle>
            <a:lvl1pPr>
              <a:defRPr lang="en-US" sz="4200" dirty="0">
                <a:latin typeface="Poppins SemiBold" panose="00000700000000000000" pitchFamily="2" charset="0"/>
                <a:ea typeface="+mn-ea"/>
                <a:cs typeface="Poppins SemiBold" panose="00000700000000000000" pitchFamily="2" charset="0"/>
              </a:defRPr>
            </a:lvl1pPr>
          </a:lstStyle>
          <a:p>
            <a:pPr marL="0" lvl="0" indent="0">
              <a:lnSpc>
                <a:spcPct val="100000"/>
              </a:lnSpc>
              <a:spcBef>
                <a:spcPts val="1000"/>
              </a:spcBef>
              <a:buFontTx/>
            </a:pPr>
            <a:r>
              <a:rPr lang="en-US"/>
              <a:t>The Presentation Title Goes Here</a:t>
            </a:r>
          </a:p>
        </p:txBody>
      </p:sp>
      <p:sp>
        <p:nvSpPr>
          <p:cNvPr id="22" name="Text Placeholder 20">
            <a:extLst>
              <a:ext uri="{FF2B5EF4-FFF2-40B4-BE49-F238E27FC236}">
                <a16:creationId xmlns:a16="http://schemas.microsoft.com/office/drawing/2014/main" id="{83503EB8-22AC-2652-541F-328652BFB8EE}"/>
              </a:ext>
            </a:extLst>
          </p:cNvPr>
          <p:cNvSpPr>
            <a:spLocks noGrp="1"/>
          </p:cNvSpPr>
          <p:nvPr>
            <p:ph type="body" sz="quarter" idx="13" hasCustomPrompt="1"/>
          </p:nvPr>
        </p:nvSpPr>
        <p:spPr>
          <a:xfrm>
            <a:off x="1342652" y="4695137"/>
            <a:ext cx="5062539" cy="423152"/>
          </a:xfrm>
          <a:prstGeom prst="rect">
            <a:avLst/>
          </a:prstGeom>
        </p:spPr>
        <p:txBody>
          <a:bodyPr lIns="0" tIns="0" rIns="0" bIns="0" anchor="b"/>
          <a:lstStyle>
            <a:lvl1pPr marL="0" indent="0">
              <a:lnSpc>
                <a:spcPct val="100000"/>
              </a:lnSpc>
              <a:buFontTx/>
              <a:buNone/>
              <a:defRPr sz="18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 or speaker name</a:t>
            </a:r>
          </a:p>
        </p:txBody>
      </p:sp>
      <p:sp>
        <p:nvSpPr>
          <p:cNvPr id="24" name="Text Placeholder 20">
            <a:extLst>
              <a:ext uri="{FF2B5EF4-FFF2-40B4-BE49-F238E27FC236}">
                <a16:creationId xmlns:a16="http://schemas.microsoft.com/office/drawing/2014/main" id="{D8507CC8-D535-4BC6-E58E-11FA855D0C8A}"/>
              </a:ext>
            </a:extLst>
          </p:cNvPr>
          <p:cNvSpPr>
            <a:spLocks noGrp="1"/>
          </p:cNvSpPr>
          <p:nvPr>
            <p:ph type="body" sz="quarter" idx="14" hasCustomPrompt="1"/>
          </p:nvPr>
        </p:nvSpPr>
        <p:spPr>
          <a:xfrm>
            <a:off x="1342652" y="5223518"/>
            <a:ext cx="5062539" cy="847618"/>
          </a:xfrm>
          <a:prstGeom prst="rect">
            <a:avLst/>
          </a:prstGeom>
        </p:spPr>
        <p:txBody>
          <a:bodyPr lIns="0" tIns="0" rIns="0" bIns="0" anchor="t"/>
          <a:lstStyle>
            <a:lvl1pPr marL="0" indent="0">
              <a:lnSpc>
                <a:spcPct val="100000"/>
              </a:lnSpc>
              <a:buFontTx/>
              <a:buNone/>
              <a:defRPr sz="150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If required goes here | speaker title, date and/or additional information</a:t>
            </a:r>
          </a:p>
        </p:txBody>
      </p:sp>
      <p:grpSp>
        <p:nvGrpSpPr>
          <p:cNvPr id="4" name="Group 3">
            <a:extLst>
              <a:ext uri="{FF2B5EF4-FFF2-40B4-BE49-F238E27FC236}">
                <a16:creationId xmlns:a16="http://schemas.microsoft.com/office/drawing/2014/main" id="{1BEB20A5-EF9D-B4CD-8327-7B9564DB7690}"/>
              </a:ext>
            </a:extLst>
          </p:cNvPr>
          <p:cNvGrpSpPr/>
          <p:nvPr userDrawn="1"/>
        </p:nvGrpSpPr>
        <p:grpSpPr>
          <a:xfrm>
            <a:off x="532238" y="532263"/>
            <a:ext cx="1522954" cy="515204"/>
            <a:chOff x="532238" y="532263"/>
            <a:chExt cx="1522954" cy="515204"/>
          </a:xfrm>
        </p:grpSpPr>
        <p:sp>
          <p:nvSpPr>
            <p:cNvPr id="6" name="Freeform: Shape 5">
              <a:extLst>
                <a:ext uri="{FF2B5EF4-FFF2-40B4-BE49-F238E27FC236}">
                  <a16:creationId xmlns:a16="http://schemas.microsoft.com/office/drawing/2014/main" id="{4B8B0E0D-A07D-CED0-324D-F6B0BD7878E5}"/>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7" name="Freeform: Shape 6">
              <a:extLst>
                <a:ext uri="{FF2B5EF4-FFF2-40B4-BE49-F238E27FC236}">
                  <a16:creationId xmlns:a16="http://schemas.microsoft.com/office/drawing/2014/main" id="{E4B9C520-802F-607D-CD32-293B8F5FF939}"/>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9" name="Freeform: Shape 8">
              <a:extLst>
                <a:ext uri="{FF2B5EF4-FFF2-40B4-BE49-F238E27FC236}">
                  <a16:creationId xmlns:a16="http://schemas.microsoft.com/office/drawing/2014/main" id="{0CCDBBF9-3E97-0881-79C2-B541C6F19CD2}"/>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4077299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0E20C2A2-7AA6-B5F7-298D-A81D64A664DD}"/>
              </a:ext>
            </a:extLst>
          </p:cNvPr>
          <p:cNvSpPr/>
          <p:nvPr userDrawn="1"/>
        </p:nvSpPr>
        <p:spPr>
          <a:xfrm>
            <a:off x="1342652" y="5351951"/>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solidFill>
                <a:latin typeface="Poppins SemiBold" panose="00000700000000000000" pitchFamily="2" charset="0"/>
                <a:cs typeface="Poppins SemiBold" panose="00000700000000000000" pitchFamily="2" charset="0"/>
              </a:rPr>
              <a:t>nxp.com</a:t>
            </a:r>
          </a:p>
        </p:txBody>
      </p:sp>
      <p:pic>
        <p:nvPicPr>
          <p:cNvPr id="9" name="Picture 8">
            <a:extLst>
              <a:ext uri="{FF2B5EF4-FFF2-40B4-BE49-F238E27FC236}">
                <a16:creationId xmlns:a16="http://schemas.microsoft.com/office/drawing/2014/main" id="{C7945055-7586-B6AD-BFB3-A2A251B30B1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4" name="Text Placeholder 20">
            <a:extLst>
              <a:ext uri="{FF2B5EF4-FFF2-40B4-BE49-F238E27FC236}">
                <a16:creationId xmlns:a16="http://schemas.microsoft.com/office/drawing/2014/main" id="{FE5A13CC-41AD-B8D9-9E1B-73CEF87EF736}"/>
              </a:ext>
            </a:extLst>
          </p:cNvPr>
          <p:cNvSpPr>
            <a:spLocks noGrp="1"/>
          </p:cNvSpPr>
          <p:nvPr>
            <p:ph type="body" sz="quarter" idx="13" hasCustomPrompt="1"/>
          </p:nvPr>
        </p:nvSpPr>
        <p:spPr>
          <a:xfrm>
            <a:off x="1342650" y="4184148"/>
            <a:ext cx="5122488" cy="423152"/>
          </a:xfrm>
          <a:prstGeom prst="rect">
            <a:avLst/>
          </a:prstGeom>
        </p:spPr>
        <p:txBody>
          <a:bodyPr lIns="0" tIns="0" rIns="0" bIns="0" anchor="b"/>
          <a:lstStyle>
            <a:lvl1pPr marL="0" indent="0">
              <a:lnSpc>
                <a:spcPct val="100000"/>
              </a:lnSpc>
              <a:buFontTx/>
              <a:buNone/>
              <a:defRPr sz="15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First name, Last name</a:t>
            </a:r>
          </a:p>
        </p:txBody>
      </p:sp>
      <p:sp>
        <p:nvSpPr>
          <p:cNvPr id="16" name="Text Placeholder 20">
            <a:extLst>
              <a:ext uri="{FF2B5EF4-FFF2-40B4-BE49-F238E27FC236}">
                <a16:creationId xmlns:a16="http://schemas.microsoft.com/office/drawing/2014/main" id="{3128669A-EC9C-6B64-81BD-C3297B926353}"/>
              </a:ext>
            </a:extLst>
          </p:cNvPr>
          <p:cNvSpPr>
            <a:spLocks noGrp="1"/>
          </p:cNvSpPr>
          <p:nvPr>
            <p:ph type="body" sz="quarter" idx="14" hasCustomPrompt="1"/>
          </p:nvPr>
        </p:nvSpPr>
        <p:spPr>
          <a:xfrm>
            <a:off x="1342652" y="4685635"/>
            <a:ext cx="5122486" cy="531824"/>
          </a:xfrm>
          <a:prstGeom prst="rect">
            <a:avLst/>
          </a:prstGeom>
        </p:spPr>
        <p:txBody>
          <a:bodyPr lIns="0" tIns="0" rIns="0" bIns="0" anchor="t"/>
          <a:lstStyle>
            <a:lvl1pPr marL="0" indent="0">
              <a:lnSpc>
                <a:spcPct val="100000"/>
              </a:lnSpc>
              <a:spcBef>
                <a:spcPts val="300"/>
              </a:spcBef>
              <a:buFontTx/>
              <a:buNone/>
              <a:defRPr sz="150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email@nxp.com</a:t>
            </a:r>
          </a:p>
          <a:p>
            <a:pPr lvl="0"/>
            <a:r>
              <a:rPr lang="en-US"/>
              <a:t>+00 000 000</a:t>
            </a:r>
          </a:p>
          <a:p>
            <a:pPr lvl="0"/>
            <a:endParaRPr lang="en-US"/>
          </a:p>
        </p:txBody>
      </p:sp>
      <p:sp>
        <p:nvSpPr>
          <p:cNvPr id="20" name="Text Placeholder 5">
            <a:extLst>
              <a:ext uri="{FF2B5EF4-FFF2-40B4-BE49-F238E27FC236}">
                <a16:creationId xmlns:a16="http://schemas.microsoft.com/office/drawing/2014/main" id="{04C421D2-45C3-344D-F5A9-B20EDBE60D16}"/>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2025 NXP B.V.</a:t>
            </a:r>
          </a:p>
        </p:txBody>
      </p:sp>
      <p:sp>
        <p:nvSpPr>
          <p:cNvPr id="7" name="Title 6">
            <a:extLst>
              <a:ext uri="{FF2B5EF4-FFF2-40B4-BE49-F238E27FC236}">
                <a16:creationId xmlns:a16="http://schemas.microsoft.com/office/drawing/2014/main" id="{0407169C-F128-91C7-AC49-586C9613B8BF}"/>
              </a:ext>
            </a:extLst>
          </p:cNvPr>
          <p:cNvSpPr>
            <a:spLocks noGrp="1"/>
          </p:cNvSpPr>
          <p:nvPr>
            <p:ph type="title" hasCustomPrompt="1"/>
          </p:nvPr>
        </p:nvSpPr>
        <p:spPr>
          <a:xfrm>
            <a:off x="1342650" y="2122688"/>
            <a:ext cx="5122863" cy="1593836"/>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Get in touch</a:t>
            </a:r>
          </a:p>
        </p:txBody>
      </p:sp>
      <p:grpSp>
        <p:nvGrpSpPr>
          <p:cNvPr id="3" name="Group 2">
            <a:extLst>
              <a:ext uri="{FF2B5EF4-FFF2-40B4-BE49-F238E27FC236}">
                <a16:creationId xmlns:a16="http://schemas.microsoft.com/office/drawing/2014/main" id="{EAEF5EDE-2021-9571-F58B-D3AF5A979807}"/>
              </a:ext>
            </a:extLst>
          </p:cNvPr>
          <p:cNvGrpSpPr/>
          <p:nvPr userDrawn="1"/>
        </p:nvGrpSpPr>
        <p:grpSpPr>
          <a:xfrm>
            <a:off x="532238" y="532263"/>
            <a:ext cx="1522954" cy="515204"/>
            <a:chOff x="532238" y="532263"/>
            <a:chExt cx="1522954" cy="515204"/>
          </a:xfrm>
        </p:grpSpPr>
        <p:sp>
          <p:nvSpPr>
            <p:cNvPr id="6" name="Freeform: Shape 5">
              <a:extLst>
                <a:ext uri="{FF2B5EF4-FFF2-40B4-BE49-F238E27FC236}">
                  <a16:creationId xmlns:a16="http://schemas.microsoft.com/office/drawing/2014/main" id="{05109736-310E-A974-DDC5-8F49907B1669}"/>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0" name="Freeform: Shape 9">
              <a:extLst>
                <a:ext uri="{FF2B5EF4-FFF2-40B4-BE49-F238E27FC236}">
                  <a16:creationId xmlns:a16="http://schemas.microsoft.com/office/drawing/2014/main" id="{EF7413E9-6D3A-96D8-051C-13A354A5AA14}"/>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1" name="Freeform: Shape 10">
              <a:extLst>
                <a:ext uri="{FF2B5EF4-FFF2-40B4-BE49-F238E27FC236}">
                  <a16:creationId xmlns:a16="http://schemas.microsoft.com/office/drawing/2014/main" id="{2D78B0F1-E317-7DC9-E5B0-502657A7FAD0}"/>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1563263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XP + logo ">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91696F-04D1-9B06-1237-744CE5322B65}"/>
              </a:ext>
            </a:extLst>
          </p:cNvPr>
          <p:cNvGrpSpPr/>
          <p:nvPr userDrawn="1"/>
        </p:nvGrpSpPr>
        <p:grpSpPr>
          <a:xfrm>
            <a:off x="1329004" y="2629430"/>
            <a:ext cx="2894619" cy="979228"/>
            <a:chOff x="532238" y="532263"/>
            <a:chExt cx="1522954" cy="515204"/>
          </a:xfrm>
        </p:grpSpPr>
        <p:sp>
          <p:nvSpPr>
            <p:cNvPr id="4" name="Freeform: Shape 3">
              <a:extLst>
                <a:ext uri="{FF2B5EF4-FFF2-40B4-BE49-F238E27FC236}">
                  <a16:creationId xmlns:a16="http://schemas.microsoft.com/office/drawing/2014/main" id="{012B66B9-7611-B714-8794-C580ADF153EF}"/>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5" name="Freeform: Shape 4">
              <a:extLst>
                <a:ext uri="{FF2B5EF4-FFF2-40B4-BE49-F238E27FC236}">
                  <a16:creationId xmlns:a16="http://schemas.microsoft.com/office/drawing/2014/main" id="{CBB59CCC-1A5B-6EE8-1831-4D7D0F91EA95}"/>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8" name="Freeform: Shape 7">
              <a:extLst>
                <a:ext uri="{FF2B5EF4-FFF2-40B4-BE49-F238E27FC236}">
                  <a16:creationId xmlns:a16="http://schemas.microsoft.com/office/drawing/2014/main" id="{40A97240-CCE8-5488-76AC-CF0E9B035643}"/>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2">
                    <a:lumMod val="10000"/>
                    <a:lumOff val="90000"/>
                  </a:schemeClr>
                </a:solidFill>
                <a:latin typeface="Poppins SemiBold" panose="00000700000000000000" pitchFamily="2" charset="0"/>
                <a:cs typeface="Poppins SemiBold" panose="00000700000000000000" pitchFamily="2" charset="0"/>
              </a:rPr>
              <a:t>nxp.com</a:t>
            </a:r>
          </a:p>
        </p:txBody>
      </p:sp>
      <p:pic>
        <p:nvPicPr>
          <p:cNvPr id="7" name="Picture 6">
            <a:extLst>
              <a:ext uri="{FF2B5EF4-FFF2-40B4-BE49-F238E27FC236}">
                <a16:creationId xmlns:a16="http://schemas.microsoft.com/office/drawing/2014/main" id="{8A73A6ED-42EE-B8D0-D9FF-38A04D95910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sp>
        <p:nvSpPr>
          <p:cNvPr id="3" name="Text Placeholder 5">
            <a:extLst>
              <a:ext uri="{FF2B5EF4-FFF2-40B4-BE49-F238E27FC236}">
                <a16:creationId xmlns:a16="http://schemas.microsoft.com/office/drawing/2014/main" id="{0430BA5F-BFE6-F50D-6334-D0BC11439464}"/>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2025 NXP B.V.</a:t>
            </a:r>
          </a:p>
        </p:txBody>
      </p:sp>
    </p:spTree>
    <p:extLst>
      <p:ext uri="{BB962C8B-B14F-4D97-AF65-F5344CB8AC3E}">
        <p14:creationId xmlns:p14="http://schemas.microsoft.com/office/powerpoint/2010/main" val="3828756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NXP + logo ">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2">
                    <a:lumMod val="10000"/>
                    <a:lumOff val="90000"/>
                  </a:schemeClr>
                </a:solidFill>
                <a:latin typeface="Poppins SemiBold" panose="00000700000000000000" pitchFamily="2" charset="0"/>
                <a:cs typeface="Poppins SemiBold" panose="00000700000000000000" pitchFamily="2" charset="0"/>
              </a:rPr>
              <a:t>nxp.com</a:t>
            </a:r>
          </a:p>
        </p:txBody>
      </p:sp>
      <p:pic>
        <p:nvPicPr>
          <p:cNvPr id="7" name="Picture 6">
            <a:extLst>
              <a:ext uri="{FF2B5EF4-FFF2-40B4-BE49-F238E27FC236}">
                <a16:creationId xmlns:a16="http://schemas.microsoft.com/office/drawing/2014/main" id="{8A73A6ED-42EE-B8D0-D9FF-38A04D95910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sp>
        <p:nvSpPr>
          <p:cNvPr id="3" name="Text Placeholder 5">
            <a:extLst>
              <a:ext uri="{FF2B5EF4-FFF2-40B4-BE49-F238E27FC236}">
                <a16:creationId xmlns:a16="http://schemas.microsoft.com/office/drawing/2014/main" id="{0430BA5F-BFE6-F50D-6334-D0BC11439464}"/>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2025 NXP B.V.</a:t>
            </a:r>
          </a:p>
        </p:txBody>
      </p:sp>
      <p:pic>
        <p:nvPicPr>
          <p:cNvPr id="6" name="Graphic 5">
            <a:extLst>
              <a:ext uri="{FF2B5EF4-FFF2-40B4-BE49-F238E27FC236}">
                <a16:creationId xmlns:a16="http://schemas.microsoft.com/office/drawing/2014/main" id="{57B1DFDC-3115-36A5-5413-70397E77A5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4908" y="2138455"/>
            <a:ext cx="6702533" cy="1965960"/>
          </a:xfrm>
          <a:prstGeom prst="rect">
            <a:avLst/>
          </a:prstGeom>
        </p:spPr>
      </p:pic>
    </p:spTree>
    <p:extLst>
      <p:ext uri="{BB962C8B-B14F-4D97-AF65-F5344CB8AC3E}">
        <p14:creationId xmlns:p14="http://schemas.microsoft.com/office/powerpoint/2010/main" val="4221866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11" name="Text Placeholder 5">
            <a:extLst>
              <a:ext uri="{FF2B5EF4-FFF2-40B4-BE49-F238E27FC236}">
                <a16:creationId xmlns:a16="http://schemas.microsoft.com/office/drawing/2014/main" id="{8A8611E8-2A99-51CF-0406-11504A28D820}"/>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p>
        </p:txBody>
      </p:sp>
      <p:sp>
        <p:nvSpPr>
          <p:cNvPr id="12" name="Title 6">
            <a:extLst>
              <a:ext uri="{FF2B5EF4-FFF2-40B4-BE49-F238E27FC236}">
                <a16:creationId xmlns:a16="http://schemas.microsoft.com/office/drawing/2014/main" id="{DD939FD6-7900-9BF1-E007-980EAA410D8D}"/>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1753327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F4DAE-6FA9-F587-560D-0669A5EC086F}"/>
              </a:ext>
            </a:extLst>
          </p:cNvPr>
          <p:cNvSpPr/>
          <p:nvPr userDrawn="1"/>
        </p:nvSpPr>
        <p:spPr>
          <a:xfrm>
            <a:off x="5749636" y="0"/>
            <a:ext cx="6442364"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8" name="Text Placeholder 5">
            <a:extLst>
              <a:ext uri="{FF2B5EF4-FFF2-40B4-BE49-F238E27FC236}">
                <a16:creationId xmlns:a16="http://schemas.microsoft.com/office/drawing/2014/main" id="{D9616F50-FFFA-28DD-FAAC-BFE320B809C8}"/>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p>
        </p:txBody>
      </p:sp>
      <p:sp>
        <p:nvSpPr>
          <p:cNvPr id="9" name="Title 6">
            <a:extLst>
              <a:ext uri="{FF2B5EF4-FFF2-40B4-BE49-F238E27FC236}">
                <a16:creationId xmlns:a16="http://schemas.microsoft.com/office/drawing/2014/main" id="{7AFE2D78-CAEC-0B0E-1654-64661C5FBC81}"/>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0" name="Text Placeholder 5">
            <a:extLst>
              <a:ext uri="{FF2B5EF4-FFF2-40B4-BE49-F238E27FC236}">
                <a16:creationId xmlns:a16="http://schemas.microsoft.com/office/drawing/2014/main" id="{B266D53C-CFF6-8F3E-0319-03AABB6E579F}"/>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3090248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2" name="Footer Placeholder 7">
            <a:extLst>
              <a:ext uri="{FF2B5EF4-FFF2-40B4-BE49-F238E27FC236}">
                <a16:creationId xmlns:a16="http://schemas.microsoft.com/office/drawing/2014/main" id="{5639739A-31D0-FE65-C933-0C49124C4BE9}"/>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369157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NXP + logo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084577-DDF3-0832-E5ED-5FF10B2E3F6C}"/>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Rectangle: Rounded Corners 11">
            <a:hlinkClick r:id="rId2"/>
            <a:extLst>
              <a:ext uri="{FF2B5EF4-FFF2-40B4-BE49-F238E27FC236}">
                <a16:creationId xmlns:a16="http://schemas.microsoft.com/office/drawing/2014/main" id="{75A8E5E3-17F6-9917-83F2-08D1544F023A}"/>
              </a:ext>
            </a:extLst>
          </p:cNvPr>
          <p:cNvSpPr/>
          <p:nvPr/>
        </p:nvSpPr>
        <p:spPr>
          <a:xfrm>
            <a:off x="1342652" y="5761384"/>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CC26F959-7025-876F-2A7E-2AB97F839FF3}"/>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2025 NXP B.V.</a:t>
            </a:r>
          </a:p>
        </p:txBody>
      </p:sp>
      <p:pic>
        <p:nvPicPr>
          <p:cNvPr id="13" name="Picture 12">
            <a:extLst>
              <a:ext uri="{FF2B5EF4-FFF2-40B4-BE49-F238E27FC236}">
                <a16:creationId xmlns:a16="http://schemas.microsoft.com/office/drawing/2014/main" id="{56DAC96A-0843-10D1-2813-982D4B1203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pic>
        <p:nvPicPr>
          <p:cNvPr id="2" name="Graphic 1">
            <a:extLst>
              <a:ext uri="{FF2B5EF4-FFF2-40B4-BE49-F238E27FC236}">
                <a16:creationId xmlns:a16="http://schemas.microsoft.com/office/drawing/2014/main" id="{63128657-ED92-97B9-C51D-CFBABCAEE4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295" y="2140712"/>
            <a:ext cx="6687146" cy="1961447"/>
          </a:xfrm>
          <a:prstGeom prst="rect">
            <a:avLst/>
          </a:prstGeom>
        </p:spPr>
      </p:pic>
    </p:spTree>
    <p:extLst>
      <p:ext uri="{BB962C8B-B14F-4D97-AF65-F5344CB8AC3E}">
        <p14:creationId xmlns:p14="http://schemas.microsoft.com/office/powerpoint/2010/main" val="1476177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Footer Placeholder 7">
            <a:extLst>
              <a:ext uri="{FF2B5EF4-FFF2-40B4-BE49-F238E27FC236}">
                <a16:creationId xmlns:a16="http://schemas.microsoft.com/office/drawing/2014/main" id="{3B4A12A3-E68B-B5F9-ECD4-384E6D7D581B}"/>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79866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040128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4" name="Footer Placeholder 7">
            <a:extLst>
              <a:ext uri="{FF2B5EF4-FFF2-40B4-BE49-F238E27FC236}">
                <a16:creationId xmlns:a16="http://schemas.microsoft.com/office/drawing/2014/main" id="{2A855893-2639-83FD-38A0-E8FDCF1A6AE2}"/>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409854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CB64443A-120A-C698-0B12-196C4D589880}"/>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173878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5999"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Text Placeholder 14">
            <a:extLst>
              <a:ext uri="{FF2B5EF4-FFF2-40B4-BE49-F238E27FC236}">
                <a16:creationId xmlns:a16="http://schemas.microsoft.com/office/drawing/2014/main" id="{DB2D6F07-9B0E-549D-BBFE-AA93E1F032D0}"/>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9" name="Title 4">
            <a:extLst>
              <a:ext uri="{FF2B5EF4-FFF2-40B4-BE49-F238E27FC236}">
                <a16:creationId xmlns:a16="http://schemas.microsoft.com/office/drawing/2014/main" id="{1FFD9AB6-FF46-01F9-652C-2D9FC9D156BF}"/>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1" name="Text Placeholder 7">
            <a:extLst>
              <a:ext uri="{FF2B5EF4-FFF2-40B4-BE49-F238E27FC236}">
                <a16:creationId xmlns:a16="http://schemas.microsoft.com/office/drawing/2014/main" id="{1228EF09-8E57-C2CC-B793-565FED72C0DA}"/>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13" name="Text Placeholder 5">
            <a:extLst>
              <a:ext uri="{FF2B5EF4-FFF2-40B4-BE49-F238E27FC236}">
                <a16:creationId xmlns:a16="http://schemas.microsoft.com/office/drawing/2014/main" id="{026CF5C1-649B-88BF-6A75-227309B989C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4" name="Text Placeholder 5">
            <a:extLst>
              <a:ext uri="{FF2B5EF4-FFF2-40B4-BE49-F238E27FC236}">
                <a16:creationId xmlns:a16="http://schemas.microsoft.com/office/drawing/2014/main" id="{CA99A06D-BAB2-8CCE-BFE3-23F117AD327D}"/>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2DBCD6A5-3544-1C5F-3D4D-230ED5EF936C}"/>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1454228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C5309F-0EB8-12D7-C5F0-0B3DD3A087E9}"/>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3" name="Text Placeholder 7">
            <a:extLst>
              <a:ext uri="{FF2B5EF4-FFF2-40B4-BE49-F238E27FC236}">
                <a16:creationId xmlns:a16="http://schemas.microsoft.com/office/drawing/2014/main" id="{59757A7F-A06F-BD29-B262-6E60E244B09B}"/>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30F607D-A85B-7100-34BB-D854B9E85D3C}"/>
              </a:ext>
            </a:extLst>
          </p:cNvPr>
          <p:cNvSpPr>
            <a:spLocks noGrp="1"/>
          </p:cNvSpPr>
          <p:nvPr>
            <p:ph type="body" sz="quarter" idx="15" hasCustomPrompt="1"/>
          </p:nvPr>
        </p:nvSpPr>
        <p:spPr>
          <a:xfrm>
            <a:off x="37941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6" name="Text Placeholder 7">
            <a:extLst>
              <a:ext uri="{FF2B5EF4-FFF2-40B4-BE49-F238E27FC236}">
                <a16:creationId xmlns:a16="http://schemas.microsoft.com/office/drawing/2014/main" id="{255DF262-18AB-6874-1D10-A93587E94B36}"/>
              </a:ext>
            </a:extLst>
          </p:cNvPr>
          <p:cNvSpPr>
            <a:spLocks noGrp="1"/>
          </p:cNvSpPr>
          <p:nvPr>
            <p:ph type="body" sz="quarter" idx="16" hasCustomPrompt="1"/>
          </p:nvPr>
        </p:nvSpPr>
        <p:spPr>
          <a:xfrm>
            <a:off x="421989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7" name="Text Placeholder 7">
            <a:extLst>
              <a:ext uri="{FF2B5EF4-FFF2-40B4-BE49-F238E27FC236}">
                <a16:creationId xmlns:a16="http://schemas.microsoft.com/office/drawing/2014/main" id="{642AF305-B078-622A-386E-B7208B044456}"/>
              </a:ext>
            </a:extLst>
          </p:cNvPr>
          <p:cNvSpPr>
            <a:spLocks noGrp="1"/>
          </p:cNvSpPr>
          <p:nvPr>
            <p:ph type="body" sz="quarter" idx="17" hasCustomPrompt="1"/>
          </p:nvPr>
        </p:nvSpPr>
        <p:spPr>
          <a:xfrm>
            <a:off x="8060369" y="1121135"/>
            <a:ext cx="3751526"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9" name="Text Placeholder 7">
            <a:extLst>
              <a:ext uri="{FF2B5EF4-FFF2-40B4-BE49-F238E27FC236}">
                <a16:creationId xmlns:a16="http://schemas.microsoft.com/office/drawing/2014/main" id="{B6F36683-D877-58F5-F47A-1992BE7489F0}"/>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BD7C3C5-FB5F-DD84-5D21-842EBC55A8EE}"/>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86BDD1E7-6359-07B6-A6A3-4F56BC2F434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439435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E305DC-0F8F-0D07-0119-6D6146541934}"/>
              </a:ext>
            </a:extLst>
          </p:cNvPr>
          <p:cNvSpPr/>
          <p:nvPr userDrawn="1"/>
        </p:nvSpPr>
        <p:spPr>
          <a:xfrm>
            <a:off x="5749925" y="0"/>
            <a:ext cx="64420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3" name="Text Placeholder 14">
            <a:extLst>
              <a:ext uri="{FF2B5EF4-FFF2-40B4-BE49-F238E27FC236}">
                <a16:creationId xmlns:a16="http://schemas.microsoft.com/office/drawing/2014/main" id="{0D007F8A-9F07-EC1B-CBDC-4AC0B31CF4D0}"/>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C878F7B6-F89E-2106-EE45-FAF6654634B7}"/>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17DC2AB5-EB2D-A40E-EB58-C9E35D99D3EC}"/>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0" name="Title 2">
            <a:extLst>
              <a:ext uri="{FF2B5EF4-FFF2-40B4-BE49-F238E27FC236}">
                <a16:creationId xmlns:a16="http://schemas.microsoft.com/office/drawing/2014/main" id="{57809B83-6C93-C9EF-7A62-25E509BC8966}"/>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13"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69251" y="0"/>
            <a:ext cx="3222749"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5"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69251" y="3429000"/>
            <a:ext cx="3222749"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6"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Footer Placeholder 7">
            <a:extLst>
              <a:ext uri="{FF2B5EF4-FFF2-40B4-BE49-F238E27FC236}">
                <a16:creationId xmlns:a16="http://schemas.microsoft.com/office/drawing/2014/main" id="{2D12CC19-50A2-A36F-6422-E9BE131E8231}"/>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765216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6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D6A2E74-AC57-AF7E-7DC0-69BEAD40D52D}"/>
              </a:ext>
            </a:extLst>
          </p:cNvPr>
          <p:cNvSpPr/>
          <p:nvPr userDrawn="1"/>
        </p:nvSpPr>
        <p:spPr>
          <a:xfrm>
            <a:off x="3476625"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5" y="3428999"/>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Text Placeholder 5">
            <a:extLst>
              <a:ext uri="{FF2B5EF4-FFF2-40B4-BE49-F238E27FC236}">
                <a16:creationId xmlns:a16="http://schemas.microsoft.com/office/drawing/2014/main" id="{AE2214D4-13C2-A3B3-B673-6C90FB5CD0A6}"/>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4" name="Title 4">
            <a:extLst>
              <a:ext uri="{FF2B5EF4-FFF2-40B4-BE49-F238E27FC236}">
                <a16:creationId xmlns:a16="http://schemas.microsoft.com/office/drawing/2014/main" id="{6C03DDC9-1215-58A7-966E-1F225C5E51EB}"/>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1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5" y="1"/>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3" name="Text Placeholder 14">
            <a:extLst>
              <a:ext uri="{FF2B5EF4-FFF2-40B4-BE49-F238E27FC236}">
                <a16:creationId xmlns:a16="http://schemas.microsoft.com/office/drawing/2014/main" id="{78066613-8544-14DA-CE5B-A0653A86EF03}"/>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718779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476624"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7"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414584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0248DE-1B33-702A-19EE-36BD47456B0A}"/>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D72AC6E4-E155-A422-F772-AF6A8D3DED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A353F30A-956E-6F05-EF51-ED2E85383C1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F694BF05-4B90-51C7-13D2-008DB91101CE}"/>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9" name="Title 4">
            <a:extLst>
              <a:ext uri="{FF2B5EF4-FFF2-40B4-BE49-F238E27FC236}">
                <a16:creationId xmlns:a16="http://schemas.microsoft.com/office/drawing/2014/main" id="{70B93A6B-D323-B374-BBF9-45B3A349CDEC}"/>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7" name="Text Placeholder 5">
            <a:extLst>
              <a:ext uri="{FF2B5EF4-FFF2-40B4-BE49-F238E27FC236}">
                <a16:creationId xmlns:a16="http://schemas.microsoft.com/office/drawing/2014/main" id="{469555E3-3700-CDC2-01FE-CDE5F1EF916E}"/>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1" name="Text Placeholder 5">
            <a:extLst>
              <a:ext uri="{FF2B5EF4-FFF2-40B4-BE49-F238E27FC236}">
                <a16:creationId xmlns:a16="http://schemas.microsoft.com/office/drawing/2014/main" id="{5DDC0077-BAD4-0229-4E1A-2E7B4B30A6D0}"/>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28131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324D27-FA25-A843-7A6A-F4333DACFF5D}"/>
              </a:ext>
            </a:extLst>
          </p:cNvPr>
          <p:cNvSpPr/>
          <p:nvPr userDrawn="1"/>
        </p:nvSpPr>
        <p:spPr>
          <a:xfrm>
            <a:off x="0" y="0"/>
            <a:ext cx="12192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3" name="Rectangle 12">
            <a:extLst>
              <a:ext uri="{FF2B5EF4-FFF2-40B4-BE49-F238E27FC236}">
                <a16:creationId xmlns:a16="http://schemas.microsoft.com/office/drawing/2014/main" id="{9D0BD806-5824-DF2E-D85C-C77098172B2F}"/>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5" name="Picture 14" descr="A rainbow colored lines on a black background&#10;&#10;Description automatically generated">
            <a:extLst>
              <a:ext uri="{FF2B5EF4-FFF2-40B4-BE49-F238E27FC236}">
                <a16:creationId xmlns:a16="http://schemas.microsoft.com/office/drawing/2014/main" id="{FC1E2EB0-39BB-329D-C174-57962ACE46A8}"/>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6" name="Text Placeholder 5">
            <a:extLst>
              <a:ext uri="{FF2B5EF4-FFF2-40B4-BE49-F238E27FC236}">
                <a16:creationId xmlns:a16="http://schemas.microsoft.com/office/drawing/2014/main" id="{F5A28994-49B2-3EF5-8221-52CF2386DC20}"/>
              </a:ext>
            </a:extLst>
          </p:cNvPr>
          <p:cNvSpPr>
            <a:spLocks noGrp="1"/>
          </p:cNvSpPr>
          <p:nvPr userDrawn="1">
            <p:ph type="body" sz="quarter" idx="10" hasCustomPrompt="1"/>
          </p:nvPr>
        </p:nvSpPr>
        <p:spPr>
          <a:xfrm>
            <a:off x="1343025" y="1616530"/>
            <a:ext cx="5122863" cy="2610984"/>
          </a:xfrm>
          <a:prstGeom prst="rect">
            <a:avLst/>
          </a:prstGeom>
        </p:spPr>
        <p:txBody>
          <a:bodyPr lIns="0" tIns="0" rIns="0" bIns="0" anchor="b"/>
          <a:lstStyle>
            <a:lvl1pPr marL="0" indent="0">
              <a:spcBef>
                <a:spcPts val="600"/>
              </a:spcBef>
              <a:buNone/>
              <a:defRPr sz="4200" b="1" i="0">
                <a:solidFill>
                  <a:schemeClr val="tx2"/>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The presentation title goes here</a:t>
            </a:r>
          </a:p>
        </p:txBody>
      </p:sp>
      <p:grpSp>
        <p:nvGrpSpPr>
          <p:cNvPr id="2" name="Group 1">
            <a:extLst>
              <a:ext uri="{FF2B5EF4-FFF2-40B4-BE49-F238E27FC236}">
                <a16:creationId xmlns:a16="http://schemas.microsoft.com/office/drawing/2014/main" id="{2AB93D4E-5ABB-926A-96C4-704DAF949EAD}"/>
              </a:ext>
            </a:extLst>
          </p:cNvPr>
          <p:cNvGrpSpPr/>
          <p:nvPr userDrawn="1"/>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8D517C21-C4A9-C71C-B814-3FF90FCC0F76}"/>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Light" panose="00000400000000000000" pitchFamily="2" charset="0"/>
              </a:endParaRPr>
            </a:p>
          </p:txBody>
        </p:sp>
        <p:sp>
          <p:nvSpPr>
            <p:cNvPr id="5" name="Freeform: Shape 4">
              <a:extLst>
                <a:ext uri="{FF2B5EF4-FFF2-40B4-BE49-F238E27FC236}">
                  <a16:creationId xmlns:a16="http://schemas.microsoft.com/office/drawing/2014/main" id="{396D3BA7-FE9E-4992-BA10-9DA227D3D64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Light" panose="00000400000000000000" pitchFamily="2" charset="0"/>
              </a:endParaRPr>
            </a:p>
          </p:txBody>
        </p:sp>
        <p:sp>
          <p:nvSpPr>
            <p:cNvPr id="8" name="Freeform: Shape 7">
              <a:extLst>
                <a:ext uri="{FF2B5EF4-FFF2-40B4-BE49-F238E27FC236}">
                  <a16:creationId xmlns:a16="http://schemas.microsoft.com/office/drawing/2014/main" id="{354A5B0D-838A-84DA-2755-40819DFA968D}"/>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Light" panose="00000400000000000000" pitchFamily="2" charset="0"/>
              </a:endParaRPr>
            </a:p>
          </p:txBody>
        </p:sp>
      </p:grpSp>
      <p:sp>
        <p:nvSpPr>
          <p:cNvPr id="9" name="Text Placeholder 5">
            <a:extLst>
              <a:ext uri="{FF2B5EF4-FFF2-40B4-BE49-F238E27FC236}">
                <a16:creationId xmlns:a16="http://schemas.microsoft.com/office/drawing/2014/main" id="{49F5C6D4-75BA-5850-B004-417EC98AE42F}"/>
              </a:ext>
            </a:extLst>
          </p:cNvPr>
          <p:cNvSpPr>
            <a:spLocks noGrp="1"/>
          </p:cNvSpPr>
          <p:nvPr userDrawn="1">
            <p:ph type="body" sz="quarter" idx="11" hasCustomPrompt="1"/>
          </p:nvPr>
        </p:nvSpPr>
        <p:spPr>
          <a:xfrm>
            <a:off x="1343025"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10" name="Text Placeholder 7">
            <a:extLst>
              <a:ext uri="{FF2B5EF4-FFF2-40B4-BE49-F238E27FC236}">
                <a16:creationId xmlns:a16="http://schemas.microsoft.com/office/drawing/2014/main" id="{E565C116-A164-FBC7-A913-45863BEBC207}"/>
              </a:ext>
            </a:extLst>
          </p:cNvPr>
          <p:cNvSpPr>
            <a:spLocks noGrp="1"/>
          </p:cNvSpPr>
          <p:nvPr userDrawn="1">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 Heading or Speaker Name</a:t>
            </a:r>
          </a:p>
        </p:txBody>
      </p:sp>
      <p:sp>
        <p:nvSpPr>
          <p:cNvPr id="12" name="Text Placeholder 5">
            <a:extLst>
              <a:ext uri="{FF2B5EF4-FFF2-40B4-BE49-F238E27FC236}">
                <a16:creationId xmlns:a16="http://schemas.microsoft.com/office/drawing/2014/main" id="{8E66E146-0522-8568-D667-CA6893BD6C6B}"/>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a:solidFill>
                  <a:schemeClr val="tx1">
                    <a:lumMod val="75000"/>
                    <a:lumOff val="25000"/>
                  </a:schemeClr>
                </a:solidFill>
                <a:latin typeface="Poppins Light" panose="00000400000000000000" pitchFamily="2" charset="0"/>
                <a:cs typeface="Poppins Light" panose="00000400000000000000" pitchFamily="2" charset="0"/>
              </a:rPr>
            </a:br>
            <a:r>
              <a:rPr lang="en-US" sz="800" b="0" i="0">
                <a:solidFill>
                  <a:schemeClr val="tx1">
                    <a:lumMod val="75000"/>
                    <a:lumOff val="25000"/>
                  </a:schemeClr>
                </a:solidFill>
                <a:latin typeface="Poppins Light" panose="00000400000000000000" pitchFamily="2" charset="0"/>
                <a:cs typeface="Poppins Light" panose="00000400000000000000" pitchFamily="2" charset="0"/>
              </a:rPr>
              <a:t>or service names are the property of their respective owners. © 2025 NXP B.V.</a:t>
            </a:r>
          </a:p>
        </p:txBody>
      </p:sp>
    </p:spTree>
    <p:extLst>
      <p:ext uri="{BB962C8B-B14F-4D97-AF65-F5344CB8AC3E}">
        <p14:creationId xmlns:p14="http://schemas.microsoft.com/office/powerpoint/2010/main" val="3521628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875492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7" name="Text Placeholder 14">
            <a:extLst>
              <a:ext uri="{FF2B5EF4-FFF2-40B4-BE49-F238E27FC236}">
                <a16:creationId xmlns:a16="http://schemas.microsoft.com/office/drawing/2014/main" id="{16209300-539C-8152-5982-7DA48EAEC088}"/>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358361DA-1C1F-7622-FED8-6465D492B71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7A473332-A069-A755-63D0-8559BB4E5DB6}"/>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0" name="Title 4">
            <a:extLst>
              <a:ext uri="{FF2B5EF4-FFF2-40B4-BE49-F238E27FC236}">
                <a16:creationId xmlns:a16="http://schemas.microsoft.com/office/drawing/2014/main" id="{46245C49-A606-4225-6F82-7EA58D2F64C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2174712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0FAEFE-DCEA-C11E-9CD8-5BAE7ECD0A84}"/>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2023"/>
            <a:ext cx="6078373" cy="2294813"/>
          </a:xfrm>
          <a:prstGeom prst="rect">
            <a:avLst/>
          </a:prstGeom>
          <a:solidFill>
            <a:schemeClr val="bg2">
              <a:lumMod val="25000"/>
              <a:lumOff val="75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9" name="Text Placeholder 14">
            <a:extLst>
              <a:ext uri="{FF2B5EF4-FFF2-40B4-BE49-F238E27FC236}">
                <a16:creationId xmlns:a16="http://schemas.microsoft.com/office/drawing/2014/main" id="{DD790FE4-BFEC-9756-BEB4-6B96B0DF6EE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14">
            <a:extLst>
              <a:ext uri="{FF2B5EF4-FFF2-40B4-BE49-F238E27FC236}">
                <a16:creationId xmlns:a16="http://schemas.microsoft.com/office/drawing/2014/main" id="{E2FD68F5-B296-0C2B-59DB-54BBD7D001C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5" name="Title 4">
            <a:extLst>
              <a:ext uri="{FF2B5EF4-FFF2-40B4-BE49-F238E27FC236}">
                <a16:creationId xmlns:a16="http://schemas.microsoft.com/office/drawing/2014/main" id="{B3D111EC-D128-EB01-30D0-3F5DA8E36287}"/>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6" name="Text Placeholder 7">
            <a:extLst>
              <a:ext uri="{FF2B5EF4-FFF2-40B4-BE49-F238E27FC236}">
                <a16:creationId xmlns:a16="http://schemas.microsoft.com/office/drawing/2014/main" id="{0595F731-0F02-28C1-AF72-7799DA7D7257}"/>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12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90E8F-3F86-019E-7259-C5DF5D006B8A}"/>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536B57A2-10F0-6C44-3C29-83B0D55775E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CEAE77CD-9E4A-7D74-E4B4-4AD390F68B0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2" name="Title 4">
            <a:extLst>
              <a:ext uri="{FF2B5EF4-FFF2-40B4-BE49-F238E27FC236}">
                <a16:creationId xmlns:a16="http://schemas.microsoft.com/office/drawing/2014/main" id="{56EFC393-F3E0-61E8-169E-22AB3A81B1E0}"/>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3" name="Text Placeholder 5">
            <a:extLst>
              <a:ext uri="{FF2B5EF4-FFF2-40B4-BE49-F238E27FC236}">
                <a16:creationId xmlns:a16="http://schemas.microsoft.com/office/drawing/2014/main" id="{0D3881B2-2CB5-BFB7-3D69-DB30616B86C6}"/>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4" name="Text Placeholder 5">
            <a:extLst>
              <a:ext uri="{FF2B5EF4-FFF2-40B4-BE49-F238E27FC236}">
                <a16:creationId xmlns:a16="http://schemas.microsoft.com/office/drawing/2014/main" id="{F90AB17C-2820-B52E-E6A5-744B267555B7}"/>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Tree>
    <p:extLst>
      <p:ext uri="{BB962C8B-B14F-4D97-AF65-F5344CB8AC3E}">
        <p14:creationId xmlns:p14="http://schemas.microsoft.com/office/powerpoint/2010/main" val="1805074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816215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EB4605-05A5-FFF7-6BEB-8F2A1CCAFFA1}"/>
              </a:ext>
            </a:extLst>
          </p:cNvPr>
          <p:cNvSpPr/>
          <p:nvPr userDrawn="1"/>
        </p:nvSpPr>
        <p:spPr>
          <a:xfrm>
            <a:off x="609600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solidFill>
                <a:schemeClr val="bg1"/>
              </a:solidFill>
              <a:latin typeface="Poppins SemiBold" panose="00000700000000000000" pitchFamily="2" charset="0"/>
              <a:cs typeface="Poppins SemiBold" panose="00000700000000000000" pitchFamily="2" charset="0"/>
            </a:endParaRP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4" name="Footer Placeholder 7">
            <a:extLst>
              <a:ext uri="{FF2B5EF4-FFF2-40B4-BE49-F238E27FC236}">
                <a16:creationId xmlns:a16="http://schemas.microsoft.com/office/drawing/2014/main" id="{AAB0D92D-86F3-7AF3-45BC-19114C142CEF}"/>
              </a:ext>
            </a:extLst>
          </p:cNvPr>
          <p:cNvSpPr>
            <a:spLocks noGrp="1"/>
          </p:cNvSpPr>
          <p:nvPr>
            <p:ph type="ftr" sz="quarter" idx="3"/>
          </p:nvPr>
        </p:nvSpPr>
        <p:spPr>
          <a:xfrm>
            <a:off x="1842447" y="6229255"/>
            <a:ext cx="3606401"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009253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3876A-96D1-F0AE-F0F2-8AF6DB2F3681}"/>
              </a:ext>
            </a:extLst>
          </p:cNvPr>
          <p:cNvSpPr/>
          <p:nvPr userDrawn="1"/>
        </p:nvSpPr>
        <p:spPr>
          <a:xfrm>
            <a:off x="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1"/>
                </a:solidFill>
                <a:latin typeface="Poppins SemiBold" pitchFamily="2" charset="77"/>
                <a:cs typeface="Poppins SemiBold" pitchFamily="2" charset="77"/>
              </a:rPr>
              <a:t>|  NXP  |  </a:t>
            </a:r>
            <a:r>
              <a:rPr lang="en-GB">
                <a:solidFill>
                  <a:schemeClr val="bg1"/>
                </a:solidFill>
                <a:latin typeface="Poppins" panose="00000500000000000000" pitchFamily="2" charset="0"/>
                <a:cs typeface="Poppins" panose="00000500000000000000" pitchFamily="2" charset="0"/>
              </a:rPr>
              <a:t>Internal</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1"/>
                </a:solidFill>
                <a:latin typeface="Poppins" panose="00000500000000000000" pitchFamily="2" charset="0"/>
                <a:cs typeface="Poppins" panose="00000500000000000000" pitchFamily="2" charset="0"/>
              </a:rPr>
              <a:t>‹#›</a:t>
            </a:fld>
            <a:endParaRPr lang="en-GB">
              <a:solidFill>
                <a:schemeClr val="bg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table</a:t>
            </a:r>
          </a:p>
        </p:txBody>
      </p:sp>
      <p:sp>
        <p:nvSpPr>
          <p:cNvPr id="8" name="Text Placeholder 5">
            <a:extLst>
              <a:ext uri="{FF2B5EF4-FFF2-40B4-BE49-F238E27FC236}">
                <a16:creationId xmlns:a16="http://schemas.microsoft.com/office/drawing/2014/main" id="{3A5EC604-C69A-8891-1B53-E11149E2F5CA}"/>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10" name="Title 4">
            <a:extLst>
              <a:ext uri="{FF2B5EF4-FFF2-40B4-BE49-F238E27FC236}">
                <a16:creationId xmlns:a16="http://schemas.microsoft.com/office/drawing/2014/main" id="{0AE43D4D-B5C0-4755-F0CF-B819394BD84F}"/>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3" name="Footer Placeholder 7">
            <a:extLst>
              <a:ext uri="{FF2B5EF4-FFF2-40B4-BE49-F238E27FC236}">
                <a16:creationId xmlns:a16="http://schemas.microsoft.com/office/drawing/2014/main" id="{78E4A644-9CDA-47FD-DDA4-9911AA1D62A3}"/>
              </a:ext>
            </a:extLst>
          </p:cNvPr>
          <p:cNvSpPr>
            <a:spLocks noGrp="1"/>
          </p:cNvSpPr>
          <p:nvPr>
            <p:ph type="ftr" sz="quarter" idx="3"/>
          </p:nvPr>
        </p:nvSpPr>
        <p:spPr>
          <a:xfrm>
            <a:off x="6503988" y="6229255"/>
            <a:ext cx="5059388"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995954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9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345A99-368B-79E6-434B-BA1C0CA50CB2}"/>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5" name="Picture 4">
            <a:extLst>
              <a:ext uri="{FF2B5EF4-FFF2-40B4-BE49-F238E27FC236}">
                <a16:creationId xmlns:a16="http://schemas.microsoft.com/office/drawing/2014/main" id="{37C10890-84F3-53AF-97F6-1391EB331A7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grpSp>
        <p:nvGrpSpPr>
          <p:cNvPr id="18" name="Group 17">
            <a:extLst>
              <a:ext uri="{FF2B5EF4-FFF2-40B4-BE49-F238E27FC236}">
                <a16:creationId xmlns:a16="http://schemas.microsoft.com/office/drawing/2014/main" id="{E0FACD63-E388-B5D1-F0B8-3433B5EC588C}"/>
              </a:ext>
            </a:extLst>
          </p:cNvPr>
          <p:cNvGrpSpPr/>
          <p:nvPr/>
        </p:nvGrpSpPr>
        <p:grpSpPr>
          <a:xfrm>
            <a:off x="532238" y="532263"/>
            <a:ext cx="1522954" cy="515204"/>
            <a:chOff x="532238" y="532263"/>
            <a:chExt cx="1522954" cy="515204"/>
          </a:xfrm>
        </p:grpSpPr>
        <p:sp>
          <p:nvSpPr>
            <p:cNvPr id="14" name="Freeform: Shape 13">
              <a:extLst>
                <a:ext uri="{FF2B5EF4-FFF2-40B4-BE49-F238E27FC236}">
                  <a16:creationId xmlns:a16="http://schemas.microsoft.com/office/drawing/2014/main" id="{F6CDF47C-C325-BB7F-C4C7-3D26C8895BA9}"/>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5" name="Freeform: Shape 14">
              <a:extLst>
                <a:ext uri="{FF2B5EF4-FFF2-40B4-BE49-F238E27FC236}">
                  <a16:creationId xmlns:a16="http://schemas.microsoft.com/office/drawing/2014/main" id="{1A662EDF-F39B-15A1-566D-412FDA49117E}"/>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6" name="Freeform: Shape 15">
              <a:extLst>
                <a:ext uri="{FF2B5EF4-FFF2-40B4-BE49-F238E27FC236}">
                  <a16:creationId xmlns:a16="http://schemas.microsoft.com/office/drawing/2014/main" id="{CD7E18CE-E236-624D-A553-0F4E7177EEC5}"/>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
        <p:nvSpPr>
          <p:cNvPr id="4" name="Text Placeholder 5">
            <a:extLst>
              <a:ext uri="{FF2B5EF4-FFF2-40B4-BE49-F238E27FC236}">
                <a16:creationId xmlns:a16="http://schemas.microsoft.com/office/drawing/2014/main" id="{F4F899F3-4A81-1BED-FC34-96E0CF1E0BA7}"/>
              </a:ext>
            </a:extLst>
          </p:cNvPr>
          <p:cNvSpPr>
            <a:spLocks noGrp="1"/>
          </p:cNvSpPr>
          <p:nvPr>
            <p:ph type="body" sz="quarter" idx="11" hasCustomPrompt="1"/>
          </p:nvPr>
        </p:nvSpPr>
        <p:spPr>
          <a:xfrm>
            <a:off x="1342652"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8" name="Text Placeholder 7">
            <a:extLst>
              <a:ext uri="{FF2B5EF4-FFF2-40B4-BE49-F238E27FC236}">
                <a16:creationId xmlns:a16="http://schemas.microsoft.com/office/drawing/2014/main" id="{BD07D2A9-EA64-7655-994E-7F1A46D1A87B}"/>
              </a:ext>
            </a:extLst>
          </p:cNvPr>
          <p:cNvSpPr>
            <a:spLocks noGrp="1"/>
          </p:cNvSpPr>
          <p:nvPr>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 or speaker name</a:t>
            </a:r>
          </a:p>
        </p:txBody>
      </p:sp>
      <p:sp>
        <p:nvSpPr>
          <p:cNvPr id="2" name="Text Placeholder 5">
            <a:extLst>
              <a:ext uri="{FF2B5EF4-FFF2-40B4-BE49-F238E27FC236}">
                <a16:creationId xmlns:a16="http://schemas.microsoft.com/office/drawing/2014/main" id="{F1F12CB4-23BC-65BB-21C5-8EB7AC7F287C}"/>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9" name="Title 6">
            <a:extLst>
              <a:ext uri="{FF2B5EF4-FFF2-40B4-BE49-F238E27FC236}">
                <a16:creationId xmlns:a16="http://schemas.microsoft.com/office/drawing/2014/main" id="{8AF1407E-E8DD-506D-ABAE-03BCC68F5A47}"/>
              </a:ext>
            </a:extLst>
          </p:cNvPr>
          <p:cNvSpPr>
            <a:spLocks noGrp="1"/>
          </p:cNvSpPr>
          <p:nvPr>
            <p:ph type="title" hasCustomPrompt="1"/>
          </p:nvPr>
        </p:nvSpPr>
        <p:spPr>
          <a:xfrm>
            <a:off x="1342652" y="1616531"/>
            <a:ext cx="5122863" cy="2610984"/>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The Presentation Title Goes Here</a:t>
            </a:r>
          </a:p>
        </p:txBody>
      </p:sp>
    </p:spTree>
    <p:extLst>
      <p:ext uri="{BB962C8B-B14F-4D97-AF65-F5344CB8AC3E}">
        <p14:creationId xmlns:p14="http://schemas.microsoft.com/office/powerpoint/2010/main" val="532876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Get in touc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B2404B-61EC-F3F7-AAAA-6B9C2AF8CB4F}"/>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3" name="Picture 12">
            <a:extLst>
              <a:ext uri="{FF2B5EF4-FFF2-40B4-BE49-F238E27FC236}">
                <a16:creationId xmlns:a16="http://schemas.microsoft.com/office/drawing/2014/main" id="{ACA34AD9-89DA-D6F2-3157-0B00CCF7456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2" name="Rectangle: Rounded Corners 11">
            <a:hlinkClick r:id="rId3"/>
            <a:extLst>
              <a:ext uri="{FF2B5EF4-FFF2-40B4-BE49-F238E27FC236}">
                <a16:creationId xmlns:a16="http://schemas.microsoft.com/office/drawing/2014/main" id="{75A8E5E3-17F6-9917-83F2-08D1544F023A}"/>
              </a:ext>
            </a:extLst>
          </p:cNvPr>
          <p:cNvSpPr/>
          <p:nvPr/>
        </p:nvSpPr>
        <p:spPr>
          <a:xfrm>
            <a:off x="1342652" y="5351951"/>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4BD66F51-07B2-8F1A-36BF-9A36550A0381}"/>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14" name="Title 6">
            <a:extLst>
              <a:ext uri="{FF2B5EF4-FFF2-40B4-BE49-F238E27FC236}">
                <a16:creationId xmlns:a16="http://schemas.microsoft.com/office/drawing/2014/main" id="{AD22C40A-025C-3A65-C23E-81F44AD3D96E}"/>
              </a:ext>
            </a:extLst>
          </p:cNvPr>
          <p:cNvSpPr>
            <a:spLocks noGrp="1"/>
          </p:cNvSpPr>
          <p:nvPr>
            <p:ph type="title" hasCustomPrompt="1"/>
          </p:nvPr>
        </p:nvSpPr>
        <p:spPr>
          <a:xfrm>
            <a:off x="1342650" y="2122688"/>
            <a:ext cx="5122863" cy="1593836"/>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Get in touch</a:t>
            </a:r>
          </a:p>
        </p:txBody>
      </p:sp>
      <p:sp>
        <p:nvSpPr>
          <p:cNvPr id="6" name="Text Placeholder 5">
            <a:extLst>
              <a:ext uri="{FF2B5EF4-FFF2-40B4-BE49-F238E27FC236}">
                <a16:creationId xmlns:a16="http://schemas.microsoft.com/office/drawing/2014/main" id="{D63AF13F-9AC9-D9C7-4132-82EBF52AEA75}"/>
              </a:ext>
            </a:extLst>
          </p:cNvPr>
          <p:cNvSpPr>
            <a:spLocks noGrp="1"/>
          </p:cNvSpPr>
          <p:nvPr>
            <p:ph type="body" sz="quarter" idx="22" hasCustomPrompt="1"/>
          </p:nvPr>
        </p:nvSpPr>
        <p:spPr>
          <a:xfrm>
            <a:off x="1342650" y="4184148"/>
            <a:ext cx="5122863" cy="423152"/>
          </a:xfrm>
          <a:prstGeom prst="rect">
            <a:avLst/>
          </a:prstGeom>
        </p:spPr>
        <p:txBody>
          <a:bodyPr lIns="0" tIns="0" rIns="0" bIns="0" anchor="b"/>
          <a:lstStyle>
            <a:lvl1pPr marL="0" indent="0">
              <a:lnSpc>
                <a:spcPct val="100000"/>
              </a:lnSpc>
              <a:spcBef>
                <a:spcPts val="600"/>
              </a:spcBef>
              <a:buNone/>
              <a:defRPr sz="1500">
                <a:solidFill>
                  <a:schemeClr val="tx1"/>
                </a:solidFill>
                <a:latin typeface="+mj-lt"/>
                <a:cs typeface="Poppins" panose="00000500000000000000" pitchFamily="2" charset="0"/>
              </a:defRPr>
            </a:lvl1pPr>
          </a:lstStyle>
          <a:p>
            <a:pPr lvl="0"/>
            <a:r>
              <a:rPr lang="en-US"/>
              <a:t>First name, Last name</a:t>
            </a:r>
          </a:p>
        </p:txBody>
      </p:sp>
      <p:sp>
        <p:nvSpPr>
          <p:cNvPr id="9" name="Text Placeholder 5">
            <a:extLst>
              <a:ext uri="{FF2B5EF4-FFF2-40B4-BE49-F238E27FC236}">
                <a16:creationId xmlns:a16="http://schemas.microsoft.com/office/drawing/2014/main" id="{2507C134-47D6-3A51-C496-34B2B2CFCF76}"/>
              </a:ext>
            </a:extLst>
          </p:cNvPr>
          <p:cNvSpPr>
            <a:spLocks noGrp="1"/>
          </p:cNvSpPr>
          <p:nvPr>
            <p:ph type="body" sz="quarter" idx="23" hasCustomPrompt="1"/>
          </p:nvPr>
        </p:nvSpPr>
        <p:spPr>
          <a:xfrm>
            <a:off x="1342650" y="4685635"/>
            <a:ext cx="5122863" cy="531824"/>
          </a:xfrm>
          <a:prstGeom prst="rect">
            <a:avLst/>
          </a:prstGeom>
        </p:spPr>
        <p:txBody>
          <a:bodyPr lIns="0" tIns="0" rIns="0" bIns="0" anchor="t"/>
          <a:lstStyle>
            <a:lvl1pPr marL="0" indent="0">
              <a:lnSpc>
                <a:spcPct val="100000"/>
              </a:lnSpc>
              <a:spcBef>
                <a:spcPts val="300"/>
              </a:spcBef>
              <a:buNone/>
              <a:defRPr sz="1500">
                <a:solidFill>
                  <a:schemeClr val="tx1"/>
                </a:solidFill>
                <a:latin typeface="+mn-lt"/>
                <a:cs typeface="Poppins" panose="00000500000000000000" pitchFamily="2" charset="0"/>
              </a:defRPr>
            </a:lvl1pPr>
          </a:lstStyle>
          <a:p>
            <a:pPr lvl="0"/>
            <a:r>
              <a:rPr lang="en-US"/>
              <a:t>email@nxp.com</a:t>
            </a:r>
          </a:p>
          <a:p>
            <a:pPr lvl="0"/>
            <a:r>
              <a:rPr lang="en-US"/>
              <a:t>+00 000 000</a:t>
            </a:r>
          </a:p>
        </p:txBody>
      </p:sp>
      <p:grpSp>
        <p:nvGrpSpPr>
          <p:cNvPr id="10" name="Group 9">
            <a:extLst>
              <a:ext uri="{FF2B5EF4-FFF2-40B4-BE49-F238E27FC236}">
                <a16:creationId xmlns:a16="http://schemas.microsoft.com/office/drawing/2014/main" id="{85EC22B7-AC50-3533-ED12-C2CA0A67E113}"/>
              </a:ext>
            </a:extLst>
          </p:cNvPr>
          <p:cNvGrpSpPr/>
          <p:nvPr/>
        </p:nvGrpSpPr>
        <p:grpSpPr>
          <a:xfrm>
            <a:off x="532238" y="532263"/>
            <a:ext cx="1522954" cy="515204"/>
            <a:chOff x="532238" y="532263"/>
            <a:chExt cx="1522954" cy="515204"/>
          </a:xfrm>
        </p:grpSpPr>
        <p:sp>
          <p:nvSpPr>
            <p:cNvPr id="11" name="Freeform: Shape 10">
              <a:extLst>
                <a:ext uri="{FF2B5EF4-FFF2-40B4-BE49-F238E27FC236}">
                  <a16:creationId xmlns:a16="http://schemas.microsoft.com/office/drawing/2014/main" id="{BF54202B-6604-81FD-EFD4-BD64CAFE0D1D}"/>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5" name="Freeform: Shape 14">
              <a:extLst>
                <a:ext uri="{FF2B5EF4-FFF2-40B4-BE49-F238E27FC236}">
                  <a16:creationId xmlns:a16="http://schemas.microsoft.com/office/drawing/2014/main" id="{81BFDC21-8E21-AA5D-658E-54E8B310028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6" name="Freeform: Shape 15">
              <a:extLst>
                <a:ext uri="{FF2B5EF4-FFF2-40B4-BE49-F238E27FC236}">
                  <a16:creationId xmlns:a16="http://schemas.microsoft.com/office/drawing/2014/main" id="{69209123-D416-9ED3-EDB4-22B8716724A4}"/>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201915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verview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F865E3DC-8E4D-AB63-6266-FFF57696DAE1}"/>
              </a:ext>
            </a:extLst>
          </p:cNvPr>
          <p:cNvSpPr>
            <a:spLocks noGrp="1"/>
          </p:cNvSpPr>
          <p:nvPr>
            <p:ph type="body" sz="quarter" idx="16" hasCustomPrompt="1"/>
          </p:nvPr>
        </p:nvSpPr>
        <p:spPr>
          <a:xfrm>
            <a:off x="386678" y="1621808"/>
            <a:ext cx="5045786" cy="1441432"/>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Overview</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a:t>Line item one</a:t>
            </a:r>
          </a:p>
          <a:p>
            <a:pPr lvl="0"/>
            <a:r>
              <a:rPr lang="en-US"/>
              <a:t>Line item two</a:t>
            </a:r>
          </a:p>
          <a:p>
            <a:pPr lvl="0"/>
            <a:r>
              <a:rPr lang="en-US"/>
              <a:t>Line item three</a:t>
            </a:r>
          </a:p>
          <a:p>
            <a:pPr lvl="0"/>
            <a:r>
              <a:rPr lang="en-US"/>
              <a:t>Line item four</a:t>
            </a:r>
          </a:p>
          <a:p>
            <a:pPr lvl="0"/>
            <a:r>
              <a:rPr lang="en-US"/>
              <a:t>Line item five</a:t>
            </a:r>
          </a:p>
          <a:p>
            <a:pPr lvl="0"/>
            <a:r>
              <a:rPr lang="en-US"/>
              <a:t>Line item six</a:t>
            </a:r>
          </a:p>
        </p:txBody>
      </p:sp>
      <p:pic>
        <p:nvPicPr>
          <p:cNvPr id="3" name="Picture 2" descr="A room with tables and chairs&#10;&#10;Description automatically generated">
            <a:extLst>
              <a:ext uri="{FF2B5EF4-FFF2-40B4-BE49-F238E27FC236}">
                <a16:creationId xmlns:a16="http://schemas.microsoft.com/office/drawing/2014/main" id="{838A647B-D68B-6E5C-876A-95B4DD57C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48" t="10128" r="30566" b="13914"/>
          <a:stretch/>
        </p:blipFill>
        <p:spPr>
          <a:xfrm>
            <a:off x="6109536" y="0"/>
            <a:ext cx="6082464" cy="6858000"/>
          </a:xfrm>
          <a:prstGeom prst="rect">
            <a:avLst/>
          </a:prstGeom>
        </p:spPr>
      </p:pic>
    </p:spTree>
    <p:extLst>
      <p:ext uri="{BB962C8B-B14F-4D97-AF65-F5344CB8AC3E}">
        <p14:creationId xmlns:p14="http://schemas.microsoft.com/office/powerpoint/2010/main" val="2402106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XP + logo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084577-DDF3-0832-E5ED-5FF10B2E3F6C}"/>
              </a:ext>
            </a:extLst>
          </p:cNvPr>
          <p:cNvSpPr/>
          <p:nvPr/>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Rectangle: Rounded Corners 11">
            <a:hlinkClick r:id="rId2"/>
            <a:extLst>
              <a:ext uri="{FF2B5EF4-FFF2-40B4-BE49-F238E27FC236}">
                <a16:creationId xmlns:a16="http://schemas.microsoft.com/office/drawing/2014/main" id="{75A8E5E3-17F6-9917-83F2-08D1544F023A}"/>
              </a:ext>
            </a:extLst>
          </p:cNvPr>
          <p:cNvSpPr/>
          <p:nvPr/>
        </p:nvSpPr>
        <p:spPr>
          <a:xfrm>
            <a:off x="1342652" y="5761384"/>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CC26F959-7025-876F-2A7E-2AB97F839FF3}"/>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pic>
        <p:nvPicPr>
          <p:cNvPr id="13" name="Picture 12">
            <a:extLst>
              <a:ext uri="{FF2B5EF4-FFF2-40B4-BE49-F238E27FC236}">
                <a16:creationId xmlns:a16="http://schemas.microsoft.com/office/drawing/2014/main" id="{56DAC96A-0843-10D1-2813-982D4B1203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grpSp>
        <p:nvGrpSpPr>
          <p:cNvPr id="6" name="Group 5">
            <a:extLst>
              <a:ext uri="{FF2B5EF4-FFF2-40B4-BE49-F238E27FC236}">
                <a16:creationId xmlns:a16="http://schemas.microsoft.com/office/drawing/2014/main" id="{E5FAFE7F-AEF0-56AE-7B4A-483342818015}"/>
              </a:ext>
            </a:extLst>
          </p:cNvPr>
          <p:cNvGrpSpPr/>
          <p:nvPr/>
        </p:nvGrpSpPr>
        <p:grpSpPr>
          <a:xfrm>
            <a:off x="1329004" y="2629430"/>
            <a:ext cx="2894619" cy="979228"/>
            <a:chOff x="532238" y="532263"/>
            <a:chExt cx="1522954" cy="515204"/>
          </a:xfrm>
        </p:grpSpPr>
        <p:sp>
          <p:nvSpPr>
            <p:cNvPr id="7" name="Freeform: Shape 6">
              <a:extLst>
                <a:ext uri="{FF2B5EF4-FFF2-40B4-BE49-F238E27FC236}">
                  <a16:creationId xmlns:a16="http://schemas.microsoft.com/office/drawing/2014/main" id="{AD955D61-89AD-68BF-11BE-DC3C64CA2E04}"/>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9" name="Freeform: Shape 8">
              <a:extLst>
                <a:ext uri="{FF2B5EF4-FFF2-40B4-BE49-F238E27FC236}">
                  <a16:creationId xmlns:a16="http://schemas.microsoft.com/office/drawing/2014/main" id="{D3D381AC-9A91-27C3-372C-83904DA3EC10}"/>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1" name="Freeform: Shape 10">
              <a:extLst>
                <a:ext uri="{FF2B5EF4-FFF2-40B4-BE49-F238E27FC236}">
                  <a16:creationId xmlns:a16="http://schemas.microsoft.com/office/drawing/2014/main" id="{C86545B6-1A77-CD99-D604-0CBE2C8A50BC}"/>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252563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324D27-FA25-A843-7A6A-F4333DACFF5D}"/>
              </a:ext>
            </a:extLst>
          </p:cNvPr>
          <p:cNvSpPr/>
          <p:nvPr userDrawn="1"/>
        </p:nvSpPr>
        <p:spPr>
          <a:xfrm>
            <a:off x="0" y="0"/>
            <a:ext cx="12192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3" name="Rectangle 12">
            <a:extLst>
              <a:ext uri="{FF2B5EF4-FFF2-40B4-BE49-F238E27FC236}">
                <a16:creationId xmlns:a16="http://schemas.microsoft.com/office/drawing/2014/main" id="{9D0BD806-5824-DF2E-D85C-C77098172B2F}"/>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5" name="Picture 14" descr="A rainbow colored lines on a black background&#10;&#10;Description automatically generated">
            <a:extLst>
              <a:ext uri="{FF2B5EF4-FFF2-40B4-BE49-F238E27FC236}">
                <a16:creationId xmlns:a16="http://schemas.microsoft.com/office/drawing/2014/main" id="{FC1E2EB0-39BB-329D-C174-57962ACE46A8}"/>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6" name="Text Placeholder 5">
            <a:extLst>
              <a:ext uri="{FF2B5EF4-FFF2-40B4-BE49-F238E27FC236}">
                <a16:creationId xmlns:a16="http://schemas.microsoft.com/office/drawing/2014/main" id="{F5A28994-49B2-3EF5-8221-52CF2386DC20}"/>
              </a:ext>
            </a:extLst>
          </p:cNvPr>
          <p:cNvSpPr>
            <a:spLocks noGrp="1"/>
          </p:cNvSpPr>
          <p:nvPr userDrawn="1">
            <p:ph type="body" sz="quarter" idx="10" hasCustomPrompt="1"/>
          </p:nvPr>
        </p:nvSpPr>
        <p:spPr>
          <a:xfrm>
            <a:off x="1343025" y="1616530"/>
            <a:ext cx="5122863" cy="2610984"/>
          </a:xfrm>
          <a:prstGeom prst="rect">
            <a:avLst/>
          </a:prstGeom>
        </p:spPr>
        <p:txBody>
          <a:bodyPr lIns="0" tIns="0" rIns="0" bIns="0" anchor="b"/>
          <a:lstStyle>
            <a:lvl1pPr marL="0" indent="0">
              <a:spcBef>
                <a:spcPts val="600"/>
              </a:spcBef>
              <a:buNone/>
              <a:defRPr sz="4200" b="1" i="0">
                <a:solidFill>
                  <a:schemeClr val="tx2"/>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The presentation title goes here</a:t>
            </a:r>
          </a:p>
        </p:txBody>
      </p:sp>
      <p:grpSp>
        <p:nvGrpSpPr>
          <p:cNvPr id="2" name="Group 1">
            <a:extLst>
              <a:ext uri="{FF2B5EF4-FFF2-40B4-BE49-F238E27FC236}">
                <a16:creationId xmlns:a16="http://schemas.microsoft.com/office/drawing/2014/main" id="{2AB93D4E-5ABB-926A-96C4-704DAF949EAD}"/>
              </a:ext>
            </a:extLst>
          </p:cNvPr>
          <p:cNvGrpSpPr/>
          <p:nvPr userDrawn="1"/>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8D517C21-C4A9-C71C-B814-3FF90FCC0F76}"/>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Light" panose="00000400000000000000" pitchFamily="2" charset="0"/>
              </a:endParaRPr>
            </a:p>
          </p:txBody>
        </p:sp>
        <p:sp>
          <p:nvSpPr>
            <p:cNvPr id="5" name="Freeform: Shape 4">
              <a:extLst>
                <a:ext uri="{FF2B5EF4-FFF2-40B4-BE49-F238E27FC236}">
                  <a16:creationId xmlns:a16="http://schemas.microsoft.com/office/drawing/2014/main" id="{396D3BA7-FE9E-4992-BA10-9DA227D3D64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Light" panose="00000400000000000000" pitchFamily="2" charset="0"/>
              </a:endParaRPr>
            </a:p>
          </p:txBody>
        </p:sp>
        <p:sp>
          <p:nvSpPr>
            <p:cNvPr id="8" name="Freeform: Shape 7">
              <a:extLst>
                <a:ext uri="{FF2B5EF4-FFF2-40B4-BE49-F238E27FC236}">
                  <a16:creationId xmlns:a16="http://schemas.microsoft.com/office/drawing/2014/main" id="{354A5B0D-838A-84DA-2755-40819DFA968D}"/>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Light" panose="00000400000000000000" pitchFamily="2" charset="0"/>
              </a:endParaRPr>
            </a:p>
          </p:txBody>
        </p:sp>
      </p:grpSp>
      <p:sp>
        <p:nvSpPr>
          <p:cNvPr id="9" name="Text Placeholder 5">
            <a:extLst>
              <a:ext uri="{FF2B5EF4-FFF2-40B4-BE49-F238E27FC236}">
                <a16:creationId xmlns:a16="http://schemas.microsoft.com/office/drawing/2014/main" id="{49F5C6D4-75BA-5850-B004-417EC98AE42F}"/>
              </a:ext>
            </a:extLst>
          </p:cNvPr>
          <p:cNvSpPr>
            <a:spLocks noGrp="1"/>
          </p:cNvSpPr>
          <p:nvPr userDrawn="1">
            <p:ph type="body" sz="quarter" idx="11" hasCustomPrompt="1"/>
          </p:nvPr>
        </p:nvSpPr>
        <p:spPr>
          <a:xfrm>
            <a:off x="1343025"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10" name="Text Placeholder 7">
            <a:extLst>
              <a:ext uri="{FF2B5EF4-FFF2-40B4-BE49-F238E27FC236}">
                <a16:creationId xmlns:a16="http://schemas.microsoft.com/office/drawing/2014/main" id="{E565C116-A164-FBC7-A913-45863BEBC207}"/>
              </a:ext>
            </a:extLst>
          </p:cNvPr>
          <p:cNvSpPr>
            <a:spLocks noGrp="1"/>
          </p:cNvSpPr>
          <p:nvPr userDrawn="1">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 Heading or Speaker Name</a:t>
            </a:r>
          </a:p>
        </p:txBody>
      </p:sp>
      <p:sp>
        <p:nvSpPr>
          <p:cNvPr id="12" name="Text Placeholder 5">
            <a:extLst>
              <a:ext uri="{FF2B5EF4-FFF2-40B4-BE49-F238E27FC236}">
                <a16:creationId xmlns:a16="http://schemas.microsoft.com/office/drawing/2014/main" id="{8E66E146-0522-8568-D667-CA6893BD6C6B}"/>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Internal  |  </a:t>
            </a:r>
            <a:r>
              <a:rPr lang="en-US" sz="800" b="0" i="0">
                <a:solidFill>
                  <a:schemeClr val="tx1">
                    <a:lumMod val="75000"/>
                    <a:lumOff val="2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a:solidFill>
                  <a:schemeClr val="tx1">
                    <a:lumMod val="75000"/>
                    <a:lumOff val="25000"/>
                  </a:schemeClr>
                </a:solidFill>
                <a:latin typeface="Poppins Light" panose="00000400000000000000" pitchFamily="2" charset="0"/>
                <a:cs typeface="Poppins Light" panose="00000400000000000000" pitchFamily="2" charset="0"/>
              </a:rPr>
            </a:br>
            <a:r>
              <a:rPr lang="en-US" sz="800" b="0" i="0">
                <a:solidFill>
                  <a:schemeClr val="tx1">
                    <a:lumMod val="75000"/>
                    <a:lumOff val="25000"/>
                  </a:schemeClr>
                </a:solidFill>
                <a:latin typeface="Poppins Light" panose="00000400000000000000" pitchFamily="2" charset="0"/>
                <a:cs typeface="Poppins Light" panose="00000400000000000000" pitchFamily="2" charset="0"/>
              </a:rPr>
              <a:t>or service names are the property of their respective owners. © 2025 NXP B.V.</a:t>
            </a:r>
          </a:p>
        </p:txBody>
      </p:sp>
    </p:spTree>
    <p:extLst>
      <p:ext uri="{BB962C8B-B14F-4D97-AF65-F5344CB8AC3E}">
        <p14:creationId xmlns:p14="http://schemas.microsoft.com/office/powerpoint/2010/main" val="3691557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Overview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F865E3DC-8E4D-AB63-6266-FFF57696DAE1}"/>
              </a:ext>
            </a:extLst>
          </p:cNvPr>
          <p:cNvSpPr>
            <a:spLocks noGrp="1"/>
          </p:cNvSpPr>
          <p:nvPr>
            <p:ph type="body" sz="quarter" idx="16" hasCustomPrompt="1"/>
          </p:nvPr>
        </p:nvSpPr>
        <p:spPr>
          <a:xfrm>
            <a:off x="386678" y="1621808"/>
            <a:ext cx="5045786" cy="1441432"/>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Overview</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a:t>Line item one</a:t>
            </a:r>
          </a:p>
          <a:p>
            <a:pPr lvl="0"/>
            <a:r>
              <a:rPr lang="en-US"/>
              <a:t>Line item two</a:t>
            </a:r>
          </a:p>
          <a:p>
            <a:pPr lvl="0"/>
            <a:r>
              <a:rPr lang="en-US"/>
              <a:t>Line item three</a:t>
            </a:r>
          </a:p>
          <a:p>
            <a:pPr lvl="0"/>
            <a:r>
              <a:rPr lang="en-US"/>
              <a:t>Line item four</a:t>
            </a:r>
          </a:p>
          <a:p>
            <a:pPr lvl="0"/>
            <a:r>
              <a:rPr lang="en-US"/>
              <a:t>Line item five</a:t>
            </a:r>
          </a:p>
          <a:p>
            <a:pPr lvl="0"/>
            <a:r>
              <a:rPr lang="en-US"/>
              <a:t>Line item six</a:t>
            </a:r>
          </a:p>
        </p:txBody>
      </p:sp>
      <p:pic>
        <p:nvPicPr>
          <p:cNvPr id="3" name="Picture 2" descr="A room with tables and chairs&#10;&#10;Description automatically generated">
            <a:extLst>
              <a:ext uri="{FF2B5EF4-FFF2-40B4-BE49-F238E27FC236}">
                <a16:creationId xmlns:a16="http://schemas.microsoft.com/office/drawing/2014/main" id="{838A647B-D68B-6E5C-876A-95B4DD57C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48" t="10128" r="30566" b="13914"/>
          <a:stretch/>
        </p:blipFill>
        <p:spPr>
          <a:xfrm>
            <a:off x="6109536" y="0"/>
            <a:ext cx="6082464" cy="6858000"/>
          </a:xfrm>
          <a:prstGeom prst="rect">
            <a:avLst/>
          </a:prstGeom>
        </p:spPr>
      </p:pic>
    </p:spTree>
    <p:extLst>
      <p:ext uri="{BB962C8B-B14F-4D97-AF65-F5344CB8AC3E}">
        <p14:creationId xmlns:p14="http://schemas.microsoft.com/office/powerpoint/2010/main" val="207555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ection Divider - Burst">
    <p:spTree>
      <p:nvGrpSpPr>
        <p:cNvPr id="1" name=""/>
        <p:cNvGrpSpPr/>
        <p:nvPr/>
      </p:nvGrpSpPr>
      <p:grpSpPr>
        <a:xfrm>
          <a:off x="0" y="0"/>
          <a:ext cx="0" cy="0"/>
          <a:chOff x="0" y="0"/>
          <a:chExt cx="0" cy="0"/>
        </a:xfrm>
      </p:grpSpPr>
      <p:pic>
        <p:nvPicPr>
          <p:cNvPr id="5" name="Picture 4" descr="A rainbow colored light beam&#10;&#10;Description automatically generated with medium confidence">
            <a:extLst>
              <a:ext uri="{FF2B5EF4-FFF2-40B4-BE49-F238E27FC236}">
                <a16:creationId xmlns:a16="http://schemas.microsoft.com/office/drawing/2014/main" id="{E168FC98-12DF-000E-B784-F1F1B6B80A2A}"/>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00</a:t>
            </a:r>
          </a:p>
        </p:txBody>
      </p:sp>
    </p:spTree>
    <p:extLst>
      <p:ext uri="{BB962C8B-B14F-4D97-AF65-F5344CB8AC3E}">
        <p14:creationId xmlns:p14="http://schemas.microsoft.com/office/powerpoint/2010/main" val="207680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11" name="Footer Placeholder 4">
            <a:extLst>
              <a:ext uri="{FF2B5EF4-FFF2-40B4-BE49-F238E27FC236}">
                <a16:creationId xmlns:a16="http://schemas.microsoft.com/office/drawing/2014/main" id="{26182BEF-2AF4-4343-1BA4-64A2C8E1A617}"/>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200081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11" name="Text Placeholder 10">
            <a:extLst>
              <a:ext uri="{FF2B5EF4-FFF2-40B4-BE49-F238E27FC236}">
                <a16:creationId xmlns:a16="http://schemas.microsoft.com/office/drawing/2014/main" id="{6C8C5959-5865-DB24-5DF2-A323BD521A2B}"/>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1742524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 3 column">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6F25606-0761-3C29-5D82-41070C98E95A}"/>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8" name="Text Placeholder 7">
            <a:extLst>
              <a:ext uri="{FF2B5EF4-FFF2-40B4-BE49-F238E27FC236}">
                <a16:creationId xmlns:a16="http://schemas.microsoft.com/office/drawing/2014/main" id="{C8246F63-DBF7-BA9E-DE09-BB511C2FF53A}"/>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56102E59-0FA0-7A60-BB45-BEB114BAD5EA}"/>
              </a:ext>
            </a:extLst>
          </p:cNvPr>
          <p:cNvSpPr>
            <a:spLocks noGrp="1"/>
          </p:cNvSpPr>
          <p:nvPr>
            <p:ph type="body" sz="quarter" idx="15" hasCustomPrompt="1"/>
          </p:nvPr>
        </p:nvSpPr>
        <p:spPr>
          <a:xfrm>
            <a:off x="37941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5" name="Text Placeholder 7">
            <a:extLst>
              <a:ext uri="{FF2B5EF4-FFF2-40B4-BE49-F238E27FC236}">
                <a16:creationId xmlns:a16="http://schemas.microsoft.com/office/drawing/2014/main" id="{9F3BE122-47AE-F619-8C18-8F09842C5153}"/>
              </a:ext>
            </a:extLst>
          </p:cNvPr>
          <p:cNvSpPr>
            <a:spLocks noGrp="1"/>
          </p:cNvSpPr>
          <p:nvPr>
            <p:ph type="body" sz="quarter" idx="16" hasCustomPrompt="1"/>
          </p:nvPr>
        </p:nvSpPr>
        <p:spPr>
          <a:xfrm>
            <a:off x="421989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6" name="Text Placeholder 7">
            <a:extLst>
              <a:ext uri="{FF2B5EF4-FFF2-40B4-BE49-F238E27FC236}">
                <a16:creationId xmlns:a16="http://schemas.microsoft.com/office/drawing/2014/main" id="{3A4932F7-4E15-7A95-6A37-BE437ADFA367}"/>
              </a:ext>
            </a:extLst>
          </p:cNvPr>
          <p:cNvSpPr>
            <a:spLocks noGrp="1"/>
          </p:cNvSpPr>
          <p:nvPr>
            <p:ph type="body" sz="quarter" idx="17" hasCustomPrompt="1"/>
          </p:nvPr>
        </p:nvSpPr>
        <p:spPr>
          <a:xfrm>
            <a:off x="8060369" y="1121135"/>
            <a:ext cx="3751526"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9" name="Text Placeholder 7">
            <a:extLst>
              <a:ext uri="{FF2B5EF4-FFF2-40B4-BE49-F238E27FC236}">
                <a16:creationId xmlns:a16="http://schemas.microsoft.com/office/drawing/2014/main" id="{67183DBA-C322-F521-0FEA-D0705826F7AA}"/>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F6454434-B42A-EA15-7566-94C00AAC2CF6}"/>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FE935B81-FE27-A4F0-CCF1-3C60749CB2A8}"/>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59699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Photo right + content left">
    <p:spTree>
      <p:nvGrpSpPr>
        <p:cNvPr id="1" name=""/>
        <p:cNvGrpSpPr/>
        <p:nvPr/>
      </p:nvGrpSpPr>
      <p:grpSpPr>
        <a:xfrm>
          <a:off x="0" y="0"/>
          <a:ext cx="0" cy="0"/>
          <a:chOff x="0" y="0"/>
          <a:chExt cx="0" cy="0"/>
        </a:xfrm>
      </p:grpSpPr>
      <p:sp>
        <p:nvSpPr>
          <p:cNvPr id="9" name="Footer Placeholder 10">
            <a:extLst>
              <a:ext uri="{FF2B5EF4-FFF2-40B4-BE49-F238E27FC236}">
                <a16:creationId xmlns:a16="http://schemas.microsoft.com/office/drawing/2014/main" id="{FF3C8D76-C793-E670-BDE5-146FB59F9F70}"/>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7" name="Rectangle 6">
            <a:extLst>
              <a:ext uri="{FF2B5EF4-FFF2-40B4-BE49-F238E27FC236}">
                <a16:creationId xmlns:a16="http://schemas.microsoft.com/office/drawing/2014/main" id="{56B93ABC-DF5B-7122-E497-8DAC3BDA3DFA}"/>
              </a:ext>
            </a:extLst>
          </p:cNvPr>
          <p:cNvSpPr/>
          <p:nvPr userDrawn="1"/>
        </p:nvSpPr>
        <p:spPr>
          <a:xfrm>
            <a:off x="609600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898103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05111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7" name="Footer Placeholder 4">
            <a:extLst>
              <a:ext uri="{FF2B5EF4-FFF2-40B4-BE49-F238E27FC236}">
                <a16:creationId xmlns:a16="http://schemas.microsoft.com/office/drawing/2014/main" id="{66D04279-28E6-3CA1-3456-666F8629CED3}"/>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570606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11" name="Text Placeholder 10">
            <a:extLst>
              <a:ext uri="{FF2B5EF4-FFF2-40B4-BE49-F238E27FC236}">
                <a16:creationId xmlns:a16="http://schemas.microsoft.com/office/drawing/2014/main" id="{6C8C5959-5865-DB24-5DF2-A323BD521A2B}"/>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2330339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2480709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dirty="0">
              <a:latin typeface="Poppins SemiBold" panose="00000700000000000000" pitchFamily="2" charset="0"/>
              <a:cs typeface="Poppins SemiBold" panose="000007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Click to insert image</a:t>
            </a:r>
          </a:p>
        </p:txBody>
      </p:sp>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dirty="0"/>
              <a:t>Agenda</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dirty="0"/>
              <a:t>First line item here</a:t>
            </a:r>
          </a:p>
          <a:p>
            <a:r>
              <a:rPr lang="en-US" dirty="0"/>
              <a:t>Second line item here</a:t>
            </a:r>
          </a:p>
          <a:p>
            <a:r>
              <a:rPr lang="en-US" dirty="0"/>
              <a:t>Third line item here</a:t>
            </a:r>
          </a:p>
          <a:p>
            <a:r>
              <a:rPr lang="en-US" dirty="0"/>
              <a:t>Fourth line item here</a:t>
            </a:r>
          </a:p>
          <a:p>
            <a:r>
              <a:rPr lang="en-US" dirty="0"/>
              <a:t>Fifth line item here</a:t>
            </a:r>
          </a:p>
          <a:p>
            <a:r>
              <a:rPr lang="en-US" dirty="0"/>
              <a:t>Sixth line item here</a:t>
            </a:r>
          </a:p>
        </p:txBody>
      </p:sp>
      <p:sp>
        <p:nvSpPr>
          <p:cNvPr id="5" name="Text Placeholder 5">
            <a:extLst>
              <a:ext uri="{FF2B5EF4-FFF2-40B4-BE49-F238E27FC236}">
                <a16:creationId xmlns:a16="http://schemas.microsoft.com/office/drawing/2014/main" id="{3BB48F6D-14A5-635A-DC4D-89D0AA382D1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dirty="0">
                <a:latin typeface="Poppins SemiBold" pitchFamily="2" charset="77"/>
                <a:cs typeface="Poppins SemiBold" pitchFamily="2" charset="77"/>
              </a:rPr>
              <a:t>|  NXP  |  </a:t>
            </a:r>
            <a:r>
              <a:rPr lang="en-GB" dirty="0">
                <a:latin typeface="Poppins" panose="00000500000000000000" pitchFamily="2" charset="0"/>
                <a:cs typeface="Poppins" panose="00000500000000000000" pitchFamily="2" charset="0"/>
              </a:rPr>
              <a:t>Internal</a:t>
            </a:r>
          </a:p>
        </p:txBody>
      </p:sp>
      <p:sp>
        <p:nvSpPr>
          <p:cNvPr id="6" name="Text Placeholder 5">
            <a:extLst>
              <a:ext uri="{FF2B5EF4-FFF2-40B4-BE49-F238E27FC236}">
                <a16:creationId xmlns:a16="http://schemas.microsoft.com/office/drawing/2014/main" id="{E1F97677-1386-DB8B-8AD4-E3A78A867485}"/>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dirty="0">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99FA02D-A203-27C1-0EC4-1A02C504CC4F}"/>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dirty="0">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90268076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028A98-A4AF-A265-70EA-A82E35D968BE}"/>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01</a:t>
            </a:r>
          </a:p>
        </p:txBody>
      </p:sp>
      <p:sp>
        <p:nvSpPr>
          <p:cNvPr id="7" name="Text Placeholder 5">
            <a:extLst>
              <a:ext uri="{FF2B5EF4-FFF2-40B4-BE49-F238E27FC236}">
                <a16:creationId xmlns:a16="http://schemas.microsoft.com/office/drawing/2014/main" id="{3AB92F9B-E6FB-0A22-91E7-5E1B2C56C9C5}"/>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88B9B8F1-41B0-48AB-1747-F71A0EC4309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0E513CE2-40F0-F7E4-DA6D-B5D08E6B8B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3" name="Title 6">
            <a:extLst>
              <a:ext uri="{FF2B5EF4-FFF2-40B4-BE49-F238E27FC236}">
                <a16:creationId xmlns:a16="http://schemas.microsoft.com/office/drawing/2014/main" id="{CEB8687C-1C5D-5DB1-5AE5-7DA6E4DB2942}"/>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2" name="Text Placeholder 5">
            <a:extLst>
              <a:ext uri="{FF2B5EF4-FFF2-40B4-BE49-F238E27FC236}">
                <a16:creationId xmlns:a16="http://schemas.microsoft.com/office/drawing/2014/main" id="{76DBD690-7FE4-A0C7-A98D-0449F9C135CA}"/>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3277467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A28DB-65F2-4DB0-0C58-B4F4081D094E}"/>
              </a:ext>
            </a:extLst>
          </p:cNvPr>
          <p:cNvSpPr/>
          <p:nvPr userDrawn="1"/>
        </p:nvSpPr>
        <p:spPr>
          <a:xfrm>
            <a:off x="0" y="0"/>
            <a:ext cx="5749636"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218CD4-45FF-0363-DBBA-8A93B3364196}"/>
              </a:ext>
            </a:extLst>
          </p:cNvPr>
          <p:cNvSpPr/>
          <p:nvPr userDrawn="1"/>
        </p:nvSpPr>
        <p:spPr>
          <a:xfrm>
            <a:off x="5749636" y="0"/>
            <a:ext cx="6442364"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02</a:t>
            </a: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6">
            <a:extLst>
              <a:ext uri="{FF2B5EF4-FFF2-40B4-BE49-F238E27FC236}">
                <a16:creationId xmlns:a16="http://schemas.microsoft.com/office/drawing/2014/main" id="{AF2F2590-8080-7A0A-2EDC-896BD896BDD3}"/>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9" name="Text Placeholder 5">
            <a:extLst>
              <a:ext uri="{FF2B5EF4-FFF2-40B4-BE49-F238E27FC236}">
                <a16:creationId xmlns:a16="http://schemas.microsoft.com/office/drawing/2014/main" id="{0B637A51-3E92-0DE4-3715-E6129025CDB7}"/>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0" name="Text Placeholder 5">
            <a:extLst>
              <a:ext uri="{FF2B5EF4-FFF2-40B4-BE49-F238E27FC236}">
                <a16:creationId xmlns:a16="http://schemas.microsoft.com/office/drawing/2014/main" id="{075AE513-F025-3E23-FBCB-AD34DB5AA7E0}"/>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1" name="Text Placeholder 5">
            <a:extLst>
              <a:ext uri="{FF2B5EF4-FFF2-40B4-BE49-F238E27FC236}">
                <a16:creationId xmlns:a16="http://schemas.microsoft.com/office/drawing/2014/main" id="{F27F9690-CB6B-6CBA-C6A2-7915CE6FEF2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54265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490514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11" name="Footer Placeholder 4">
            <a:extLst>
              <a:ext uri="{FF2B5EF4-FFF2-40B4-BE49-F238E27FC236}">
                <a16:creationId xmlns:a16="http://schemas.microsoft.com/office/drawing/2014/main" id="{26182BEF-2AF4-4343-1BA4-64A2C8E1A617}"/>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513985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7" name="Footer Placeholder 4">
            <a:extLst>
              <a:ext uri="{FF2B5EF4-FFF2-40B4-BE49-F238E27FC236}">
                <a16:creationId xmlns:a16="http://schemas.microsoft.com/office/drawing/2014/main" id="{66D04279-28E6-3CA1-3456-666F8629CED3}"/>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134187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6" name="Footer Placeholder 4">
            <a:extLst>
              <a:ext uri="{FF2B5EF4-FFF2-40B4-BE49-F238E27FC236}">
                <a16:creationId xmlns:a16="http://schemas.microsoft.com/office/drawing/2014/main" id="{6951A046-90B1-093D-5147-C0959CBAD27F}"/>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556344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0">
            <a:extLst>
              <a:ext uri="{FF2B5EF4-FFF2-40B4-BE49-F238E27FC236}">
                <a16:creationId xmlns:a16="http://schemas.microsoft.com/office/drawing/2014/main" id="{9A005E92-D3AC-C136-D88B-4E4CAFF29949}"/>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688689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5" name="Text Placeholder 5">
            <a:extLst>
              <a:ext uri="{FF2B5EF4-FFF2-40B4-BE49-F238E27FC236}">
                <a16:creationId xmlns:a16="http://schemas.microsoft.com/office/drawing/2014/main" id="{3BB48F6D-14A5-635A-DC4D-89D0AA382D1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6" name="Text Placeholder 5">
            <a:extLst>
              <a:ext uri="{FF2B5EF4-FFF2-40B4-BE49-F238E27FC236}">
                <a16:creationId xmlns:a16="http://schemas.microsoft.com/office/drawing/2014/main" id="{E1F97677-1386-DB8B-8AD4-E3A78A867485}"/>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99FA02D-A203-27C1-0EC4-1A02C504CC4F}"/>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537301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Divider - Burst">
    <p:spTree>
      <p:nvGrpSpPr>
        <p:cNvPr id="1" name=""/>
        <p:cNvGrpSpPr/>
        <p:nvPr/>
      </p:nvGrpSpPr>
      <p:grpSpPr>
        <a:xfrm>
          <a:off x="0" y="0"/>
          <a:ext cx="0" cy="0"/>
          <a:chOff x="0" y="0"/>
          <a:chExt cx="0" cy="0"/>
        </a:xfrm>
      </p:grpSpPr>
      <p:pic>
        <p:nvPicPr>
          <p:cNvPr id="5" name="Picture 4" descr="A rainbow colored light beam&#10;&#10;Description automatically generated with medium confidence">
            <a:extLst>
              <a:ext uri="{FF2B5EF4-FFF2-40B4-BE49-F238E27FC236}">
                <a16:creationId xmlns:a16="http://schemas.microsoft.com/office/drawing/2014/main" id="{E168FC98-12DF-000E-B784-F1F1B6B80A2A}"/>
              </a:ext>
            </a:extLst>
          </p:cNvPr>
          <p:cNvPicPr>
            <a:picLocks noChangeAspect="1"/>
          </p:cNvPicPr>
          <p:nvPr userDrawn="1"/>
        </p:nvPicPr>
        <p:blipFill>
          <a:blip r:embed="rId2"/>
          <a:stretch>
            <a:fillRect/>
          </a:stretch>
        </p:blipFill>
        <p:spPr>
          <a:xfrm>
            <a:off x="0" y="0"/>
            <a:ext cx="12192000" cy="6858000"/>
          </a:xfrm>
          <a:prstGeom prst="rect">
            <a:avLst/>
          </a:prstGeom>
          <a:solidFill>
            <a:srgbClr val="FBFBFB"/>
          </a:solidFill>
        </p:spPr>
      </p:pic>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00</a:t>
            </a:r>
          </a:p>
        </p:txBody>
      </p:sp>
    </p:spTree>
    <p:extLst>
      <p:ext uri="{BB962C8B-B14F-4D97-AF65-F5344CB8AC3E}">
        <p14:creationId xmlns:p14="http://schemas.microsoft.com/office/powerpoint/2010/main" val="1424089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6F25606-0761-3C29-5D82-41070C98E95A}"/>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8" name="Text Placeholder 7">
            <a:extLst>
              <a:ext uri="{FF2B5EF4-FFF2-40B4-BE49-F238E27FC236}">
                <a16:creationId xmlns:a16="http://schemas.microsoft.com/office/drawing/2014/main" id="{C8246F63-DBF7-BA9E-DE09-BB511C2FF53A}"/>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56102E59-0FA0-7A60-BB45-BEB114BAD5EA}"/>
              </a:ext>
            </a:extLst>
          </p:cNvPr>
          <p:cNvSpPr>
            <a:spLocks noGrp="1"/>
          </p:cNvSpPr>
          <p:nvPr>
            <p:ph type="body" sz="quarter" idx="15" hasCustomPrompt="1"/>
          </p:nvPr>
        </p:nvSpPr>
        <p:spPr>
          <a:xfrm>
            <a:off x="37941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5" name="Text Placeholder 7">
            <a:extLst>
              <a:ext uri="{FF2B5EF4-FFF2-40B4-BE49-F238E27FC236}">
                <a16:creationId xmlns:a16="http://schemas.microsoft.com/office/drawing/2014/main" id="{9F3BE122-47AE-F619-8C18-8F09842C5153}"/>
              </a:ext>
            </a:extLst>
          </p:cNvPr>
          <p:cNvSpPr>
            <a:spLocks noGrp="1"/>
          </p:cNvSpPr>
          <p:nvPr>
            <p:ph type="body" sz="quarter" idx="16" hasCustomPrompt="1"/>
          </p:nvPr>
        </p:nvSpPr>
        <p:spPr>
          <a:xfrm>
            <a:off x="421989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6" name="Text Placeholder 7">
            <a:extLst>
              <a:ext uri="{FF2B5EF4-FFF2-40B4-BE49-F238E27FC236}">
                <a16:creationId xmlns:a16="http://schemas.microsoft.com/office/drawing/2014/main" id="{3A4932F7-4E15-7A95-6A37-BE437ADFA367}"/>
              </a:ext>
            </a:extLst>
          </p:cNvPr>
          <p:cNvSpPr>
            <a:spLocks noGrp="1"/>
          </p:cNvSpPr>
          <p:nvPr>
            <p:ph type="body" sz="quarter" idx="17" hasCustomPrompt="1"/>
          </p:nvPr>
        </p:nvSpPr>
        <p:spPr>
          <a:xfrm>
            <a:off x="8060369" y="1121135"/>
            <a:ext cx="3751526"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9" name="Text Placeholder 7">
            <a:extLst>
              <a:ext uri="{FF2B5EF4-FFF2-40B4-BE49-F238E27FC236}">
                <a16:creationId xmlns:a16="http://schemas.microsoft.com/office/drawing/2014/main" id="{67183DBA-C322-F521-0FEA-D0705826F7AA}"/>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F6454434-B42A-EA15-7566-94C00AAC2CF6}"/>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FE935B81-FE27-A4F0-CCF1-3C60749CB2A8}"/>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404580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483E2-ADB0-033C-1F39-22DCD3B522CC}"/>
              </a:ext>
            </a:extLst>
          </p:cNvPr>
          <p:cNvSpPr/>
          <p:nvPr userDrawn="1"/>
        </p:nvSpPr>
        <p:spPr>
          <a:xfrm>
            <a:off x="5751676" y="0"/>
            <a:ext cx="6440324"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72674" y="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72674" y="342900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2">
            <a:extLst>
              <a:ext uri="{FF2B5EF4-FFF2-40B4-BE49-F238E27FC236}">
                <a16:creationId xmlns:a16="http://schemas.microsoft.com/office/drawing/2014/main" id="{9B9CC07D-4BCD-9854-9272-3F05092B40AB}"/>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3" name="Footer Placeholder 10">
            <a:extLst>
              <a:ext uri="{FF2B5EF4-FFF2-40B4-BE49-F238E27FC236}">
                <a16:creationId xmlns:a16="http://schemas.microsoft.com/office/drawing/2014/main" id="{E2F10693-95DC-E116-617D-95CC760592E5}"/>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120305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3563578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3" name="Title 4">
            <a:extLst>
              <a:ext uri="{FF2B5EF4-FFF2-40B4-BE49-F238E27FC236}">
                <a16:creationId xmlns:a16="http://schemas.microsoft.com/office/drawing/2014/main" id="{2DF415B5-BC03-D284-0472-96078327D764}"/>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5" name="Text Placeholder 14">
            <a:extLst>
              <a:ext uri="{FF2B5EF4-FFF2-40B4-BE49-F238E27FC236}">
                <a16:creationId xmlns:a16="http://schemas.microsoft.com/office/drawing/2014/main" id="{61A6108F-688D-00CE-1F0C-96CC714BBE0F}"/>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3435102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D6636-D6A0-C337-4A05-2425732FF2BC}"/>
              </a:ext>
            </a:extLst>
          </p:cNvPr>
          <p:cNvSpPr/>
          <p:nvPr userDrawn="1"/>
        </p:nvSpPr>
        <p:spPr>
          <a:xfrm>
            <a:off x="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2" name="Text Placeholder 14">
            <a:extLst>
              <a:ext uri="{FF2B5EF4-FFF2-40B4-BE49-F238E27FC236}">
                <a16:creationId xmlns:a16="http://schemas.microsoft.com/office/drawing/2014/main" id="{68D833D0-D1EA-0453-7C67-5B1CE3BAD783}"/>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9264E6B0-F9AE-B1F9-93AC-8A519A4A5EE8}"/>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DD516C67-2149-579A-F47C-55BEB51847AF}"/>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6" name="Title 4">
            <a:extLst>
              <a:ext uri="{FF2B5EF4-FFF2-40B4-BE49-F238E27FC236}">
                <a16:creationId xmlns:a16="http://schemas.microsoft.com/office/drawing/2014/main" id="{1A826A35-5634-6413-36C2-AEB0FFCA237D}"/>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9" name="Text Placeholder 5">
            <a:extLst>
              <a:ext uri="{FF2B5EF4-FFF2-40B4-BE49-F238E27FC236}">
                <a16:creationId xmlns:a16="http://schemas.microsoft.com/office/drawing/2014/main" id="{4A5B9995-81AD-8AA9-683A-78DBE91BF8D1}"/>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10" name="Text Placeholder 5">
            <a:extLst>
              <a:ext uri="{FF2B5EF4-FFF2-40B4-BE49-F238E27FC236}">
                <a16:creationId xmlns:a16="http://schemas.microsoft.com/office/drawing/2014/main" id="{0CDFBD57-209D-51C7-4616-FF4C6F00C443}"/>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84471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9" name="Footer Placeholder 10">
            <a:extLst>
              <a:ext uri="{FF2B5EF4-FFF2-40B4-BE49-F238E27FC236}">
                <a16:creationId xmlns:a16="http://schemas.microsoft.com/office/drawing/2014/main" id="{FF3C8D76-C793-E670-BDE5-146FB59F9F70}"/>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7" name="Rectangle 6">
            <a:extLst>
              <a:ext uri="{FF2B5EF4-FFF2-40B4-BE49-F238E27FC236}">
                <a16:creationId xmlns:a16="http://schemas.microsoft.com/office/drawing/2014/main" id="{56B93ABC-DF5B-7122-E497-8DAC3BDA3DFA}"/>
              </a:ext>
            </a:extLst>
          </p:cNvPr>
          <p:cNvSpPr/>
          <p:nvPr userDrawn="1"/>
        </p:nvSpPr>
        <p:spPr>
          <a:xfrm>
            <a:off x="609600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2173904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tx2">
              <a:lumMod val="10000"/>
              <a:lumOff val="90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3" name="Title 4">
            <a:extLst>
              <a:ext uri="{FF2B5EF4-FFF2-40B4-BE49-F238E27FC236}">
                <a16:creationId xmlns:a16="http://schemas.microsoft.com/office/drawing/2014/main" id="{8BA229B9-D9CA-C3D4-0C1C-2304030829B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3737076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1AE905AA-AFA2-0B96-B385-D32652EF1BB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7988"/>
            <a:ext cx="6078373" cy="2282024"/>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201863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9953E-1F03-B222-CC62-12EAF44E2EC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D952218D-93A7-0B20-45B9-5277563E2A25}"/>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D4924678-329C-366B-4CA0-9F35F6C04FA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5E9CC677-B687-DC73-8B66-FBAC46F9B3E2}"/>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8" name="Text Placeholder 5">
            <a:extLst>
              <a:ext uri="{FF2B5EF4-FFF2-40B4-BE49-F238E27FC236}">
                <a16:creationId xmlns:a16="http://schemas.microsoft.com/office/drawing/2014/main" id="{35C9E828-1F1C-47CB-0CA6-96FD8BB6A5B8}"/>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9" name="Text Placeholder 5">
            <a:extLst>
              <a:ext uri="{FF2B5EF4-FFF2-40B4-BE49-F238E27FC236}">
                <a16:creationId xmlns:a16="http://schemas.microsoft.com/office/drawing/2014/main" id="{0F931AB8-713E-C852-8385-691C99CC0799}"/>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2008112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chart 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4" name="Title 4">
            <a:extLst>
              <a:ext uri="{FF2B5EF4-FFF2-40B4-BE49-F238E27FC236}">
                <a16:creationId xmlns:a16="http://schemas.microsoft.com/office/drawing/2014/main" id="{F8A78F56-3208-0B1B-F4D6-5D837A04048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10">
            <a:extLst>
              <a:ext uri="{FF2B5EF4-FFF2-40B4-BE49-F238E27FC236}">
                <a16:creationId xmlns:a16="http://schemas.microsoft.com/office/drawing/2014/main" id="{8539C609-7056-CF23-8C8B-48A01C532393}"/>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126886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028A98-A4AF-A265-70EA-A82E35D968BE}"/>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01</a:t>
            </a:r>
          </a:p>
        </p:txBody>
      </p:sp>
      <p:sp>
        <p:nvSpPr>
          <p:cNvPr id="7" name="Text Placeholder 5">
            <a:extLst>
              <a:ext uri="{FF2B5EF4-FFF2-40B4-BE49-F238E27FC236}">
                <a16:creationId xmlns:a16="http://schemas.microsoft.com/office/drawing/2014/main" id="{3AB92F9B-E6FB-0A22-91E7-5E1B2C56C9C5}"/>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8" name="Text Placeholder 5">
            <a:extLst>
              <a:ext uri="{FF2B5EF4-FFF2-40B4-BE49-F238E27FC236}">
                <a16:creationId xmlns:a16="http://schemas.microsoft.com/office/drawing/2014/main" id="{88B9B8F1-41B0-48AB-1747-F71A0EC4309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0E513CE2-40F0-F7E4-DA6D-B5D08E6B8B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3" name="Title 6">
            <a:extLst>
              <a:ext uri="{FF2B5EF4-FFF2-40B4-BE49-F238E27FC236}">
                <a16:creationId xmlns:a16="http://schemas.microsoft.com/office/drawing/2014/main" id="{CEB8687C-1C5D-5DB1-5AE5-7DA6E4DB2942}"/>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2" name="Text Placeholder 5">
            <a:extLst>
              <a:ext uri="{FF2B5EF4-FFF2-40B4-BE49-F238E27FC236}">
                <a16:creationId xmlns:a16="http://schemas.microsoft.com/office/drawing/2014/main" id="{76DBD690-7FE4-A0C7-A98D-0449F9C135CA}"/>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2484570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71BEE4-760E-ACDE-C810-291B26FBC1FD}"/>
              </a:ext>
            </a:extLst>
          </p:cNvPr>
          <p:cNvSpPr/>
          <p:nvPr userDrawn="1"/>
        </p:nvSpPr>
        <p:spPr>
          <a:xfrm>
            <a:off x="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2" name="Text Placeholder 5">
            <a:extLst>
              <a:ext uri="{FF2B5EF4-FFF2-40B4-BE49-F238E27FC236}">
                <a16:creationId xmlns:a16="http://schemas.microsoft.com/office/drawing/2014/main" id="{BE7A7B9D-0596-435F-260E-F986AD70309C}"/>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4" name="Text Placeholder 5">
            <a:extLst>
              <a:ext uri="{FF2B5EF4-FFF2-40B4-BE49-F238E27FC236}">
                <a16:creationId xmlns:a16="http://schemas.microsoft.com/office/drawing/2014/main" id="{25F03E6F-5303-0DBD-3EBD-9F67494B3E0B}"/>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Title 4">
            <a:extLst>
              <a:ext uri="{FF2B5EF4-FFF2-40B4-BE49-F238E27FC236}">
                <a16:creationId xmlns:a16="http://schemas.microsoft.com/office/drawing/2014/main" id="{969FB07F-BB62-D658-9816-1E1BD86A294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6" name="Footer Placeholder 10">
            <a:extLst>
              <a:ext uri="{FF2B5EF4-FFF2-40B4-BE49-F238E27FC236}">
                <a16:creationId xmlns:a16="http://schemas.microsoft.com/office/drawing/2014/main" id="{BF12AD3F-EA62-0DBF-75E9-F16434EAA426}"/>
              </a:ext>
            </a:extLst>
          </p:cNvPr>
          <p:cNvSpPr>
            <a:spLocks noGrp="1"/>
          </p:cNvSpPr>
          <p:nvPr>
            <p:ph type="ftr" sz="quarter" idx="3"/>
          </p:nvPr>
        </p:nvSpPr>
        <p:spPr>
          <a:xfrm>
            <a:off x="6516805" y="6229255"/>
            <a:ext cx="517932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039304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8267D-D61B-F75E-86C1-3337F26300DD}"/>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200">
                <a:latin typeface="Poppins" panose="00000500000000000000" pitchFamily="2" charset="0"/>
                <a:cs typeface="Poppins" panose="00000500000000000000" pitchFamily="2" charset="0"/>
              </a:defRPr>
            </a:lvl1pPr>
          </a:lstStyle>
          <a:p>
            <a:r>
              <a:rPr lang="en-US"/>
              <a:t>Click to insert table</a:t>
            </a:r>
          </a:p>
        </p:txBody>
      </p:sp>
      <p:sp>
        <p:nvSpPr>
          <p:cNvPr id="3" name="Title 4">
            <a:extLst>
              <a:ext uri="{FF2B5EF4-FFF2-40B4-BE49-F238E27FC236}">
                <a16:creationId xmlns:a16="http://schemas.microsoft.com/office/drawing/2014/main" id="{3B5149C6-63EE-0A45-E5D3-310AF131E7C4}"/>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here goes over multiple lines if required</a:t>
            </a:r>
          </a:p>
        </p:txBody>
      </p:sp>
      <p:sp>
        <p:nvSpPr>
          <p:cNvPr id="2" name="Footer Placeholder 10">
            <a:extLst>
              <a:ext uri="{FF2B5EF4-FFF2-40B4-BE49-F238E27FC236}">
                <a16:creationId xmlns:a16="http://schemas.microsoft.com/office/drawing/2014/main" id="{40D0B0E0-4167-6A10-1CB8-CFFD4B3D3DBA}"/>
              </a:ext>
            </a:extLst>
          </p:cNvPr>
          <p:cNvSpPr>
            <a:spLocks noGrp="1"/>
          </p:cNvSpPr>
          <p:nvPr>
            <p:ph type="ftr" sz="quarter" idx="3"/>
          </p:nvPr>
        </p:nvSpPr>
        <p:spPr>
          <a:xfrm>
            <a:off x="6482073" y="6229255"/>
            <a:ext cx="5062776"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96852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hoto right + content left">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7E3E1006-3870-B007-E11C-1B6EC9B310FB}"/>
              </a:ext>
            </a:extLst>
          </p:cNvPr>
          <p:cNvSpPr>
            <a:spLocks noGrp="1"/>
          </p:cNvSpPr>
          <p:nvPr>
            <p:ph type="pic" sz="quarter" idx="22" hasCustomPrompt="1"/>
          </p:nvPr>
        </p:nvSpPr>
        <p:spPr>
          <a:xfrm>
            <a:off x="8128000" y="3427426"/>
            <a:ext cx="4064000" cy="3438525"/>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6" name="Picture Placeholder 14">
            <a:extLst>
              <a:ext uri="{FF2B5EF4-FFF2-40B4-BE49-F238E27FC236}">
                <a16:creationId xmlns:a16="http://schemas.microsoft.com/office/drawing/2014/main" id="{34EF7A89-1E3A-FC0C-896A-31BA392518E7}"/>
              </a:ext>
            </a:extLst>
          </p:cNvPr>
          <p:cNvSpPr>
            <a:spLocks noGrp="1"/>
          </p:cNvSpPr>
          <p:nvPr>
            <p:ph type="pic" sz="quarter" idx="21" hasCustomPrompt="1"/>
          </p:nvPr>
        </p:nvSpPr>
        <p:spPr>
          <a:xfrm>
            <a:off x="4064000" y="3427426"/>
            <a:ext cx="4064000" cy="3438525"/>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7"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3427426"/>
            <a:ext cx="4064000" cy="3438525"/>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7" y="2605293"/>
            <a:ext cx="11276911" cy="663890"/>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3" y="1414694"/>
            <a:ext cx="11276911" cy="968288"/>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p>
        </p:txBody>
      </p:sp>
      <p:sp>
        <p:nvSpPr>
          <p:cNvPr id="10" name="Footer Placeholder 4">
            <a:extLst>
              <a:ext uri="{FF2B5EF4-FFF2-40B4-BE49-F238E27FC236}">
                <a16:creationId xmlns:a16="http://schemas.microsoft.com/office/drawing/2014/main" id="{268E9BC0-BA00-A74C-B276-C18A645C646B}"/>
              </a:ext>
            </a:extLst>
          </p:cNvPr>
          <p:cNvSpPr>
            <a:spLocks noGrp="1"/>
          </p:cNvSpPr>
          <p:nvPr>
            <p:ph type="ftr" sz="quarter" idx="3"/>
          </p:nvPr>
        </p:nvSpPr>
        <p:spPr>
          <a:xfrm>
            <a:off x="2206358" y="6229256"/>
            <a:ext cx="5369307"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759172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9372B4-79FF-1568-B3D6-7FCAAA20B7B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0" name="Text Placeholder 5">
            <a:extLst>
              <a:ext uri="{FF2B5EF4-FFF2-40B4-BE49-F238E27FC236}">
                <a16:creationId xmlns:a16="http://schemas.microsoft.com/office/drawing/2014/main" id="{B61CC271-180C-648D-087D-DEC613F81762}"/>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19" name="Title 17">
            <a:extLst>
              <a:ext uri="{FF2B5EF4-FFF2-40B4-BE49-F238E27FC236}">
                <a16:creationId xmlns:a16="http://schemas.microsoft.com/office/drawing/2014/main" id="{7604B72C-3E22-5D39-D192-EC4666871B0F}"/>
              </a:ext>
            </a:extLst>
          </p:cNvPr>
          <p:cNvSpPr>
            <a:spLocks noGrp="1"/>
          </p:cNvSpPr>
          <p:nvPr>
            <p:ph type="title" hasCustomPrompt="1"/>
          </p:nvPr>
        </p:nvSpPr>
        <p:spPr>
          <a:xfrm>
            <a:off x="1343025" y="1616532"/>
            <a:ext cx="5062539" cy="2610984"/>
          </a:xfrm>
          <a:prstGeom prst="rect">
            <a:avLst/>
          </a:prstGeom>
        </p:spPr>
        <p:txBody>
          <a:bodyPr lIns="0" tIns="0" rIns="0" bIns="0" anchor="b"/>
          <a:lstStyle>
            <a:lvl1pPr>
              <a:defRPr lang="en-US" sz="4200" dirty="0">
                <a:latin typeface="Poppins SemiBold" panose="00000700000000000000" pitchFamily="2" charset="0"/>
                <a:ea typeface="+mn-ea"/>
                <a:cs typeface="Poppins SemiBold" panose="00000700000000000000" pitchFamily="2" charset="0"/>
              </a:defRPr>
            </a:lvl1pPr>
          </a:lstStyle>
          <a:p>
            <a:pPr marL="0" lvl="0" indent="0">
              <a:lnSpc>
                <a:spcPct val="100000"/>
              </a:lnSpc>
              <a:spcBef>
                <a:spcPts val="1000"/>
              </a:spcBef>
              <a:buFontTx/>
            </a:pPr>
            <a:r>
              <a:rPr lang="en-US"/>
              <a:t>The Presentation Title Goes Here</a:t>
            </a:r>
          </a:p>
        </p:txBody>
      </p:sp>
      <p:sp>
        <p:nvSpPr>
          <p:cNvPr id="22" name="Text Placeholder 20">
            <a:extLst>
              <a:ext uri="{FF2B5EF4-FFF2-40B4-BE49-F238E27FC236}">
                <a16:creationId xmlns:a16="http://schemas.microsoft.com/office/drawing/2014/main" id="{83503EB8-22AC-2652-541F-328652BFB8EE}"/>
              </a:ext>
            </a:extLst>
          </p:cNvPr>
          <p:cNvSpPr>
            <a:spLocks noGrp="1"/>
          </p:cNvSpPr>
          <p:nvPr>
            <p:ph type="body" sz="quarter" idx="13" hasCustomPrompt="1"/>
          </p:nvPr>
        </p:nvSpPr>
        <p:spPr>
          <a:xfrm>
            <a:off x="1342652" y="4695137"/>
            <a:ext cx="5062539" cy="423152"/>
          </a:xfrm>
          <a:prstGeom prst="rect">
            <a:avLst/>
          </a:prstGeom>
        </p:spPr>
        <p:txBody>
          <a:bodyPr lIns="0" tIns="0" rIns="0" bIns="0" anchor="b"/>
          <a:lstStyle>
            <a:lvl1pPr marL="0" indent="0">
              <a:lnSpc>
                <a:spcPct val="100000"/>
              </a:lnSpc>
              <a:buFontTx/>
              <a:buNone/>
              <a:defRPr sz="18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 or speaker name</a:t>
            </a:r>
          </a:p>
        </p:txBody>
      </p:sp>
      <p:sp>
        <p:nvSpPr>
          <p:cNvPr id="24" name="Text Placeholder 20">
            <a:extLst>
              <a:ext uri="{FF2B5EF4-FFF2-40B4-BE49-F238E27FC236}">
                <a16:creationId xmlns:a16="http://schemas.microsoft.com/office/drawing/2014/main" id="{D8507CC8-D535-4BC6-E58E-11FA855D0C8A}"/>
              </a:ext>
            </a:extLst>
          </p:cNvPr>
          <p:cNvSpPr>
            <a:spLocks noGrp="1"/>
          </p:cNvSpPr>
          <p:nvPr>
            <p:ph type="body" sz="quarter" idx="14" hasCustomPrompt="1"/>
          </p:nvPr>
        </p:nvSpPr>
        <p:spPr>
          <a:xfrm>
            <a:off x="1342652" y="5223518"/>
            <a:ext cx="5062539" cy="847618"/>
          </a:xfrm>
          <a:prstGeom prst="rect">
            <a:avLst/>
          </a:prstGeom>
        </p:spPr>
        <p:txBody>
          <a:bodyPr lIns="0" tIns="0" rIns="0" bIns="0" anchor="t"/>
          <a:lstStyle>
            <a:lvl1pPr marL="0" indent="0">
              <a:lnSpc>
                <a:spcPct val="100000"/>
              </a:lnSpc>
              <a:buFontTx/>
              <a:buNone/>
              <a:defRPr sz="150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If required goes here | speaker title, date and/or additional information</a:t>
            </a:r>
          </a:p>
        </p:txBody>
      </p:sp>
      <p:grpSp>
        <p:nvGrpSpPr>
          <p:cNvPr id="4" name="Group 3">
            <a:extLst>
              <a:ext uri="{FF2B5EF4-FFF2-40B4-BE49-F238E27FC236}">
                <a16:creationId xmlns:a16="http://schemas.microsoft.com/office/drawing/2014/main" id="{1BEB20A5-EF9D-B4CD-8327-7B9564DB7690}"/>
              </a:ext>
            </a:extLst>
          </p:cNvPr>
          <p:cNvGrpSpPr/>
          <p:nvPr userDrawn="1"/>
        </p:nvGrpSpPr>
        <p:grpSpPr>
          <a:xfrm>
            <a:off x="532238" y="532263"/>
            <a:ext cx="1522954" cy="515204"/>
            <a:chOff x="532238" y="532263"/>
            <a:chExt cx="1522954" cy="515204"/>
          </a:xfrm>
        </p:grpSpPr>
        <p:sp>
          <p:nvSpPr>
            <p:cNvPr id="6" name="Freeform: Shape 5">
              <a:extLst>
                <a:ext uri="{FF2B5EF4-FFF2-40B4-BE49-F238E27FC236}">
                  <a16:creationId xmlns:a16="http://schemas.microsoft.com/office/drawing/2014/main" id="{4B8B0E0D-A07D-CED0-324D-F6B0BD7878E5}"/>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7" name="Freeform: Shape 6">
              <a:extLst>
                <a:ext uri="{FF2B5EF4-FFF2-40B4-BE49-F238E27FC236}">
                  <a16:creationId xmlns:a16="http://schemas.microsoft.com/office/drawing/2014/main" id="{E4B9C520-802F-607D-CD32-293B8F5FF939}"/>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9" name="Freeform: Shape 8">
              <a:extLst>
                <a:ext uri="{FF2B5EF4-FFF2-40B4-BE49-F238E27FC236}">
                  <a16:creationId xmlns:a16="http://schemas.microsoft.com/office/drawing/2014/main" id="{0CCDBBF9-3E97-0881-79C2-B541C6F19CD2}"/>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301694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0E20C2A2-7AA6-B5F7-298D-A81D64A664DD}"/>
              </a:ext>
            </a:extLst>
          </p:cNvPr>
          <p:cNvSpPr/>
          <p:nvPr userDrawn="1"/>
        </p:nvSpPr>
        <p:spPr>
          <a:xfrm>
            <a:off x="1342652" y="5351951"/>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solidFill>
                <a:latin typeface="Poppins SemiBold" panose="00000700000000000000" pitchFamily="2" charset="0"/>
                <a:cs typeface="Poppins SemiBold" panose="00000700000000000000" pitchFamily="2" charset="0"/>
              </a:rPr>
              <a:t>nxp.com</a:t>
            </a:r>
          </a:p>
        </p:txBody>
      </p:sp>
      <p:pic>
        <p:nvPicPr>
          <p:cNvPr id="9" name="Picture 8">
            <a:extLst>
              <a:ext uri="{FF2B5EF4-FFF2-40B4-BE49-F238E27FC236}">
                <a16:creationId xmlns:a16="http://schemas.microsoft.com/office/drawing/2014/main" id="{C7945055-7586-B6AD-BFB3-A2A251B30B1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4" name="Text Placeholder 20">
            <a:extLst>
              <a:ext uri="{FF2B5EF4-FFF2-40B4-BE49-F238E27FC236}">
                <a16:creationId xmlns:a16="http://schemas.microsoft.com/office/drawing/2014/main" id="{FE5A13CC-41AD-B8D9-9E1B-73CEF87EF736}"/>
              </a:ext>
            </a:extLst>
          </p:cNvPr>
          <p:cNvSpPr>
            <a:spLocks noGrp="1"/>
          </p:cNvSpPr>
          <p:nvPr>
            <p:ph type="body" sz="quarter" idx="13" hasCustomPrompt="1"/>
          </p:nvPr>
        </p:nvSpPr>
        <p:spPr>
          <a:xfrm>
            <a:off x="1342650" y="4184148"/>
            <a:ext cx="5122488" cy="423152"/>
          </a:xfrm>
          <a:prstGeom prst="rect">
            <a:avLst/>
          </a:prstGeom>
        </p:spPr>
        <p:txBody>
          <a:bodyPr lIns="0" tIns="0" rIns="0" bIns="0" anchor="b"/>
          <a:lstStyle>
            <a:lvl1pPr marL="0" indent="0">
              <a:lnSpc>
                <a:spcPct val="100000"/>
              </a:lnSpc>
              <a:buFontTx/>
              <a:buNone/>
              <a:defRPr sz="15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First name, Last name</a:t>
            </a:r>
          </a:p>
        </p:txBody>
      </p:sp>
      <p:sp>
        <p:nvSpPr>
          <p:cNvPr id="16" name="Text Placeholder 20">
            <a:extLst>
              <a:ext uri="{FF2B5EF4-FFF2-40B4-BE49-F238E27FC236}">
                <a16:creationId xmlns:a16="http://schemas.microsoft.com/office/drawing/2014/main" id="{3128669A-EC9C-6B64-81BD-C3297B926353}"/>
              </a:ext>
            </a:extLst>
          </p:cNvPr>
          <p:cNvSpPr>
            <a:spLocks noGrp="1"/>
          </p:cNvSpPr>
          <p:nvPr>
            <p:ph type="body" sz="quarter" idx="14" hasCustomPrompt="1"/>
          </p:nvPr>
        </p:nvSpPr>
        <p:spPr>
          <a:xfrm>
            <a:off x="1342652" y="4685635"/>
            <a:ext cx="5122486" cy="531824"/>
          </a:xfrm>
          <a:prstGeom prst="rect">
            <a:avLst/>
          </a:prstGeom>
        </p:spPr>
        <p:txBody>
          <a:bodyPr lIns="0" tIns="0" rIns="0" bIns="0" anchor="t"/>
          <a:lstStyle>
            <a:lvl1pPr marL="0" indent="0">
              <a:lnSpc>
                <a:spcPct val="100000"/>
              </a:lnSpc>
              <a:spcBef>
                <a:spcPts val="300"/>
              </a:spcBef>
              <a:buFontTx/>
              <a:buNone/>
              <a:defRPr sz="150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email@nxp.com</a:t>
            </a:r>
          </a:p>
          <a:p>
            <a:pPr lvl="0"/>
            <a:r>
              <a:rPr lang="en-US"/>
              <a:t>+00 000 000</a:t>
            </a:r>
          </a:p>
          <a:p>
            <a:pPr lvl="0"/>
            <a:endParaRPr lang="en-US"/>
          </a:p>
        </p:txBody>
      </p:sp>
      <p:sp>
        <p:nvSpPr>
          <p:cNvPr id="20" name="Text Placeholder 5">
            <a:extLst>
              <a:ext uri="{FF2B5EF4-FFF2-40B4-BE49-F238E27FC236}">
                <a16:creationId xmlns:a16="http://schemas.microsoft.com/office/drawing/2014/main" id="{04C421D2-45C3-344D-F5A9-B20EDBE60D16}"/>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7" name="Title 6">
            <a:extLst>
              <a:ext uri="{FF2B5EF4-FFF2-40B4-BE49-F238E27FC236}">
                <a16:creationId xmlns:a16="http://schemas.microsoft.com/office/drawing/2014/main" id="{0407169C-F128-91C7-AC49-586C9613B8BF}"/>
              </a:ext>
            </a:extLst>
          </p:cNvPr>
          <p:cNvSpPr>
            <a:spLocks noGrp="1"/>
          </p:cNvSpPr>
          <p:nvPr>
            <p:ph type="title" hasCustomPrompt="1"/>
          </p:nvPr>
        </p:nvSpPr>
        <p:spPr>
          <a:xfrm>
            <a:off x="1342650" y="2122688"/>
            <a:ext cx="5122863" cy="1593836"/>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Get in touch</a:t>
            </a:r>
          </a:p>
        </p:txBody>
      </p:sp>
      <p:grpSp>
        <p:nvGrpSpPr>
          <p:cNvPr id="3" name="Group 2">
            <a:extLst>
              <a:ext uri="{FF2B5EF4-FFF2-40B4-BE49-F238E27FC236}">
                <a16:creationId xmlns:a16="http://schemas.microsoft.com/office/drawing/2014/main" id="{EAEF5EDE-2021-9571-F58B-D3AF5A979807}"/>
              </a:ext>
            </a:extLst>
          </p:cNvPr>
          <p:cNvGrpSpPr/>
          <p:nvPr userDrawn="1"/>
        </p:nvGrpSpPr>
        <p:grpSpPr>
          <a:xfrm>
            <a:off x="532238" y="532263"/>
            <a:ext cx="1522954" cy="515204"/>
            <a:chOff x="532238" y="532263"/>
            <a:chExt cx="1522954" cy="515204"/>
          </a:xfrm>
        </p:grpSpPr>
        <p:sp>
          <p:nvSpPr>
            <p:cNvPr id="6" name="Freeform: Shape 5">
              <a:extLst>
                <a:ext uri="{FF2B5EF4-FFF2-40B4-BE49-F238E27FC236}">
                  <a16:creationId xmlns:a16="http://schemas.microsoft.com/office/drawing/2014/main" id="{05109736-310E-A974-DDC5-8F49907B1669}"/>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0" name="Freeform: Shape 9">
              <a:extLst>
                <a:ext uri="{FF2B5EF4-FFF2-40B4-BE49-F238E27FC236}">
                  <a16:creationId xmlns:a16="http://schemas.microsoft.com/office/drawing/2014/main" id="{EF7413E9-6D3A-96D8-051C-13A354A5AA14}"/>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1" name="Freeform: Shape 10">
              <a:extLst>
                <a:ext uri="{FF2B5EF4-FFF2-40B4-BE49-F238E27FC236}">
                  <a16:creationId xmlns:a16="http://schemas.microsoft.com/office/drawing/2014/main" id="{2D78B0F1-E317-7DC9-E5B0-502657A7FAD0}"/>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3812020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XP + logo ">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91696F-04D1-9B06-1237-744CE5322B65}"/>
              </a:ext>
            </a:extLst>
          </p:cNvPr>
          <p:cNvGrpSpPr/>
          <p:nvPr userDrawn="1"/>
        </p:nvGrpSpPr>
        <p:grpSpPr>
          <a:xfrm>
            <a:off x="1329004" y="2629430"/>
            <a:ext cx="2894619" cy="979228"/>
            <a:chOff x="532238" y="532263"/>
            <a:chExt cx="1522954" cy="515204"/>
          </a:xfrm>
        </p:grpSpPr>
        <p:sp>
          <p:nvSpPr>
            <p:cNvPr id="4" name="Freeform: Shape 3">
              <a:extLst>
                <a:ext uri="{FF2B5EF4-FFF2-40B4-BE49-F238E27FC236}">
                  <a16:creationId xmlns:a16="http://schemas.microsoft.com/office/drawing/2014/main" id="{012B66B9-7611-B714-8794-C580ADF153EF}"/>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5" name="Freeform: Shape 4">
              <a:extLst>
                <a:ext uri="{FF2B5EF4-FFF2-40B4-BE49-F238E27FC236}">
                  <a16:creationId xmlns:a16="http://schemas.microsoft.com/office/drawing/2014/main" id="{CBB59CCC-1A5B-6EE8-1831-4D7D0F91EA95}"/>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8" name="Freeform: Shape 7">
              <a:extLst>
                <a:ext uri="{FF2B5EF4-FFF2-40B4-BE49-F238E27FC236}">
                  <a16:creationId xmlns:a16="http://schemas.microsoft.com/office/drawing/2014/main" id="{40A97240-CCE8-5488-76AC-CF0E9B035643}"/>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2">
                    <a:lumMod val="10000"/>
                    <a:lumOff val="90000"/>
                  </a:schemeClr>
                </a:solidFill>
                <a:latin typeface="Poppins SemiBold" panose="00000700000000000000" pitchFamily="2" charset="0"/>
                <a:cs typeface="Poppins SemiBold" panose="00000700000000000000" pitchFamily="2" charset="0"/>
              </a:rPr>
              <a:t>nxp.com</a:t>
            </a:r>
          </a:p>
        </p:txBody>
      </p:sp>
      <p:pic>
        <p:nvPicPr>
          <p:cNvPr id="7" name="Picture 6">
            <a:extLst>
              <a:ext uri="{FF2B5EF4-FFF2-40B4-BE49-F238E27FC236}">
                <a16:creationId xmlns:a16="http://schemas.microsoft.com/office/drawing/2014/main" id="{8A73A6ED-42EE-B8D0-D9FF-38A04D95910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sp>
        <p:nvSpPr>
          <p:cNvPr id="3" name="Text Placeholder 5">
            <a:extLst>
              <a:ext uri="{FF2B5EF4-FFF2-40B4-BE49-F238E27FC236}">
                <a16:creationId xmlns:a16="http://schemas.microsoft.com/office/drawing/2014/main" id="{0430BA5F-BFE6-F50D-6334-D0BC11439464}"/>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Internal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Tree>
    <p:extLst>
      <p:ext uri="{BB962C8B-B14F-4D97-AF65-F5344CB8AC3E}">
        <p14:creationId xmlns:p14="http://schemas.microsoft.com/office/powerpoint/2010/main" val="2241176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11" name="Text Placeholder 5">
            <a:extLst>
              <a:ext uri="{FF2B5EF4-FFF2-40B4-BE49-F238E27FC236}">
                <a16:creationId xmlns:a16="http://schemas.microsoft.com/office/drawing/2014/main" id="{8A8611E8-2A99-51CF-0406-11504A28D820}"/>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p>
        </p:txBody>
      </p:sp>
      <p:sp>
        <p:nvSpPr>
          <p:cNvPr id="12" name="Title 6">
            <a:extLst>
              <a:ext uri="{FF2B5EF4-FFF2-40B4-BE49-F238E27FC236}">
                <a16:creationId xmlns:a16="http://schemas.microsoft.com/office/drawing/2014/main" id="{DD939FD6-7900-9BF1-E007-980EAA410D8D}"/>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38272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F4DAE-6FA9-F587-560D-0669A5EC086F}"/>
              </a:ext>
            </a:extLst>
          </p:cNvPr>
          <p:cNvSpPr/>
          <p:nvPr userDrawn="1"/>
        </p:nvSpPr>
        <p:spPr>
          <a:xfrm>
            <a:off x="5749636" y="0"/>
            <a:ext cx="6442364"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8" name="Text Placeholder 5">
            <a:extLst>
              <a:ext uri="{FF2B5EF4-FFF2-40B4-BE49-F238E27FC236}">
                <a16:creationId xmlns:a16="http://schemas.microsoft.com/office/drawing/2014/main" id="{D9616F50-FFFA-28DD-FAAC-BFE320B809C8}"/>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p>
        </p:txBody>
      </p:sp>
      <p:sp>
        <p:nvSpPr>
          <p:cNvPr id="9" name="Title 6">
            <a:extLst>
              <a:ext uri="{FF2B5EF4-FFF2-40B4-BE49-F238E27FC236}">
                <a16:creationId xmlns:a16="http://schemas.microsoft.com/office/drawing/2014/main" id="{7AFE2D78-CAEC-0B0E-1654-64661C5FBC81}"/>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0" name="Text Placeholder 5">
            <a:extLst>
              <a:ext uri="{FF2B5EF4-FFF2-40B4-BE49-F238E27FC236}">
                <a16:creationId xmlns:a16="http://schemas.microsoft.com/office/drawing/2014/main" id="{B266D53C-CFF6-8F3E-0319-03AABB6E579F}"/>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455933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2" name="Footer Placeholder 7">
            <a:extLst>
              <a:ext uri="{FF2B5EF4-FFF2-40B4-BE49-F238E27FC236}">
                <a16:creationId xmlns:a16="http://schemas.microsoft.com/office/drawing/2014/main" id="{5639739A-31D0-FE65-C933-0C49124C4BE9}"/>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26518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Footer Placeholder 7">
            <a:extLst>
              <a:ext uri="{FF2B5EF4-FFF2-40B4-BE49-F238E27FC236}">
                <a16:creationId xmlns:a16="http://schemas.microsoft.com/office/drawing/2014/main" id="{3B4A12A3-E68B-B5F9-ECD4-384E6D7D581B}"/>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276336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3.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5.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theme" Target="../theme/theme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194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6DBEC6-2685-F2FC-298D-5F4CBBF49425}"/>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2" name="Text Placeholder 5">
            <a:extLst>
              <a:ext uri="{FF2B5EF4-FFF2-40B4-BE49-F238E27FC236}">
                <a16:creationId xmlns:a16="http://schemas.microsoft.com/office/drawing/2014/main" id="{46577CEF-2EB4-A5BD-C2E7-01DE34F946D7}"/>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3" name="Text Placeholder 5">
            <a:extLst>
              <a:ext uri="{FF2B5EF4-FFF2-40B4-BE49-F238E27FC236}">
                <a16:creationId xmlns:a16="http://schemas.microsoft.com/office/drawing/2014/main" id="{AB4950E6-5C50-BC58-56EA-C3A4D033D3BC}"/>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21" name="Title Placeholder 16">
            <a:extLst>
              <a:ext uri="{FF2B5EF4-FFF2-40B4-BE49-F238E27FC236}">
                <a16:creationId xmlns:a16="http://schemas.microsoft.com/office/drawing/2014/main" id="{F57F4805-F012-B4DF-F69C-5B6FDD5165B2}"/>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22" name="Text Placeholder 17">
            <a:extLst>
              <a:ext uri="{FF2B5EF4-FFF2-40B4-BE49-F238E27FC236}">
                <a16:creationId xmlns:a16="http://schemas.microsoft.com/office/drawing/2014/main" id="{45E28841-3942-0C14-E018-4E1A6C0C59D7}"/>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171450" lvl="1" indent="-171450">
              <a:lnSpc>
                <a:spcPct val="110000"/>
              </a:lnSpc>
              <a:spcBef>
                <a:spcPts val="600"/>
              </a:spcBef>
            </a:pPr>
            <a:r>
              <a:rPr lang="en-US"/>
              <a:t>Second level</a:t>
            </a:r>
          </a:p>
          <a:p>
            <a:pPr marL="171450" lvl="2" indent="-171450">
              <a:lnSpc>
                <a:spcPct val="110000"/>
              </a:lnSpc>
              <a:spcBef>
                <a:spcPts val="600"/>
              </a:spcBef>
            </a:pPr>
            <a:r>
              <a:rPr lang="en-US"/>
              <a:t>Third level</a:t>
            </a:r>
          </a:p>
          <a:p>
            <a:pPr marL="171450" lvl="3" indent="-171450">
              <a:lnSpc>
                <a:spcPct val="110000"/>
              </a:lnSpc>
              <a:spcBef>
                <a:spcPts val="600"/>
              </a:spcBef>
            </a:pPr>
            <a:r>
              <a:rPr lang="en-US"/>
              <a:t>Fourth level</a:t>
            </a:r>
          </a:p>
          <a:p>
            <a:pPr marL="171450" lvl="4" indent="-171450">
              <a:lnSpc>
                <a:spcPct val="110000"/>
              </a:lnSpc>
              <a:spcBef>
                <a:spcPts val="600"/>
              </a:spcBef>
            </a:pPr>
            <a:r>
              <a:rPr lang="en-US"/>
              <a:t>Fifth level</a:t>
            </a:r>
          </a:p>
        </p:txBody>
      </p:sp>
    </p:spTree>
    <p:extLst>
      <p:ext uri="{BB962C8B-B14F-4D97-AF65-F5344CB8AC3E}">
        <p14:creationId xmlns:p14="http://schemas.microsoft.com/office/powerpoint/2010/main" val="23122178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721" r:id="rId21"/>
    <p:sldLayoutId id="2147483722" r:id="rId22"/>
    <p:sldLayoutId id="2147483723" r:id="rId23"/>
    <p:sldLayoutId id="2147483724" r:id="rId24"/>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lang="en-US" sz="2200" b="1" i="0" kern="120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guide id="5"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013799"/>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D52A1F4-FB15-0B2D-7DFF-4AC1873B451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Text Placeholder 5">
            <a:extLst>
              <a:ext uri="{FF2B5EF4-FFF2-40B4-BE49-F238E27FC236}">
                <a16:creationId xmlns:a16="http://schemas.microsoft.com/office/drawing/2014/main" id="{FA5319E7-8948-378F-DF8C-7C80D60C07CA}"/>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lumMod val="65000"/>
                  </a:schemeClr>
                </a:solidFill>
                <a:latin typeface="Poppins SemiBold" pitchFamily="2" charset="77"/>
                <a:cs typeface="Poppins SemiBold" pitchFamily="2" charset="77"/>
              </a:rPr>
              <a:t>|  NXP  |  </a:t>
            </a:r>
            <a:r>
              <a:rPr lang="en-GB">
                <a:solidFill>
                  <a:schemeClr val="tx1">
                    <a:lumMod val="65000"/>
                  </a:schemeClr>
                </a:solidFill>
                <a:latin typeface="Poppins" panose="00000500000000000000" pitchFamily="2" charset="0"/>
                <a:cs typeface="Poppins" panose="00000500000000000000" pitchFamily="2" charset="0"/>
              </a:rPr>
              <a:t>Internal</a:t>
            </a:r>
          </a:p>
        </p:txBody>
      </p:sp>
      <p:sp>
        <p:nvSpPr>
          <p:cNvPr id="4" name="Text Placeholder 5">
            <a:extLst>
              <a:ext uri="{FF2B5EF4-FFF2-40B4-BE49-F238E27FC236}">
                <a16:creationId xmlns:a16="http://schemas.microsoft.com/office/drawing/2014/main" id="{2AD39AA8-A244-DB56-42EC-193BDAB2C610}"/>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lumMod val="65000"/>
                  </a:schemeClr>
                </a:solidFill>
                <a:latin typeface="Poppins" panose="00000500000000000000" pitchFamily="2" charset="0"/>
                <a:cs typeface="Poppins" panose="00000500000000000000" pitchFamily="2" charset="0"/>
              </a:rPr>
              <a:t>‹#›</a:t>
            </a:fld>
            <a:endParaRPr lang="en-GB">
              <a:solidFill>
                <a:schemeClr val="tx1">
                  <a:lumMod val="65000"/>
                </a:schemeClr>
              </a:solidFill>
              <a:latin typeface="Poppins" panose="00000500000000000000" pitchFamily="2" charset="0"/>
              <a:cs typeface="Poppins" panose="00000500000000000000" pitchFamily="2" charset="0"/>
            </a:endParaRPr>
          </a:p>
        </p:txBody>
      </p:sp>
      <p:sp>
        <p:nvSpPr>
          <p:cNvPr id="2" name="Title Placeholder 16">
            <a:extLst>
              <a:ext uri="{FF2B5EF4-FFF2-40B4-BE49-F238E27FC236}">
                <a16:creationId xmlns:a16="http://schemas.microsoft.com/office/drawing/2014/main" id="{3D2DD0E2-8C1E-EA89-DB65-8934D257EAB8}"/>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5" name="Text Placeholder 17">
            <a:extLst>
              <a:ext uri="{FF2B5EF4-FFF2-40B4-BE49-F238E27FC236}">
                <a16:creationId xmlns:a16="http://schemas.microsoft.com/office/drawing/2014/main" id="{C1BEE7E3-E75B-96AC-2D17-FB238CFE9218}"/>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171450" lvl="1" indent="-171450">
              <a:lnSpc>
                <a:spcPct val="110000"/>
              </a:lnSpc>
              <a:spcBef>
                <a:spcPts val="600"/>
              </a:spcBef>
            </a:pPr>
            <a:r>
              <a:rPr lang="en-US"/>
              <a:t>Second level</a:t>
            </a:r>
          </a:p>
          <a:p>
            <a:pPr marL="171450" lvl="2" indent="-171450">
              <a:lnSpc>
                <a:spcPct val="110000"/>
              </a:lnSpc>
              <a:spcBef>
                <a:spcPts val="600"/>
              </a:spcBef>
            </a:pPr>
            <a:r>
              <a:rPr lang="en-US"/>
              <a:t>Third level</a:t>
            </a:r>
          </a:p>
          <a:p>
            <a:pPr marL="171450" lvl="3" indent="-171450">
              <a:lnSpc>
                <a:spcPct val="110000"/>
              </a:lnSpc>
              <a:spcBef>
                <a:spcPts val="600"/>
              </a:spcBef>
            </a:pPr>
            <a:r>
              <a:rPr lang="en-US"/>
              <a:t>Fourth level</a:t>
            </a:r>
          </a:p>
          <a:p>
            <a:pPr marL="171450" lvl="4" indent="-171450">
              <a:lnSpc>
                <a:spcPct val="110000"/>
              </a:lnSpc>
              <a:spcBef>
                <a:spcPts val="600"/>
              </a:spcBef>
            </a:pPr>
            <a:r>
              <a:rPr lang="en-US"/>
              <a:t>Fifth level</a:t>
            </a:r>
          </a:p>
        </p:txBody>
      </p:sp>
    </p:spTree>
    <p:extLst>
      <p:ext uri="{BB962C8B-B14F-4D97-AF65-F5344CB8AC3E}">
        <p14:creationId xmlns:p14="http://schemas.microsoft.com/office/powerpoint/2010/main" val="3423700385"/>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lang="en-US" sz="2200" b="1" i="0" kern="1200" dirty="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4185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808"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6DBEC6-2685-F2FC-298D-5F4CBBF49425}"/>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2" name="Text Placeholder 5">
            <a:extLst>
              <a:ext uri="{FF2B5EF4-FFF2-40B4-BE49-F238E27FC236}">
                <a16:creationId xmlns:a16="http://schemas.microsoft.com/office/drawing/2014/main" id="{46577CEF-2EB4-A5BD-C2E7-01DE34F946D7}"/>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Internal</a:t>
            </a:r>
          </a:p>
        </p:txBody>
      </p:sp>
      <p:sp>
        <p:nvSpPr>
          <p:cNvPr id="3" name="Text Placeholder 5">
            <a:extLst>
              <a:ext uri="{FF2B5EF4-FFF2-40B4-BE49-F238E27FC236}">
                <a16:creationId xmlns:a16="http://schemas.microsoft.com/office/drawing/2014/main" id="{AB4950E6-5C50-BC58-56EA-C3A4D033D3BC}"/>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21" name="Title Placeholder 16">
            <a:extLst>
              <a:ext uri="{FF2B5EF4-FFF2-40B4-BE49-F238E27FC236}">
                <a16:creationId xmlns:a16="http://schemas.microsoft.com/office/drawing/2014/main" id="{F57F4805-F012-B4DF-F69C-5B6FDD5165B2}"/>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22" name="Text Placeholder 17">
            <a:extLst>
              <a:ext uri="{FF2B5EF4-FFF2-40B4-BE49-F238E27FC236}">
                <a16:creationId xmlns:a16="http://schemas.microsoft.com/office/drawing/2014/main" id="{45E28841-3942-0C14-E018-4E1A6C0C59D7}"/>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171450" lvl="1" indent="-171450">
              <a:lnSpc>
                <a:spcPct val="110000"/>
              </a:lnSpc>
              <a:spcBef>
                <a:spcPts val="600"/>
              </a:spcBef>
            </a:pPr>
            <a:r>
              <a:rPr lang="en-US"/>
              <a:t>Second level</a:t>
            </a:r>
          </a:p>
          <a:p>
            <a:pPr marL="171450" lvl="2" indent="-171450">
              <a:lnSpc>
                <a:spcPct val="110000"/>
              </a:lnSpc>
              <a:spcBef>
                <a:spcPts val="600"/>
              </a:spcBef>
            </a:pPr>
            <a:r>
              <a:rPr lang="en-US"/>
              <a:t>Third level</a:t>
            </a:r>
          </a:p>
          <a:p>
            <a:pPr marL="171450" lvl="3" indent="-171450">
              <a:lnSpc>
                <a:spcPct val="110000"/>
              </a:lnSpc>
              <a:spcBef>
                <a:spcPts val="600"/>
              </a:spcBef>
            </a:pPr>
            <a:r>
              <a:rPr lang="en-US"/>
              <a:t>Fourth level</a:t>
            </a:r>
          </a:p>
          <a:p>
            <a:pPr marL="171450" lvl="4" indent="-171450">
              <a:lnSpc>
                <a:spcPct val="110000"/>
              </a:lnSpc>
              <a:spcBef>
                <a:spcPts val="600"/>
              </a:spcBef>
            </a:pPr>
            <a:r>
              <a:rPr lang="en-US"/>
              <a:t>Fifth level</a:t>
            </a:r>
          </a:p>
        </p:txBody>
      </p:sp>
    </p:spTree>
    <p:extLst>
      <p:ext uri="{BB962C8B-B14F-4D97-AF65-F5344CB8AC3E}">
        <p14:creationId xmlns:p14="http://schemas.microsoft.com/office/powerpoint/2010/main" val="240697412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lang="en-US" sz="2200" b="1" i="0" kern="120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guide id="5"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572393"/>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D52A1F4-FB15-0B2D-7DFF-4AC1873B451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Text Placeholder 5">
            <a:extLst>
              <a:ext uri="{FF2B5EF4-FFF2-40B4-BE49-F238E27FC236}">
                <a16:creationId xmlns:a16="http://schemas.microsoft.com/office/drawing/2014/main" id="{FA5319E7-8948-378F-DF8C-7C80D60C07CA}"/>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lumMod val="65000"/>
                  </a:schemeClr>
                </a:solidFill>
                <a:latin typeface="Poppins SemiBold" pitchFamily="2" charset="77"/>
                <a:cs typeface="Poppins SemiBold" pitchFamily="2" charset="77"/>
              </a:rPr>
              <a:t>|  NXP  |  </a:t>
            </a:r>
            <a:r>
              <a:rPr lang="en-GB">
                <a:solidFill>
                  <a:schemeClr val="tx1">
                    <a:lumMod val="65000"/>
                  </a:schemeClr>
                </a:solidFill>
                <a:latin typeface="Poppins" panose="00000500000000000000" pitchFamily="2" charset="0"/>
                <a:cs typeface="Poppins" panose="00000500000000000000" pitchFamily="2" charset="0"/>
              </a:rPr>
              <a:t>Internal</a:t>
            </a:r>
          </a:p>
        </p:txBody>
      </p:sp>
      <p:sp>
        <p:nvSpPr>
          <p:cNvPr id="4" name="Text Placeholder 5">
            <a:extLst>
              <a:ext uri="{FF2B5EF4-FFF2-40B4-BE49-F238E27FC236}">
                <a16:creationId xmlns:a16="http://schemas.microsoft.com/office/drawing/2014/main" id="{2AD39AA8-A244-DB56-42EC-193BDAB2C610}"/>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lumMod val="65000"/>
                  </a:schemeClr>
                </a:solidFill>
                <a:latin typeface="Poppins" panose="00000500000000000000" pitchFamily="2" charset="0"/>
                <a:cs typeface="Poppins" panose="00000500000000000000" pitchFamily="2" charset="0"/>
              </a:rPr>
              <a:t>‹#›</a:t>
            </a:fld>
            <a:endParaRPr lang="en-GB">
              <a:solidFill>
                <a:schemeClr val="tx1">
                  <a:lumMod val="65000"/>
                </a:schemeClr>
              </a:solidFill>
              <a:latin typeface="Poppins" panose="00000500000000000000" pitchFamily="2" charset="0"/>
              <a:cs typeface="Poppins" panose="00000500000000000000" pitchFamily="2" charset="0"/>
            </a:endParaRPr>
          </a:p>
        </p:txBody>
      </p:sp>
      <p:sp>
        <p:nvSpPr>
          <p:cNvPr id="2" name="Title Placeholder 16">
            <a:extLst>
              <a:ext uri="{FF2B5EF4-FFF2-40B4-BE49-F238E27FC236}">
                <a16:creationId xmlns:a16="http://schemas.microsoft.com/office/drawing/2014/main" id="{3D2DD0E2-8C1E-EA89-DB65-8934D257EAB8}"/>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5" name="Text Placeholder 17">
            <a:extLst>
              <a:ext uri="{FF2B5EF4-FFF2-40B4-BE49-F238E27FC236}">
                <a16:creationId xmlns:a16="http://schemas.microsoft.com/office/drawing/2014/main" id="{C1BEE7E3-E75B-96AC-2D17-FB238CFE9218}"/>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171450" lvl="1" indent="-171450">
              <a:lnSpc>
                <a:spcPct val="110000"/>
              </a:lnSpc>
              <a:spcBef>
                <a:spcPts val="600"/>
              </a:spcBef>
            </a:pPr>
            <a:r>
              <a:rPr lang="en-US"/>
              <a:t>Second level</a:t>
            </a:r>
          </a:p>
          <a:p>
            <a:pPr marL="171450" lvl="2" indent="-171450">
              <a:lnSpc>
                <a:spcPct val="110000"/>
              </a:lnSpc>
              <a:spcBef>
                <a:spcPts val="600"/>
              </a:spcBef>
            </a:pPr>
            <a:r>
              <a:rPr lang="en-US"/>
              <a:t>Third level</a:t>
            </a:r>
          </a:p>
          <a:p>
            <a:pPr marL="171450" lvl="3" indent="-171450">
              <a:lnSpc>
                <a:spcPct val="110000"/>
              </a:lnSpc>
              <a:spcBef>
                <a:spcPts val="600"/>
              </a:spcBef>
            </a:pPr>
            <a:r>
              <a:rPr lang="en-US"/>
              <a:t>Fourth level</a:t>
            </a:r>
          </a:p>
          <a:p>
            <a:pPr marL="171450" lvl="4" indent="-171450">
              <a:lnSpc>
                <a:spcPct val="110000"/>
              </a:lnSpc>
              <a:spcBef>
                <a:spcPts val="600"/>
              </a:spcBef>
            </a:pPr>
            <a:r>
              <a:rPr lang="en-US"/>
              <a:t>Fifth level</a:t>
            </a:r>
          </a:p>
        </p:txBody>
      </p:sp>
    </p:spTree>
    <p:extLst>
      <p:ext uri="{BB962C8B-B14F-4D97-AF65-F5344CB8AC3E}">
        <p14:creationId xmlns:p14="http://schemas.microsoft.com/office/powerpoint/2010/main" val="3530942433"/>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lang="en-US" sz="2200" b="1" i="0" kern="1200" dirty="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D52A1F4-FB15-0B2D-7DFF-4AC1873B451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Text Placeholder 5">
            <a:extLst>
              <a:ext uri="{FF2B5EF4-FFF2-40B4-BE49-F238E27FC236}">
                <a16:creationId xmlns:a16="http://schemas.microsoft.com/office/drawing/2014/main" id="{FA5319E7-8948-378F-DF8C-7C80D60C07CA}"/>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lumMod val="65000"/>
                  </a:schemeClr>
                </a:solidFill>
                <a:latin typeface="Poppins SemiBold" pitchFamily="2" charset="77"/>
                <a:cs typeface="Poppins SemiBold" pitchFamily="2" charset="77"/>
              </a:rPr>
              <a:t>|  NXP  |  </a:t>
            </a:r>
            <a:r>
              <a:rPr lang="en-GB">
                <a:solidFill>
                  <a:schemeClr val="tx1">
                    <a:lumMod val="65000"/>
                  </a:schemeClr>
                </a:solidFill>
                <a:latin typeface="Poppins" panose="00000500000000000000" pitchFamily="2" charset="0"/>
                <a:cs typeface="Poppins" panose="00000500000000000000" pitchFamily="2" charset="0"/>
              </a:rPr>
              <a:t>Confidential</a:t>
            </a:r>
          </a:p>
        </p:txBody>
      </p:sp>
      <p:sp>
        <p:nvSpPr>
          <p:cNvPr id="4" name="Text Placeholder 5">
            <a:extLst>
              <a:ext uri="{FF2B5EF4-FFF2-40B4-BE49-F238E27FC236}">
                <a16:creationId xmlns:a16="http://schemas.microsoft.com/office/drawing/2014/main" id="{2AD39AA8-A244-DB56-42EC-193BDAB2C610}"/>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lumMod val="65000"/>
                  </a:schemeClr>
                </a:solidFill>
                <a:latin typeface="Poppins" panose="00000500000000000000" pitchFamily="2" charset="0"/>
                <a:cs typeface="Poppins" panose="00000500000000000000" pitchFamily="2" charset="0"/>
              </a:rPr>
              <a:t>‹#›</a:t>
            </a:fld>
            <a:endParaRPr lang="en-GB">
              <a:solidFill>
                <a:schemeClr val="tx1">
                  <a:lumMod val="65000"/>
                </a:schemeClr>
              </a:solidFill>
              <a:latin typeface="Poppins" panose="00000500000000000000" pitchFamily="2" charset="0"/>
              <a:cs typeface="Poppins" panose="00000500000000000000" pitchFamily="2" charset="0"/>
            </a:endParaRPr>
          </a:p>
        </p:txBody>
      </p:sp>
      <p:sp>
        <p:nvSpPr>
          <p:cNvPr id="2" name="Title Placeholder 16">
            <a:extLst>
              <a:ext uri="{FF2B5EF4-FFF2-40B4-BE49-F238E27FC236}">
                <a16:creationId xmlns:a16="http://schemas.microsoft.com/office/drawing/2014/main" id="{3D2DD0E2-8C1E-EA89-DB65-8934D257EAB8}"/>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5" name="Text Placeholder 17">
            <a:extLst>
              <a:ext uri="{FF2B5EF4-FFF2-40B4-BE49-F238E27FC236}">
                <a16:creationId xmlns:a16="http://schemas.microsoft.com/office/drawing/2014/main" id="{C1BEE7E3-E75B-96AC-2D17-FB238CFE9218}"/>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171450" lvl="1" indent="-171450">
              <a:lnSpc>
                <a:spcPct val="110000"/>
              </a:lnSpc>
              <a:spcBef>
                <a:spcPts val="600"/>
              </a:spcBef>
            </a:pPr>
            <a:r>
              <a:rPr lang="en-US"/>
              <a:t>Second level</a:t>
            </a:r>
          </a:p>
          <a:p>
            <a:pPr marL="171450" lvl="2" indent="-171450">
              <a:lnSpc>
                <a:spcPct val="110000"/>
              </a:lnSpc>
              <a:spcBef>
                <a:spcPts val="600"/>
              </a:spcBef>
            </a:pPr>
            <a:r>
              <a:rPr lang="en-US"/>
              <a:t>Third level</a:t>
            </a:r>
          </a:p>
          <a:p>
            <a:pPr marL="171450" lvl="3" indent="-171450">
              <a:lnSpc>
                <a:spcPct val="110000"/>
              </a:lnSpc>
              <a:spcBef>
                <a:spcPts val="600"/>
              </a:spcBef>
            </a:pPr>
            <a:r>
              <a:rPr lang="en-US"/>
              <a:t>Fourth level</a:t>
            </a:r>
          </a:p>
          <a:p>
            <a:pPr marL="171450" lvl="4" indent="-171450">
              <a:lnSpc>
                <a:spcPct val="110000"/>
              </a:lnSpc>
              <a:spcBef>
                <a:spcPts val="600"/>
              </a:spcBef>
            </a:pPr>
            <a:r>
              <a:rPr lang="en-US"/>
              <a:t>Fifth level</a:t>
            </a:r>
          </a:p>
        </p:txBody>
      </p:sp>
    </p:spTree>
    <p:extLst>
      <p:ext uri="{BB962C8B-B14F-4D97-AF65-F5344CB8AC3E}">
        <p14:creationId xmlns:p14="http://schemas.microsoft.com/office/powerpoint/2010/main" val="2870332751"/>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lang="en-US" sz="2200" b="1" i="0" kern="1200" dirty="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7.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8.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microsoft.com/office/2007/relationships/media" Target="../media/media9.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10.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11.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microsoft.com/office/2007/relationships/media" Target="../media/media13.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4.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15.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35.emf"/><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16.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1.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36.emf"/><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18.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microsoft.com/office/2007/relationships/media" Target="../media/media19.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microsoft.com/office/2007/relationships/media" Target="../media/media20.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38.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5.xml"/><Relationship Id="rId7" Type="http://schemas.openxmlformats.org/officeDocument/2006/relationships/image" Target="../media/image40.png"/><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image" Target="../media/image39.emf"/><Relationship Id="rId5" Type="http://schemas.openxmlformats.org/officeDocument/2006/relationships/hyperlink" Target="https://join.personifyhealth.com/nxp"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slideLayout" Target="../slideLayouts/slideLayout65.xml"/><Relationship Id="rId7" Type="http://schemas.openxmlformats.org/officeDocument/2006/relationships/image" Target="../media/image43.emf"/><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42.emf"/><Relationship Id="rId5" Type="http://schemas.openxmlformats.org/officeDocument/2006/relationships/image" Target="../media/image41.png"/><Relationship Id="rId10" Type="http://schemas.openxmlformats.org/officeDocument/2006/relationships/image" Target="../media/image14.png"/><Relationship Id="rId4" Type="http://schemas.openxmlformats.org/officeDocument/2006/relationships/notesSlide" Target="../notesSlides/notesSlide24.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microsoft.com/office/2007/relationships/media" Target="../media/media23.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slideLayout" Target="../slideLayouts/slideLayout65.xml"/><Relationship Id="rId7" Type="http://schemas.openxmlformats.org/officeDocument/2006/relationships/image" Target="../media/image46.emf"/><Relationship Id="rId12" Type="http://schemas.openxmlformats.org/officeDocument/2006/relationships/image" Target="../media/image51.png"/><Relationship Id="rId2" Type="http://schemas.microsoft.com/office/2007/relationships/media" Target="../media/media24.mp3"/><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50.png"/><Relationship Id="rId5" Type="http://schemas.microsoft.com/office/2018/10/relationships/comments" Target="../comments/modernComment_183_47C25EE3.xml"/><Relationship Id="rId15" Type="http://schemas.openxmlformats.org/officeDocument/2006/relationships/image" Target="../media/image14.png"/><Relationship Id="rId10" Type="http://schemas.openxmlformats.org/officeDocument/2006/relationships/image" Target="../media/image49.png"/><Relationship Id="rId4" Type="http://schemas.openxmlformats.org/officeDocument/2006/relationships/notesSlide" Target="../notesSlides/notesSlide26.xml"/><Relationship Id="rId9" Type="http://schemas.openxmlformats.org/officeDocument/2006/relationships/image" Target="../media/image48.png"/><Relationship Id="rId14"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microsoft.com/office/2007/relationships/media" Target="../media/media25.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4.png"/><Relationship Id="rId2" Type="http://schemas.microsoft.com/office/2007/relationships/media" Target="../media/media26.mp3"/><Relationship Id="rId1" Type="http://schemas.openxmlformats.org/officeDocument/2006/relationships/audio" Target="NULL" TargetMode="External"/><Relationship Id="rId6" Type="http://schemas.openxmlformats.org/officeDocument/2006/relationships/image" Target="../media/image54.emf"/><Relationship Id="rId5" Type="http://schemas.openxmlformats.org/officeDocument/2006/relationships/hyperlink" Target="http://www.nxp.com/benefits" TargetMode="Externa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27.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hyperlink" Target="http://www.nxp.com/benefits" TargetMode="External"/><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5.xml"/><Relationship Id="rId7" Type="http://schemas.openxmlformats.org/officeDocument/2006/relationships/image" Target="../media/image56.png"/><Relationship Id="rId2" Type="http://schemas.microsoft.com/office/2007/relationships/media" Target="../media/media27.mp3"/><Relationship Id="rId1" Type="http://schemas.openxmlformats.org/officeDocument/2006/relationships/audio" Target="NULL" TargetMode="External"/><Relationship Id="rId6" Type="http://schemas.openxmlformats.org/officeDocument/2006/relationships/hyperlink" Target="https://nxp1.sharepoint.com/sites/HR_Online/SitePages/compensation_espp.aspx" TargetMode="External"/><Relationship Id="rId5" Type="http://schemas.openxmlformats.org/officeDocument/2006/relationships/image" Target="../media/image55.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microsoft.com/office/2007/relationships/media" Target="../media/media28.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9.xml"/><Relationship Id="rId7" Type="http://schemas.openxmlformats.org/officeDocument/2006/relationships/image" Target="../media/image59.png"/><Relationship Id="rId2" Type="http://schemas.microsoft.com/office/2007/relationships/media" Target="../media/media29.mp3"/><Relationship Id="rId1" Type="http://schemas.openxmlformats.org/officeDocument/2006/relationships/audio" Target="NULL" TargetMode="Externa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32.xml"/><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4.xml"/><Relationship Id="rId7" Type="http://schemas.openxmlformats.org/officeDocument/2006/relationships/image" Target="../media/image63.png"/><Relationship Id="rId12" Type="http://schemas.openxmlformats.org/officeDocument/2006/relationships/image" Target="../media/image14.png"/><Relationship Id="rId2" Type="http://schemas.microsoft.com/office/2007/relationships/media" Target="../media/media30.mp3"/><Relationship Id="rId1" Type="http://schemas.openxmlformats.org/officeDocument/2006/relationships/audio" Target="NULL" TargetMode="Externa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notesSlide" Target="../notesSlides/notesSlide33.xml"/><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microsoft.com/office/2007/relationships/media" Target="../media/media31.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3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hyperlink" Target="http://www.nxp.com/benefits" TargetMode="External"/><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33.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2.xml"/><Relationship Id="rId7" Type="http://schemas.openxmlformats.org/officeDocument/2006/relationships/image" Target="../media/image69.png"/><Relationship Id="rId2" Type="http://schemas.microsoft.com/office/2007/relationships/media" Target="../media/media34.mp3"/><Relationship Id="rId1" Type="http://schemas.openxmlformats.org/officeDocument/2006/relationships/audio" Target="NULL" TargetMode="External"/><Relationship Id="rId6" Type="http://schemas.openxmlformats.org/officeDocument/2006/relationships/hyperlink" Target="https://www.yammer.com/nxp.com/#/threads/inGroup?type=in_group&amp;feedId=16866222080&amp;view=all" TargetMode="External"/><Relationship Id="rId5" Type="http://schemas.openxmlformats.org/officeDocument/2006/relationships/image" Target="../media/image68.emf"/><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8.xml"/><Relationship Id="rId7" Type="http://schemas.openxmlformats.org/officeDocument/2006/relationships/diagramQuickStyle" Target="../diagrams/quickStyle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2" Type="http://schemas.openxmlformats.org/officeDocument/2006/relationships/hyperlink" Target="mailto:usbenefits.office@nxp.com"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slideLayout" Target="../slideLayouts/slideLayout66.xml"/><Relationship Id="rId21" Type="http://schemas.openxmlformats.org/officeDocument/2006/relationships/image" Target="../media/image31.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5" Type="http://schemas.openxmlformats.org/officeDocument/2006/relationships/image" Target="../media/image14.png"/><Relationship Id="rId2" Type="http://schemas.microsoft.com/office/2007/relationships/media" Target="../media/media3.mp3"/><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jpe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notesSlide" Target="../notesSlides/notesSlide5.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18/10/relationships/comments" Target="../comments/modernComment_187_2014481.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5.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6.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D292A47-F839-9230-A2DC-53AE9BCE496C}"/>
              </a:ext>
            </a:extLst>
          </p:cNvPr>
          <p:cNvSpPr>
            <a:spLocks noGrp="1"/>
          </p:cNvSpPr>
          <p:nvPr>
            <p:ph type="body" sz="quarter" idx="10"/>
          </p:nvPr>
        </p:nvSpPr>
        <p:spPr>
          <a:xfrm>
            <a:off x="1013989" y="1616530"/>
            <a:ext cx="5451900" cy="2610984"/>
          </a:xfrm>
        </p:spPr>
        <p:txBody>
          <a:bodyPr/>
          <a:lstStyle/>
          <a:p>
            <a:r>
              <a:rPr lang="en-US" dirty="0">
                <a:solidFill>
                  <a:schemeClr val="tx1"/>
                </a:solidFill>
              </a:rPr>
              <a:t>2026 U.S. Benefits Annual Enrollment</a:t>
            </a:r>
          </a:p>
        </p:txBody>
      </p:sp>
      <p:sp>
        <p:nvSpPr>
          <p:cNvPr id="7" name="Text Placeholder 6">
            <a:extLst>
              <a:ext uri="{FF2B5EF4-FFF2-40B4-BE49-F238E27FC236}">
                <a16:creationId xmlns:a16="http://schemas.microsoft.com/office/drawing/2014/main" id="{5D144B56-4A81-6B67-47B7-616E6AF1FDB4}"/>
              </a:ext>
            </a:extLst>
          </p:cNvPr>
          <p:cNvSpPr>
            <a:spLocks noGrp="1"/>
          </p:cNvSpPr>
          <p:nvPr>
            <p:ph type="body" sz="quarter" idx="11"/>
          </p:nvPr>
        </p:nvSpPr>
        <p:spPr/>
        <p:txBody>
          <a:bodyPr/>
          <a:lstStyle/>
          <a:p>
            <a:r>
              <a:rPr lang="en-US" dirty="0"/>
              <a:t>October 20 – October 31</a:t>
            </a:r>
          </a:p>
        </p:txBody>
      </p:sp>
    </p:spTree>
    <p:extLst>
      <p:ext uri="{BB962C8B-B14F-4D97-AF65-F5344CB8AC3E}">
        <p14:creationId xmlns:p14="http://schemas.microsoft.com/office/powerpoint/2010/main" val="4085176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a:solidFill>
                  <a:srgbClr val="252525"/>
                </a:solidFill>
              </a:rPr>
              <a:t>Dental and Vision Plans</a:t>
            </a:r>
          </a:p>
        </p:txBody>
      </p:sp>
      <p:graphicFrame>
        <p:nvGraphicFramePr>
          <p:cNvPr id="2" name="Table 6">
            <a:extLst>
              <a:ext uri="{FF2B5EF4-FFF2-40B4-BE49-F238E27FC236}">
                <a16:creationId xmlns:a16="http://schemas.microsoft.com/office/drawing/2014/main" id="{8BDBFB92-7109-648A-EE20-A6F113F5065A}"/>
              </a:ext>
            </a:extLst>
          </p:cNvPr>
          <p:cNvGraphicFramePr>
            <a:graphicFrameLocks noGrp="1"/>
          </p:cNvGraphicFramePr>
          <p:nvPr>
            <p:extLst>
              <p:ext uri="{D42A27DB-BD31-4B8C-83A1-F6EECF244321}">
                <p14:modId xmlns:p14="http://schemas.microsoft.com/office/powerpoint/2010/main" val="2312280051"/>
              </p:ext>
            </p:extLst>
          </p:nvPr>
        </p:nvGraphicFramePr>
        <p:xfrm>
          <a:off x="379412" y="1044108"/>
          <a:ext cx="10697433" cy="2384892"/>
        </p:xfrm>
        <a:graphic>
          <a:graphicData uri="http://schemas.openxmlformats.org/drawingml/2006/table">
            <a:tbl>
              <a:tblPr firstRow="1" bandRow="1">
                <a:tableStyleId>{6E25E649-3F16-4E02-A733-19D2CDBF48F0}</a:tableStyleId>
              </a:tblPr>
              <a:tblGrid>
                <a:gridCol w="5386947">
                  <a:extLst>
                    <a:ext uri="{9D8B030D-6E8A-4147-A177-3AD203B41FA5}">
                      <a16:colId xmlns:a16="http://schemas.microsoft.com/office/drawing/2014/main" val="2148910835"/>
                    </a:ext>
                  </a:extLst>
                </a:gridCol>
                <a:gridCol w="5310486">
                  <a:extLst>
                    <a:ext uri="{9D8B030D-6E8A-4147-A177-3AD203B41FA5}">
                      <a16:colId xmlns:a16="http://schemas.microsoft.com/office/drawing/2014/main" val="697553388"/>
                    </a:ext>
                  </a:extLst>
                </a:gridCol>
              </a:tblGrid>
              <a:tr h="297926">
                <a:tc>
                  <a:txBody>
                    <a:bodyPr/>
                    <a:lstStyle/>
                    <a:p>
                      <a:r>
                        <a:rPr lang="en-US" sz="1400" dirty="0"/>
                        <a:t>Delta Dental Plan</a:t>
                      </a:r>
                      <a:endParaRPr lang="en-US" sz="1400" dirty="0">
                        <a:latin typeface="Poppins" panose="00000500000000000000" pitchFamily="2" charset="0"/>
                        <a:cs typeface="Poppins" panose="00000500000000000000" pitchFamily="2" charset="0"/>
                      </a:endParaRPr>
                    </a:p>
                  </a:txBody>
                  <a:tcPr/>
                </a:tc>
                <a:tc>
                  <a:txBody>
                    <a:bodyPr/>
                    <a:lstStyle/>
                    <a:p>
                      <a:r>
                        <a:rPr lang="en-US" sz="1400"/>
                        <a:t>Coverage</a:t>
                      </a:r>
                      <a:endParaRPr lang="en-US" sz="14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970376265"/>
                  </a:ext>
                </a:extLst>
              </a:tr>
              <a:tr h="297926">
                <a:tc>
                  <a:txBody>
                    <a:bodyPr/>
                    <a:lstStyle/>
                    <a:p>
                      <a:r>
                        <a:rPr lang="en-US" sz="1400">
                          <a:solidFill>
                            <a:schemeClr val="tx1"/>
                          </a:solidFill>
                        </a:rPr>
                        <a:t>Deductible</a:t>
                      </a:r>
                      <a:endParaRPr lang="en-US" sz="1400">
                        <a:solidFill>
                          <a:schemeClr val="tx1"/>
                        </a:solidFill>
                        <a:latin typeface="Poppins" panose="00000500000000000000" pitchFamily="2" charset="0"/>
                        <a:cs typeface="Poppins" panose="00000500000000000000" pitchFamily="2" charset="0"/>
                      </a:endParaRPr>
                    </a:p>
                  </a:txBody>
                  <a:tcPr/>
                </a:tc>
                <a:tc>
                  <a:txBody>
                    <a:bodyPr/>
                    <a:lstStyle/>
                    <a:p>
                      <a:r>
                        <a:rPr lang="en-US" sz="1400">
                          <a:solidFill>
                            <a:schemeClr val="tx1"/>
                          </a:solidFill>
                        </a:rPr>
                        <a:t>$50 per person, up to $150 per family</a:t>
                      </a:r>
                      <a:endParaRPr lang="en-US" sz="140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330837176"/>
                  </a:ext>
                </a:extLst>
              </a:tr>
              <a:tr h="297926">
                <a:tc>
                  <a:txBody>
                    <a:bodyPr/>
                    <a:lstStyle/>
                    <a:p>
                      <a:r>
                        <a:rPr lang="en-US" sz="1400">
                          <a:solidFill>
                            <a:schemeClr val="tx1"/>
                          </a:solidFill>
                        </a:rPr>
                        <a:t>Maximum</a:t>
                      </a:r>
                      <a:endParaRPr lang="en-US" sz="1400">
                        <a:solidFill>
                          <a:schemeClr val="tx1"/>
                        </a:solidFill>
                        <a:latin typeface="Poppins" panose="00000500000000000000" pitchFamily="2" charset="0"/>
                        <a:cs typeface="Poppins" panose="00000500000000000000" pitchFamily="2" charset="0"/>
                      </a:endParaRPr>
                    </a:p>
                  </a:txBody>
                  <a:tcPr/>
                </a:tc>
                <a:tc>
                  <a:txBody>
                    <a:bodyPr/>
                    <a:lstStyle/>
                    <a:p>
                      <a:r>
                        <a:rPr lang="en-US" sz="1400">
                          <a:solidFill>
                            <a:schemeClr val="tx1"/>
                          </a:solidFill>
                        </a:rPr>
                        <a:t>$2,000 per person each year</a:t>
                      </a:r>
                      <a:endParaRPr lang="en-US" sz="140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640279729"/>
                  </a:ext>
                </a:extLst>
              </a:tr>
              <a:tr h="514599">
                <a:tc>
                  <a:txBody>
                    <a:bodyPr/>
                    <a:lstStyle/>
                    <a:p>
                      <a:r>
                        <a:rPr lang="en-US" sz="1400" dirty="0">
                          <a:solidFill>
                            <a:schemeClr val="tx1"/>
                          </a:solidFill>
                        </a:rPr>
                        <a:t>Preventive services – Exams, cleanings, X-rays, sealants and periodontal maintenance</a:t>
                      </a:r>
                      <a:endParaRPr lang="en-US" sz="1400" dirty="0">
                        <a:solidFill>
                          <a:schemeClr val="tx1"/>
                        </a:solidFill>
                        <a:latin typeface="Poppins" panose="00000500000000000000" pitchFamily="2" charset="0"/>
                        <a:cs typeface="Poppins" panose="00000500000000000000" pitchFamily="2" charset="0"/>
                      </a:endParaRPr>
                    </a:p>
                  </a:txBody>
                  <a:tcPr/>
                </a:tc>
                <a:tc>
                  <a:txBody>
                    <a:bodyPr/>
                    <a:lstStyle/>
                    <a:p>
                      <a:r>
                        <a:rPr lang="en-US" sz="1400">
                          <a:solidFill>
                            <a:schemeClr val="tx1"/>
                          </a:solidFill>
                        </a:rPr>
                        <a:t>100% covered (limited to 2 per year)</a:t>
                      </a:r>
                      <a:endParaRPr lang="en-US" sz="140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141796113"/>
                  </a:ext>
                </a:extLst>
              </a:tr>
              <a:tr h="297926">
                <a:tc>
                  <a:txBody>
                    <a:bodyPr/>
                    <a:lstStyle/>
                    <a:p>
                      <a:r>
                        <a:rPr lang="en-US" sz="1400" dirty="0">
                          <a:solidFill>
                            <a:schemeClr val="tx1"/>
                          </a:solidFill>
                        </a:rPr>
                        <a:t>Basic services – Fillings and root canals</a:t>
                      </a:r>
                      <a:endParaRPr lang="en-US" sz="1400" dirty="0">
                        <a:solidFill>
                          <a:schemeClr val="tx1"/>
                        </a:solidFill>
                        <a:latin typeface="Poppins" panose="00000500000000000000" pitchFamily="2" charset="0"/>
                        <a:cs typeface="Poppins" panose="00000500000000000000" pitchFamily="2" charset="0"/>
                      </a:endParaRPr>
                    </a:p>
                  </a:txBody>
                  <a:tcPr/>
                </a:tc>
                <a:tc>
                  <a:txBody>
                    <a:bodyPr/>
                    <a:lstStyle/>
                    <a:p>
                      <a:r>
                        <a:rPr lang="en-US" sz="1400">
                          <a:solidFill>
                            <a:schemeClr val="tx1"/>
                          </a:solidFill>
                        </a:rPr>
                        <a:t>You pay 20% after deductible</a:t>
                      </a:r>
                      <a:endParaRPr lang="en-US" sz="140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973268411"/>
                  </a:ext>
                </a:extLst>
              </a:tr>
              <a:tr h="297926">
                <a:tc>
                  <a:txBody>
                    <a:bodyPr/>
                    <a:lstStyle/>
                    <a:p>
                      <a:r>
                        <a:rPr lang="en-US" sz="1400" dirty="0">
                          <a:solidFill>
                            <a:schemeClr val="tx1"/>
                          </a:solidFill>
                        </a:rPr>
                        <a:t>Major services – Crowns, bridges, implants</a:t>
                      </a:r>
                      <a:endParaRPr lang="en-US" sz="1400" dirty="0">
                        <a:solidFill>
                          <a:schemeClr val="tx1"/>
                        </a:solidFill>
                        <a:latin typeface="Poppins" panose="00000500000000000000" pitchFamily="2" charset="0"/>
                        <a:cs typeface="Poppins" panose="00000500000000000000" pitchFamily="2" charset="0"/>
                      </a:endParaRPr>
                    </a:p>
                  </a:txBody>
                  <a:tcPr/>
                </a:tc>
                <a:tc>
                  <a:txBody>
                    <a:bodyPr/>
                    <a:lstStyle/>
                    <a:p>
                      <a:r>
                        <a:rPr lang="en-US" sz="1400">
                          <a:solidFill>
                            <a:schemeClr val="tx1"/>
                          </a:solidFill>
                        </a:rPr>
                        <a:t>You pay 50% after deductible</a:t>
                      </a:r>
                      <a:endParaRPr lang="en-US" sz="140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656513694"/>
                  </a:ext>
                </a:extLst>
              </a:tr>
              <a:tr h="342732">
                <a:tc>
                  <a:txBody>
                    <a:bodyPr/>
                    <a:lstStyle/>
                    <a:p>
                      <a:r>
                        <a:rPr lang="en-US" sz="1400">
                          <a:solidFill>
                            <a:schemeClr val="tx1"/>
                          </a:solidFill>
                        </a:rPr>
                        <a:t>Orthodontic (adults and children)</a:t>
                      </a:r>
                      <a:endParaRPr lang="en-US" sz="1400">
                        <a:solidFill>
                          <a:schemeClr val="tx1"/>
                        </a:solidFill>
                        <a:latin typeface="Poppins" panose="00000500000000000000" pitchFamily="2" charset="0"/>
                        <a:cs typeface="Poppins" panose="00000500000000000000" pitchFamily="2" charset="0"/>
                      </a:endParaRPr>
                    </a:p>
                  </a:txBody>
                  <a:tcPr/>
                </a:tc>
                <a:tc>
                  <a:txBody>
                    <a:bodyPr/>
                    <a:lstStyle/>
                    <a:p>
                      <a:r>
                        <a:rPr lang="en-US" sz="1400" dirty="0">
                          <a:solidFill>
                            <a:schemeClr val="tx1"/>
                          </a:solidFill>
                        </a:rPr>
                        <a:t>You pay 20% after deducible </a:t>
                      </a:r>
                      <a:r>
                        <a:rPr lang="en-US" sz="1400" b="0" dirty="0">
                          <a:solidFill>
                            <a:schemeClr val="tx1"/>
                          </a:solidFill>
                        </a:rPr>
                        <a:t>(</a:t>
                      </a:r>
                      <a:r>
                        <a:rPr lang="en-US" sz="1400" b="1" dirty="0">
                          <a:solidFill>
                            <a:schemeClr val="tx1"/>
                          </a:solidFill>
                        </a:rPr>
                        <a:t>$2,500 lifetime maximum</a:t>
                      </a:r>
                      <a:r>
                        <a:rPr lang="en-US" sz="1400" dirty="0">
                          <a:solidFill>
                            <a:schemeClr val="tx1"/>
                          </a:solidFill>
                        </a:rPr>
                        <a:t>)</a:t>
                      </a:r>
                      <a:endParaRPr lang="en-US" sz="1400" dirty="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017070336"/>
                  </a:ext>
                </a:extLst>
              </a:tr>
            </a:tbl>
          </a:graphicData>
        </a:graphic>
      </p:graphicFrame>
      <p:graphicFrame>
        <p:nvGraphicFramePr>
          <p:cNvPr id="3" name="Table 9">
            <a:extLst>
              <a:ext uri="{FF2B5EF4-FFF2-40B4-BE49-F238E27FC236}">
                <a16:creationId xmlns:a16="http://schemas.microsoft.com/office/drawing/2014/main" id="{67DFAE92-A843-54CC-2AA3-81014DA28365}"/>
              </a:ext>
            </a:extLst>
          </p:cNvPr>
          <p:cNvGraphicFramePr>
            <a:graphicFrameLocks noGrp="1"/>
          </p:cNvGraphicFramePr>
          <p:nvPr>
            <p:extLst>
              <p:ext uri="{D42A27DB-BD31-4B8C-83A1-F6EECF244321}">
                <p14:modId xmlns:p14="http://schemas.microsoft.com/office/powerpoint/2010/main" val="2885389481"/>
              </p:ext>
            </p:extLst>
          </p:nvPr>
        </p:nvGraphicFramePr>
        <p:xfrm>
          <a:off x="379411" y="3776218"/>
          <a:ext cx="10697433" cy="2140507"/>
        </p:xfrm>
        <a:graphic>
          <a:graphicData uri="http://schemas.openxmlformats.org/drawingml/2006/table">
            <a:tbl>
              <a:tblPr firstRow="1" bandRow="1">
                <a:tableStyleId>{EB344D84-9AFB-497E-A393-DC336BA19D2E}</a:tableStyleId>
              </a:tblPr>
              <a:tblGrid>
                <a:gridCol w="5375055">
                  <a:extLst>
                    <a:ext uri="{9D8B030D-6E8A-4147-A177-3AD203B41FA5}">
                      <a16:colId xmlns:a16="http://schemas.microsoft.com/office/drawing/2014/main" val="1815182696"/>
                    </a:ext>
                  </a:extLst>
                </a:gridCol>
                <a:gridCol w="5322378">
                  <a:extLst>
                    <a:ext uri="{9D8B030D-6E8A-4147-A177-3AD203B41FA5}">
                      <a16:colId xmlns:a16="http://schemas.microsoft.com/office/drawing/2014/main" val="2496286234"/>
                    </a:ext>
                  </a:extLst>
                </a:gridCol>
              </a:tblGrid>
              <a:tr h="311707">
                <a:tc>
                  <a:txBody>
                    <a:bodyPr/>
                    <a:lstStyle/>
                    <a:p>
                      <a:r>
                        <a:rPr lang="en-US" sz="1400"/>
                        <a:t>VSP Vision Plan</a:t>
                      </a:r>
                      <a:endParaRPr lang="en-US" sz="1400">
                        <a:latin typeface="Poppins" panose="00000500000000000000" pitchFamily="2" charset="0"/>
                        <a:cs typeface="Poppins" panose="00000500000000000000" pitchFamily="2" charset="0"/>
                      </a:endParaRPr>
                    </a:p>
                  </a:txBody>
                  <a:tcPr/>
                </a:tc>
                <a:tc>
                  <a:txBody>
                    <a:bodyPr/>
                    <a:lstStyle/>
                    <a:p>
                      <a:r>
                        <a:rPr lang="en-US" sz="1400"/>
                        <a:t>Coverage</a:t>
                      </a:r>
                      <a:endParaRPr lang="en-US" sz="14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903898814"/>
                  </a:ext>
                </a:extLst>
              </a:tr>
              <a:tr h="268052">
                <a:tc>
                  <a:txBody>
                    <a:bodyPr/>
                    <a:lstStyle/>
                    <a:p>
                      <a:r>
                        <a:rPr lang="en-US" sz="1400">
                          <a:solidFill>
                            <a:schemeClr val="tx1"/>
                          </a:solidFill>
                        </a:rPr>
                        <a:t>Vision exam</a:t>
                      </a:r>
                      <a:endParaRPr lang="en-US" sz="1400">
                        <a:solidFill>
                          <a:schemeClr val="tx1"/>
                        </a:solidFill>
                        <a:latin typeface="Poppins" panose="00000500000000000000" pitchFamily="2" charset="0"/>
                        <a:cs typeface="Poppins" panose="00000500000000000000" pitchFamily="2" charset="0"/>
                      </a:endParaRPr>
                    </a:p>
                  </a:txBody>
                  <a:tcPr/>
                </a:tc>
                <a:tc>
                  <a:txBody>
                    <a:bodyPr/>
                    <a:lstStyle/>
                    <a:p>
                      <a:r>
                        <a:rPr lang="en-US" sz="1400" b="0">
                          <a:solidFill>
                            <a:schemeClr val="tx1"/>
                          </a:solidFill>
                        </a:rPr>
                        <a:t>$20 copay (limited to 1 every year)</a:t>
                      </a:r>
                      <a:endParaRPr lang="en-US" sz="1400" b="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132893483"/>
                  </a:ext>
                </a:extLst>
              </a:tr>
              <a:tr h="281817">
                <a:tc>
                  <a:txBody>
                    <a:bodyPr/>
                    <a:lstStyle/>
                    <a:p>
                      <a:r>
                        <a:rPr lang="en-US" sz="1400">
                          <a:solidFill>
                            <a:schemeClr val="tx1"/>
                          </a:solidFill>
                        </a:rPr>
                        <a:t>Prescription glasses</a:t>
                      </a:r>
                      <a:endParaRPr lang="en-US" sz="1400">
                        <a:solidFill>
                          <a:schemeClr val="tx1"/>
                        </a:solidFill>
                        <a:latin typeface="Poppins" panose="00000500000000000000" pitchFamily="2" charset="0"/>
                        <a:cs typeface="Poppins" panose="00000500000000000000" pitchFamily="2" charset="0"/>
                      </a:endParaRPr>
                    </a:p>
                  </a:txBody>
                  <a:tcPr/>
                </a:tc>
                <a:tc>
                  <a:txBody>
                    <a:bodyPr/>
                    <a:lstStyle/>
                    <a:p>
                      <a:r>
                        <a:rPr lang="en-US" sz="1400" b="0">
                          <a:solidFill>
                            <a:schemeClr val="tx1"/>
                          </a:solidFill>
                        </a:rPr>
                        <a:t>$20 copay</a:t>
                      </a:r>
                      <a:endParaRPr lang="en-US" sz="1400" b="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41787359"/>
                  </a:ext>
                </a:extLst>
              </a:tr>
              <a:tr h="281817">
                <a:tc>
                  <a:txBody>
                    <a:bodyPr/>
                    <a:lstStyle/>
                    <a:p>
                      <a:r>
                        <a:rPr lang="en-US" sz="1400" b="0">
                          <a:solidFill>
                            <a:schemeClr val="tx1"/>
                          </a:solidFill>
                        </a:rPr>
                        <a:t>Frames</a:t>
                      </a:r>
                      <a:endParaRPr lang="en-US" sz="1400" b="0" i="0">
                        <a:solidFill>
                          <a:schemeClr val="tx1"/>
                        </a:solidFill>
                        <a:latin typeface="Poppins" panose="00000500000000000000" pitchFamily="2" charset="0"/>
                        <a:cs typeface="Poppins" panose="00000500000000000000" pitchFamily="2" charset="0"/>
                      </a:endParaRPr>
                    </a:p>
                  </a:txBody>
                  <a:tcPr/>
                </a:tc>
                <a:tc>
                  <a:txBody>
                    <a:bodyPr/>
                    <a:lstStyle/>
                    <a:p>
                      <a:r>
                        <a:rPr lang="en-US" sz="1400" b="0">
                          <a:solidFill>
                            <a:schemeClr val="tx1"/>
                          </a:solidFill>
                        </a:rPr>
                        <a:t>$250 allowance every year</a:t>
                      </a:r>
                      <a:endParaRPr lang="en-US" sz="1400" b="0" i="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49749287"/>
                  </a:ext>
                </a:extLst>
              </a:tr>
              <a:tr h="281817">
                <a:tc>
                  <a:txBody>
                    <a:bodyPr/>
                    <a:lstStyle/>
                    <a:p>
                      <a:r>
                        <a:rPr lang="en-US" sz="1400" b="0">
                          <a:solidFill>
                            <a:schemeClr val="tx1"/>
                          </a:solidFill>
                        </a:rPr>
                        <a:t>Contact lens exam</a:t>
                      </a:r>
                      <a:endParaRPr lang="en-US" sz="1400" b="0" i="0">
                        <a:solidFill>
                          <a:schemeClr val="tx1"/>
                        </a:solidFill>
                        <a:latin typeface="Poppins" panose="00000500000000000000" pitchFamily="2" charset="0"/>
                        <a:cs typeface="Poppins" panose="00000500000000000000" pitchFamily="2" charset="0"/>
                      </a:endParaRPr>
                    </a:p>
                  </a:txBody>
                  <a:tcPr/>
                </a:tc>
                <a:tc>
                  <a:txBody>
                    <a:bodyPr/>
                    <a:lstStyle/>
                    <a:p>
                      <a:r>
                        <a:rPr lang="en-US" sz="1400" b="0">
                          <a:solidFill>
                            <a:schemeClr val="tx1"/>
                          </a:solidFill>
                        </a:rPr>
                        <a:t>15% discount; not to exceed $20 copay</a:t>
                      </a:r>
                      <a:endParaRPr lang="en-US" sz="1400" b="0" i="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1518190"/>
                  </a:ext>
                </a:extLst>
              </a:tr>
              <a:tr h="281817">
                <a:tc>
                  <a:txBody>
                    <a:bodyPr/>
                    <a:lstStyle/>
                    <a:p>
                      <a:r>
                        <a:rPr lang="en-US" sz="1400" b="0">
                          <a:solidFill>
                            <a:schemeClr val="tx1"/>
                          </a:solidFill>
                        </a:rPr>
                        <a:t>Contacts (instead of glasses)</a:t>
                      </a:r>
                      <a:endParaRPr lang="en-US" sz="1400" b="0" i="0">
                        <a:solidFill>
                          <a:schemeClr val="tx1"/>
                        </a:solidFill>
                        <a:latin typeface="Poppins" panose="00000500000000000000" pitchFamily="2" charset="0"/>
                        <a:cs typeface="Poppins" panose="00000500000000000000" pitchFamily="2" charset="0"/>
                      </a:endParaRPr>
                    </a:p>
                  </a:txBody>
                  <a:tcPr/>
                </a:tc>
                <a:tc>
                  <a:txBody>
                    <a:bodyPr/>
                    <a:lstStyle/>
                    <a:p>
                      <a:r>
                        <a:rPr lang="en-US" sz="1400" b="0">
                          <a:solidFill>
                            <a:schemeClr val="tx1"/>
                          </a:solidFill>
                        </a:rPr>
                        <a:t>$250 allowance every year</a:t>
                      </a:r>
                      <a:endParaRPr lang="en-US" sz="1400" b="0" i="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774867726"/>
                  </a:ext>
                </a:extLst>
              </a:tr>
              <a:tr h="0">
                <a:tc>
                  <a:txBody>
                    <a:bodyPr/>
                    <a:lstStyle/>
                    <a:p>
                      <a:r>
                        <a:rPr lang="en-US" sz="1400" b="0">
                          <a:solidFill>
                            <a:schemeClr val="tx1"/>
                          </a:solidFill>
                        </a:rPr>
                        <a:t>Computer vision coverage</a:t>
                      </a:r>
                      <a:endParaRPr lang="en-US" sz="1400" b="0" i="0">
                        <a:solidFill>
                          <a:schemeClr val="tx1"/>
                        </a:solidFill>
                        <a:latin typeface="Poppins" panose="00000500000000000000" pitchFamily="2" charset="0"/>
                        <a:cs typeface="Poppins" panose="00000500000000000000" pitchFamily="2" charset="0"/>
                      </a:endParaRPr>
                    </a:p>
                  </a:txBody>
                  <a:tcPr/>
                </a:tc>
                <a:tc>
                  <a:txBody>
                    <a:bodyPr/>
                    <a:lstStyle/>
                    <a:p>
                      <a:r>
                        <a:rPr lang="en-US" sz="1400" b="0" dirty="0">
                          <a:solidFill>
                            <a:schemeClr val="tx1"/>
                          </a:solidFill>
                        </a:rPr>
                        <a:t>$20 copay</a:t>
                      </a:r>
                      <a:endParaRPr lang="en-US" sz="1400" b="0" i="0" dirty="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937430569"/>
                  </a:ext>
                </a:extLst>
              </a:tr>
            </a:tbl>
          </a:graphicData>
        </a:graphic>
      </p:graphicFrame>
      <p:pic>
        <p:nvPicPr>
          <p:cNvPr id="4" name="10">
            <a:hlinkClick r:id="" action="ppaction://media"/>
            <a:extLst>
              <a:ext uri="{FF2B5EF4-FFF2-40B4-BE49-F238E27FC236}">
                <a16:creationId xmlns:a16="http://schemas.microsoft.com/office/drawing/2014/main" id="{560E2278-B08B-E6C9-3149-9E3DD50BF22C}"/>
              </a:ext>
            </a:extLst>
          </p:cNvPr>
          <p:cNvPicPr>
            <a:picLocks noChangeAspect="1"/>
          </p:cNvPicPr>
          <p:nvPr>
            <a:audioFile r:link="rId1"/>
            <p:extLst>
              <p:ext uri="{DAA4B4D4-6D71-4841-9C94-3DE7FCFB9230}">
                <p14:media xmlns:p14="http://schemas.microsoft.com/office/powerpoint/2010/main" r:embed="rId2">
                  <p14:trim st="1020"/>
                </p14:media>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1742354252"/>
      </p:ext>
    </p:extLst>
  </p:cSld>
  <p:clrMapOvr>
    <a:masterClrMapping/>
  </p:clrMapOvr>
  <mc:AlternateContent xmlns:mc="http://schemas.openxmlformats.org/markup-compatibility/2006">
    <mc:Choice xmlns:p14="http://schemas.microsoft.com/office/powerpoint/2010/main" Requires="p14">
      <p:transition p14:dur="10" advClick="0" advTm="38000"/>
    </mc:Choice>
    <mc:Fallback>
      <p:transition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dirty="0">
                <a:solidFill>
                  <a:srgbClr val="252525"/>
                </a:solidFill>
              </a:rPr>
              <a:t>2026 Bi-weekly Rates*</a:t>
            </a:r>
          </a:p>
        </p:txBody>
      </p:sp>
      <p:sp>
        <p:nvSpPr>
          <p:cNvPr id="4" name="TextBox 3">
            <a:extLst>
              <a:ext uri="{FF2B5EF4-FFF2-40B4-BE49-F238E27FC236}">
                <a16:creationId xmlns:a16="http://schemas.microsoft.com/office/drawing/2014/main" id="{6B767322-F860-1071-6C74-7C2016D4FC07}"/>
              </a:ext>
            </a:extLst>
          </p:cNvPr>
          <p:cNvSpPr txBox="1"/>
          <p:nvPr/>
        </p:nvSpPr>
        <p:spPr>
          <a:xfrm>
            <a:off x="315319" y="787955"/>
            <a:ext cx="11255009" cy="369332"/>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rPr>
              <a:t>Rates assume $300 Wellness Incentive is applied and non-smoker status</a:t>
            </a:r>
            <a:endParaRPr lang="en-US" sz="1800" dirty="0">
              <a:solidFill>
                <a:schemeClr val="tx1"/>
              </a:solidFill>
              <a:latin typeface="Poppins" panose="00000500000000000000" pitchFamily="2" charset="0"/>
              <a:cs typeface="Poppins" panose="00000500000000000000" pitchFamily="2" charset="0"/>
            </a:endParaRPr>
          </a:p>
        </p:txBody>
      </p:sp>
      <p:graphicFrame>
        <p:nvGraphicFramePr>
          <p:cNvPr id="7" name="Table 3">
            <a:extLst>
              <a:ext uri="{FF2B5EF4-FFF2-40B4-BE49-F238E27FC236}">
                <a16:creationId xmlns:a16="http://schemas.microsoft.com/office/drawing/2014/main" id="{696701B7-BE2E-AD24-7FB6-4359CE0D6512}"/>
              </a:ext>
            </a:extLst>
          </p:cNvPr>
          <p:cNvGraphicFramePr>
            <a:graphicFrameLocks noGrp="1"/>
          </p:cNvGraphicFramePr>
          <p:nvPr>
            <p:extLst>
              <p:ext uri="{D42A27DB-BD31-4B8C-83A1-F6EECF244321}">
                <p14:modId xmlns:p14="http://schemas.microsoft.com/office/powerpoint/2010/main" val="530615503"/>
              </p:ext>
            </p:extLst>
          </p:nvPr>
        </p:nvGraphicFramePr>
        <p:xfrm>
          <a:off x="409372" y="1368766"/>
          <a:ext cx="10700871" cy="3055237"/>
        </p:xfrm>
        <a:graphic>
          <a:graphicData uri="http://schemas.openxmlformats.org/drawingml/2006/table">
            <a:tbl>
              <a:tblPr firstRow="1" bandRow="1"/>
              <a:tblGrid>
                <a:gridCol w="2140174">
                  <a:extLst>
                    <a:ext uri="{9D8B030D-6E8A-4147-A177-3AD203B41FA5}">
                      <a16:colId xmlns:a16="http://schemas.microsoft.com/office/drawing/2014/main" val="412546038"/>
                    </a:ext>
                  </a:extLst>
                </a:gridCol>
                <a:gridCol w="2142651">
                  <a:extLst>
                    <a:ext uri="{9D8B030D-6E8A-4147-A177-3AD203B41FA5}">
                      <a16:colId xmlns:a16="http://schemas.microsoft.com/office/drawing/2014/main" val="4119124702"/>
                    </a:ext>
                  </a:extLst>
                </a:gridCol>
                <a:gridCol w="2383516">
                  <a:extLst>
                    <a:ext uri="{9D8B030D-6E8A-4147-A177-3AD203B41FA5}">
                      <a16:colId xmlns:a16="http://schemas.microsoft.com/office/drawing/2014/main" val="220521710"/>
                    </a:ext>
                  </a:extLst>
                </a:gridCol>
                <a:gridCol w="1894356">
                  <a:extLst>
                    <a:ext uri="{9D8B030D-6E8A-4147-A177-3AD203B41FA5}">
                      <a16:colId xmlns:a16="http://schemas.microsoft.com/office/drawing/2014/main" val="134064869"/>
                    </a:ext>
                  </a:extLst>
                </a:gridCol>
                <a:gridCol w="2140174">
                  <a:extLst>
                    <a:ext uri="{9D8B030D-6E8A-4147-A177-3AD203B41FA5}">
                      <a16:colId xmlns:a16="http://schemas.microsoft.com/office/drawing/2014/main" val="3943082171"/>
                    </a:ext>
                  </a:extLst>
                </a:gridCol>
              </a:tblGrid>
              <a:tr h="54140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l" defTabSz="914400" rtl="0" eaLnBrk="1" latinLnBrk="0" hangingPunct="1"/>
                      <a:r>
                        <a:rPr lang="en-US" sz="1600" kern="1200" dirty="0">
                          <a:solidFill>
                            <a:schemeClr val="bg1"/>
                          </a:solidFill>
                          <a:latin typeface="Poppins" panose="00000500000000000000" pitchFamily="2" charset="0"/>
                          <a:ea typeface="+mn-ea"/>
                          <a:cs typeface="Poppins" panose="00000500000000000000" pitchFamily="2" charset="0"/>
                        </a:rPr>
                        <a:t>Plan Option</a:t>
                      </a:r>
                    </a:p>
                  </a:txBody>
                  <a:tcPr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Poppins" panose="00000500000000000000" pitchFamily="2" charset="0"/>
                          <a:ea typeface="+mn-ea"/>
                          <a:cs typeface="Poppins" panose="00000500000000000000" pitchFamily="2" charset="0"/>
                        </a:rPr>
                        <a:t>Employee Only</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Employee + Spouse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or Domestic Partner</a:t>
                      </a:r>
                      <a:endParaRPr lang="en-US" sz="1600">
                        <a:solidFill>
                          <a:schemeClr val="bg1"/>
                        </a:solidFill>
                        <a:latin typeface="Poppins" panose="00000500000000000000" pitchFamily="2" charset="0"/>
                        <a:cs typeface="Poppins" panose="00000500000000000000" pitchFamily="2"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Employee + Child(ren)</a:t>
                      </a:r>
                      <a:endParaRPr lang="en-US" sz="1600">
                        <a:solidFill>
                          <a:schemeClr val="bg1"/>
                        </a:solidFill>
                        <a:latin typeface="Poppins" panose="00000500000000000000" pitchFamily="2" charset="0"/>
                        <a:cs typeface="Poppins" panose="00000500000000000000" pitchFamily="2"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Poppins" panose="00000500000000000000" pitchFamily="2" charset="0"/>
                          <a:ea typeface="+mn-ea"/>
                          <a:cs typeface="Poppins" panose="00000500000000000000" pitchFamily="2" charset="0"/>
                        </a:rPr>
                        <a:t>Family</a:t>
                      </a:r>
                    </a:p>
                  </a:txBody>
                  <a:tcPr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7DE"/>
                    </a:solidFill>
                  </a:tcPr>
                </a:tc>
                <a:extLst>
                  <a:ext uri="{0D108BD9-81ED-4DB2-BD59-A6C34878D82A}">
                    <a16:rowId xmlns:a16="http://schemas.microsoft.com/office/drawing/2014/main" val="821278232"/>
                  </a:ext>
                </a:extLst>
              </a:tr>
              <a:tr h="48035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r>
                        <a:rPr lang="en-US" sz="1600" b="1" kern="1200" dirty="0">
                          <a:solidFill>
                            <a:schemeClr val="bg1"/>
                          </a:solidFill>
                          <a:latin typeface="Poppins" panose="00000500000000000000" pitchFamily="2" charset="0"/>
                          <a:ea typeface="+mn-ea"/>
                          <a:cs typeface="Poppins" panose="00000500000000000000" pitchFamily="2" charset="0"/>
                        </a:rPr>
                        <a:t>Medical Plan 1</a:t>
                      </a:r>
                    </a:p>
                  </a:txBody>
                  <a:tcPr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$15 ($1)  </a:t>
                      </a:r>
                      <a:endParaRPr lang="en-US" sz="1600" b="0" i="0">
                        <a:solidFill>
                          <a:schemeClr val="tx1"/>
                        </a:solidFill>
                        <a:latin typeface="Poppins" panose="00000500000000000000" pitchFamily="2" charset="0"/>
                        <a:cs typeface="Poppins" panose="00000500000000000000" pitchFamily="2"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$55 ($5)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$47 ($4) </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dirty="0">
                          <a:solidFill>
                            <a:schemeClr val="tx1"/>
                          </a:solidFill>
                          <a:latin typeface="Poppins" panose="00000500000000000000" pitchFamily="2" charset="0"/>
                          <a:cs typeface="Poppins" panose="00000500000000000000" pitchFamily="2" charset="0"/>
                        </a:rPr>
                        <a:t>$91 ($8)</a:t>
                      </a:r>
                    </a:p>
                  </a:txBody>
                  <a:tcPr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4F5FF"/>
                    </a:solidFill>
                  </a:tcPr>
                </a:tc>
                <a:extLst>
                  <a:ext uri="{0D108BD9-81ED-4DB2-BD59-A6C34878D82A}">
                    <a16:rowId xmlns:a16="http://schemas.microsoft.com/office/drawing/2014/main" val="3007679920"/>
                  </a:ext>
                </a:extLst>
              </a:tr>
              <a:tr h="44586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Medical Plan 2</a:t>
                      </a:r>
                    </a:p>
                  </a:txBody>
                  <a:tcPr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E730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$39 ($4)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dirty="0">
                          <a:solidFill>
                            <a:schemeClr val="tx1"/>
                          </a:solidFill>
                          <a:latin typeface="Poppins" panose="00000500000000000000" pitchFamily="2" charset="0"/>
                          <a:cs typeface="Poppins" panose="00000500000000000000" pitchFamily="2" charset="0"/>
                        </a:rPr>
                        <a:t>$102 ($9)</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$88 ($8)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dirty="0">
                          <a:solidFill>
                            <a:schemeClr val="tx1"/>
                          </a:solidFill>
                          <a:latin typeface="Poppins" panose="00000500000000000000" pitchFamily="2" charset="0"/>
                          <a:cs typeface="Poppins" panose="00000500000000000000" pitchFamily="2" charset="0"/>
                        </a:rPr>
                        <a:t>$163 ($15) </a:t>
                      </a:r>
                    </a:p>
                  </a:txBody>
                  <a:tcPr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3CC"/>
                    </a:solidFill>
                  </a:tcPr>
                </a:tc>
                <a:extLst>
                  <a:ext uri="{0D108BD9-81ED-4DB2-BD59-A6C34878D82A}">
                    <a16:rowId xmlns:a16="http://schemas.microsoft.com/office/drawing/2014/main" val="2024613750"/>
                  </a:ext>
                </a:extLst>
              </a:tr>
              <a:tr h="4617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2"/>
                          </a:solidFill>
                          <a:latin typeface="Poppins" panose="00000500000000000000" pitchFamily="2" charset="0"/>
                          <a:ea typeface="+mn-ea"/>
                          <a:cs typeface="Poppins" panose="00000500000000000000" pitchFamily="2" charset="0"/>
                        </a:rPr>
                        <a:t>Medical Plan 3</a:t>
                      </a:r>
                    </a:p>
                  </a:txBody>
                  <a:tcPr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A60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$66 ($6)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$174 ($16)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$158 ($14)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dirty="0">
                          <a:solidFill>
                            <a:schemeClr val="tx1"/>
                          </a:solidFill>
                          <a:latin typeface="Poppins" panose="00000500000000000000" pitchFamily="2" charset="0"/>
                          <a:cs typeface="Poppins" panose="00000500000000000000" pitchFamily="2" charset="0"/>
                        </a:rPr>
                        <a:t>$284 ($26)</a:t>
                      </a:r>
                    </a:p>
                  </a:txBody>
                  <a:tcPr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09143001"/>
                  </a:ext>
                </a:extLst>
              </a:tr>
              <a:tr h="3874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Poppins" panose="00000500000000000000" pitchFamily="2" charset="0"/>
                          <a:ea typeface="+mn-ea"/>
                          <a:cs typeface="Poppins" panose="00000500000000000000" pitchFamily="2" charset="0"/>
                        </a:rPr>
                        <a:t>Kaiser (CA only)</a:t>
                      </a:r>
                    </a:p>
                  </a:txBody>
                  <a:tcPr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$73 ($7)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$196 ($17)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$178 ($16)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dirty="0">
                          <a:solidFill>
                            <a:schemeClr val="tx1"/>
                          </a:solidFill>
                          <a:latin typeface="Poppins" panose="00000500000000000000" pitchFamily="2" charset="0"/>
                          <a:cs typeface="Poppins" panose="00000500000000000000" pitchFamily="2" charset="0"/>
                        </a:rPr>
                        <a:t>$281 ($25)</a:t>
                      </a:r>
                    </a:p>
                  </a:txBody>
                  <a:tcPr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182493026"/>
                  </a:ext>
                </a:extLst>
              </a:tr>
              <a:tr h="350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Poppins" panose="00000500000000000000" pitchFamily="2" charset="0"/>
                          <a:ea typeface="+mn-ea"/>
                          <a:cs typeface="Poppins" panose="00000500000000000000" pitchFamily="2" charset="0"/>
                        </a:rPr>
                        <a:t>Dental</a:t>
                      </a:r>
                    </a:p>
                  </a:txBody>
                  <a:tcPr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dirty="0">
                          <a:solidFill>
                            <a:schemeClr val="tx1"/>
                          </a:solidFill>
                          <a:latin typeface="Poppins" panose="00000500000000000000" pitchFamily="2" charset="0"/>
                          <a:cs typeface="Poppins" panose="00000500000000000000" pitchFamily="2" charset="0"/>
                        </a:rPr>
                        <a:t>$17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dirty="0">
                          <a:solidFill>
                            <a:schemeClr val="tx1"/>
                          </a:solidFill>
                          <a:latin typeface="Poppins" panose="00000500000000000000" pitchFamily="2" charset="0"/>
                          <a:cs typeface="Poppins" panose="00000500000000000000" pitchFamily="2" charset="0"/>
                        </a:rPr>
                        <a:t>$26</a:t>
                      </a:r>
                    </a:p>
                  </a:txBody>
                  <a:tcPr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3673746228"/>
                  </a:ext>
                </a:extLst>
              </a:tr>
              <a:tr h="350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Poppins" panose="00000500000000000000" pitchFamily="2" charset="0"/>
                          <a:ea typeface="+mn-ea"/>
                          <a:cs typeface="Poppins" panose="00000500000000000000" pitchFamily="2" charset="0"/>
                        </a:rPr>
                        <a:t>Vision</a:t>
                      </a:r>
                    </a:p>
                  </a:txBody>
                  <a:tcPr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$6.25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$11.81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a:solidFill>
                            <a:schemeClr val="tx1"/>
                          </a:solidFill>
                          <a:latin typeface="Poppins" panose="00000500000000000000" pitchFamily="2" charset="0"/>
                          <a:cs typeface="Poppins" panose="00000500000000000000" pitchFamily="2" charset="0"/>
                        </a:rPr>
                        <a:t>$12.47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i="0" dirty="0">
                          <a:solidFill>
                            <a:schemeClr val="tx1"/>
                          </a:solidFill>
                          <a:latin typeface="Poppins" panose="00000500000000000000" pitchFamily="2" charset="0"/>
                          <a:cs typeface="Poppins" panose="00000500000000000000" pitchFamily="2" charset="0"/>
                        </a:rPr>
                        <a:t>$19.44</a:t>
                      </a:r>
                    </a:p>
                  </a:txBody>
                  <a:tcPr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2656954571"/>
                  </a:ext>
                </a:extLst>
              </a:tr>
            </a:tbl>
          </a:graphicData>
        </a:graphic>
      </p:graphicFrame>
      <p:sp>
        <p:nvSpPr>
          <p:cNvPr id="8" name="TextBox 7">
            <a:extLst>
              <a:ext uri="{FF2B5EF4-FFF2-40B4-BE49-F238E27FC236}">
                <a16:creationId xmlns:a16="http://schemas.microsoft.com/office/drawing/2014/main" id="{4A148C77-C6F3-1219-7EF5-5D2B7368692C}"/>
              </a:ext>
            </a:extLst>
          </p:cNvPr>
          <p:cNvSpPr txBox="1"/>
          <p:nvPr/>
        </p:nvSpPr>
        <p:spPr>
          <a:xfrm>
            <a:off x="315319" y="4674295"/>
            <a:ext cx="9974698" cy="397323"/>
          </a:xfrm>
          <a:prstGeom prst="rect">
            <a:avLst/>
          </a:prstGeom>
          <a:noFill/>
        </p:spPr>
        <p:txBody>
          <a:bodyPr wrap="square" lIns="91440" tIns="45720" rIns="91440" rtlCol="0" anchor="t">
            <a:noAutofit/>
          </a:bodyPr>
          <a:lstStyle/>
          <a:p>
            <a:pPr>
              <a:spcBef>
                <a:spcPts val="600"/>
              </a:spcBef>
            </a:pPr>
            <a:r>
              <a:rPr lang="en-US" sz="1000" dirty="0">
                <a:solidFill>
                  <a:schemeClr val="tx1">
                    <a:lumMod val="85000"/>
                    <a:lumOff val="15000"/>
                  </a:schemeClr>
                </a:solidFill>
                <a:latin typeface="Poppins" panose="00000500000000000000" pitchFamily="2" charset="0"/>
                <a:cs typeface="Poppins" panose="00000500000000000000" pitchFamily="2" charset="0"/>
              </a:rPr>
              <a:t>* All medical coverage contributions listed will increase $50 per month for each covered employee and/or spouse or domestic partner who uses tobacco. </a:t>
            </a:r>
          </a:p>
          <a:p>
            <a:pPr>
              <a:spcBef>
                <a:spcPts val="600"/>
              </a:spcBef>
            </a:pPr>
            <a:r>
              <a:rPr lang="en-US" sz="1000" dirty="0">
                <a:solidFill>
                  <a:schemeClr val="tx1">
                    <a:lumMod val="85000"/>
                    <a:lumOff val="15000"/>
                  </a:schemeClr>
                </a:solidFill>
                <a:latin typeface="Poppins" panose="00000500000000000000" pitchFamily="2" charset="0"/>
                <a:cs typeface="Poppins" panose="00000500000000000000" pitchFamily="2" charset="0"/>
              </a:rPr>
              <a:t>($) represents amount of increase from 2025 to 2026. </a:t>
            </a:r>
          </a:p>
        </p:txBody>
      </p:sp>
      <p:pic>
        <p:nvPicPr>
          <p:cNvPr id="2" name="11">
            <a:hlinkClick r:id="" action="ppaction://media"/>
            <a:extLst>
              <a:ext uri="{FF2B5EF4-FFF2-40B4-BE49-F238E27FC236}">
                <a16:creationId xmlns:a16="http://schemas.microsoft.com/office/drawing/2014/main" id="{58C30A76-E910-3019-E5B2-105C956DE117}"/>
              </a:ext>
            </a:extLst>
          </p:cNvPr>
          <p:cNvPicPr>
            <a:picLocks noChangeAspect="1"/>
          </p:cNvPicPr>
          <p:nvPr>
            <a:audioFile r:link="rId1"/>
            <p:extLst>
              <p:ext uri="{DAA4B4D4-6D71-4841-9C94-3DE7FCFB9230}">
                <p14:media xmlns:p14="http://schemas.microsoft.com/office/powerpoint/2010/main" r:embed="rId2">
                  <p14:trim st="661"/>
                </p14:media>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3888743840"/>
      </p:ext>
    </p:extLst>
  </p:cSld>
  <p:clrMapOvr>
    <a:masterClrMapping/>
  </p:clrMapOvr>
  <mc:AlternateContent xmlns:mc="http://schemas.openxmlformats.org/markup-compatibility/2006">
    <mc:Choice xmlns:p14="http://schemas.microsoft.com/office/powerpoint/2010/main" Requires="p14">
      <p:transition p14:dur="10" advClick="0" advTm="13000"/>
    </mc:Choice>
    <mc:Fallback>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831321" y="3005190"/>
            <a:ext cx="4230687" cy="847619"/>
          </a:xfrm>
        </p:spPr>
        <p:txBody>
          <a:bodyPr>
            <a:normAutofit/>
          </a:bodyPr>
          <a:lstStyle/>
          <a:p>
            <a:pPr>
              <a:lnSpc>
                <a:spcPct val="170000"/>
              </a:lnSpc>
            </a:pPr>
            <a:r>
              <a:rPr lang="en-US" sz="3400" dirty="0">
                <a:solidFill>
                  <a:srgbClr val="252525"/>
                </a:solidFill>
                <a:latin typeface="+mj-lt"/>
              </a:rPr>
              <a:t>Spending</a:t>
            </a:r>
            <a:r>
              <a:rPr lang="en-US" sz="3200" dirty="0">
                <a:solidFill>
                  <a:srgbClr val="252525"/>
                </a:solidFill>
                <a:latin typeface="+mj-lt"/>
              </a:rPr>
              <a:t> Accounts</a:t>
            </a:r>
          </a:p>
        </p:txBody>
      </p:sp>
      <p:pic>
        <p:nvPicPr>
          <p:cNvPr id="2" name="12">
            <a:hlinkClick r:id="" action="ppaction://media"/>
            <a:extLst>
              <a:ext uri="{FF2B5EF4-FFF2-40B4-BE49-F238E27FC236}">
                <a16:creationId xmlns:a16="http://schemas.microsoft.com/office/drawing/2014/main" id="{95F10A9B-E775-5C03-A9CE-982E30D62CBE}"/>
              </a:ext>
            </a:extLst>
          </p:cNvPr>
          <p:cNvPicPr>
            <a:picLocks noChangeAspect="1"/>
          </p:cNvPicPr>
          <p:nvPr>
            <a:audioFile r:link="rId1"/>
            <p:extLst>
              <p:ext uri="{DAA4B4D4-6D71-4841-9C94-3DE7FCFB9230}">
                <p14:media xmlns:p14="http://schemas.microsoft.com/office/powerpoint/2010/main" r:embed="rId2">
                  <p14:trim st="1079"/>
                </p14:media>
              </p:ext>
            </p:extLst>
          </p:nvPr>
        </p:nvPicPr>
        <p:blipFill>
          <a:blip r:embed="rId5"/>
          <a:stretch>
            <a:fillRect/>
          </a:stretch>
        </p:blipFill>
        <p:spPr>
          <a:xfrm>
            <a:off x="0" y="6277449"/>
            <a:ext cx="609600" cy="609600"/>
          </a:xfrm>
          <a:prstGeom prst="rect">
            <a:avLst/>
          </a:prstGeom>
        </p:spPr>
      </p:pic>
    </p:spTree>
    <p:extLst>
      <p:ext uri="{BB962C8B-B14F-4D97-AF65-F5344CB8AC3E}">
        <p14:creationId xmlns:p14="http://schemas.microsoft.com/office/powerpoint/2010/main" val="48810818"/>
      </p:ext>
    </p:extLst>
  </p:cSld>
  <p:clrMapOvr>
    <a:masterClrMapping/>
  </p:clrMapOvr>
  <mc:AlternateContent xmlns:mc="http://schemas.openxmlformats.org/markup-compatibility/2006">
    <mc:Choice xmlns:p14="http://schemas.microsoft.com/office/powerpoint/2010/main" Requires="p14">
      <p:transition p14:dur="10" advClick="0" advTm="28000"/>
    </mc:Choice>
    <mc:Fallback>
      <p:transition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629844" y="376518"/>
            <a:ext cx="11432485" cy="677732"/>
          </a:xfrm>
        </p:spPr>
        <p:txBody>
          <a:bodyPr/>
          <a:lstStyle/>
          <a:p>
            <a:r>
              <a:rPr lang="en-US">
                <a:solidFill>
                  <a:srgbClr val="252525"/>
                </a:solidFill>
              </a:rPr>
              <a:t>Health Savings Account (HSA)</a:t>
            </a:r>
          </a:p>
        </p:txBody>
      </p:sp>
      <p:graphicFrame>
        <p:nvGraphicFramePr>
          <p:cNvPr id="3" name="Table 4">
            <a:extLst>
              <a:ext uri="{FF2B5EF4-FFF2-40B4-BE49-F238E27FC236}">
                <a16:creationId xmlns:a16="http://schemas.microsoft.com/office/drawing/2014/main" id="{17BAFF57-1741-A85C-844E-62BF91FA895F}"/>
              </a:ext>
            </a:extLst>
          </p:cNvPr>
          <p:cNvGraphicFramePr>
            <a:graphicFrameLocks noGrp="1"/>
          </p:cNvGraphicFramePr>
          <p:nvPr>
            <p:extLst>
              <p:ext uri="{D42A27DB-BD31-4B8C-83A1-F6EECF244321}">
                <p14:modId xmlns:p14="http://schemas.microsoft.com/office/powerpoint/2010/main" val="453545438"/>
              </p:ext>
            </p:extLst>
          </p:nvPr>
        </p:nvGraphicFramePr>
        <p:xfrm>
          <a:off x="629843" y="842210"/>
          <a:ext cx="10844880" cy="3514294"/>
        </p:xfrm>
        <a:graphic>
          <a:graphicData uri="http://schemas.openxmlformats.org/drawingml/2006/table">
            <a:tbl>
              <a:tblPr firstRow="1" bandRow="1">
                <a:tableStyleId>{72833802-FEF1-4C79-8D5D-14CF1EAF98D9}</a:tableStyleId>
              </a:tblPr>
              <a:tblGrid>
                <a:gridCol w="1756035">
                  <a:extLst>
                    <a:ext uri="{9D8B030D-6E8A-4147-A177-3AD203B41FA5}">
                      <a16:colId xmlns:a16="http://schemas.microsoft.com/office/drawing/2014/main" val="1021852690"/>
                    </a:ext>
                  </a:extLst>
                </a:gridCol>
                <a:gridCol w="3135622">
                  <a:extLst>
                    <a:ext uri="{9D8B030D-6E8A-4147-A177-3AD203B41FA5}">
                      <a16:colId xmlns:a16="http://schemas.microsoft.com/office/drawing/2014/main" val="2785419054"/>
                    </a:ext>
                  </a:extLst>
                </a:gridCol>
                <a:gridCol w="3146422">
                  <a:extLst>
                    <a:ext uri="{9D8B030D-6E8A-4147-A177-3AD203B41FA5}">
                      <a16:colId xmlns:a16="http://schemas.microsoft.com/office/drawing/2014/main" val="2578733012"/>
                    </a:ext>
                  </a:extLst>
                </a:gridCol>
                <a:gridCol w="2806801">
                  <a:extLst>
                    <a:ext uri="{9D8B030D-6E8A-4147-A177-3AD203B41FA5}">
                      <a16:colId xmlns:a16="http://schemas.microsoft.com/office/drawing/2014/main" val="565871369"/>
                    </a:ext>
                  </a:extLst>
                </a:gridCol>
              </a:tblGrid>
              <a:tr h="49624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latin typeface="+mn-lt"/>
                        </a:rPr>
                        <a:t>Plan</a:t>
                      </a:r>
                      <a:endParaRPr lang="en-US" sz="1600" b="1" dirty="0">
                        <a:latin typeface="+mn-lt"/>
                        <a:cs typeface="Poppins" panose="00000500000000000000" pitchFamily="2" charset="0"/>
                      </a:endParaRPr>
                    </a:p>
                  </a:txBody>
                  <a:tcPr marL="182880" marR="182880" marT="91440" marB="9144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latin typeface="+mn-lt"/>
                        </a:rPr>
                        <a:t>Eligibility Requirements</a:t>
                      </a:r>
                      <a:endParaRPr lang="en-US" sz="1600" b="1" dirty="0">
                        <a:latin typeface="+mn-lt"/>
                        <a:cs typeface="Poppins" panose="00000500000000000000" pitchFamily="2" charset="0"/>
                      </a:endParaRPr>
                    </a:p>
                  </a:txBody>
                  <a:tcPr marL="182880" marR="182880" marT="91440" marB="9144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latin typeface="+mn-lt"/>
                        </a:rPr>
                        <a:t>Contribution Amounts</a:t>
                      </a:r>
                      <a:endParaRPr lang="en-US" sz="1600" b="1" dirty="0">
                        <a:latin typeface="+mn-lt"/>
                        <a:cs typeface="Poppins" panose="00000500000000000000" pitchFamily="2" charset="0"/>
                      </a:endParaRPr>
                    </a:p>
                  </a:txBody>
                  <a:tcPr marL="182880" marR="182880" marT="91440" marB="9144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latin typeface="+mn-lt"/>
                        </a:rPr>
                        <a:t>Rollover Limits</a:t>
                      </a:r>
                      <a:endParaRPr lang="en-US" sz="1600" b="1" dirty="0">
                        <a:latin typeface="+mn-lt"/>
                        <a:cs typeface="Poppins" panose="00000500000000000000" pitchFamily="2" charset="0"/>
                      </a:endParaRPr>
                    </a:p>
                  </a:txBody>
                  <a:tcPr marL="182880" marR="182880" marT="91440" marB="91440" anchor="ctr"/>
                </a:tc>
                <a:extLst>
                  <a:ext uri="{0D108BD9-81ED-4DB2-BD59-A6C34878D82A}">
                    <a16:rowId xmlns:a16="http://schemas.microsoft.com/office/drawing/2014/main" val="3249569016"/>
                  </a:ext>
                </a:extLst>
              </a:tr>
              <a:tr h="30180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b="1" dirty="0">
                          <a:solidFill>
                            <a:schemeClr val="tx1"/>
                          </a:solidFill>
                          <a:latin typeface="+mn-lt"/>
                        </a:rPr>
                        <a:t>Health Savings Account (HSA)</a:t>
                      </a:r>
                      <a:endParaRPr lang="en-US" sz="1600" b="1" i="0" dirty="0">
                        <a:solidFill>
                          <a:schemeClr val="tx1"/>
                        </a:solidFill>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nSpc>
                          <a:spcPct val="90000"/>
                        </a:lnSpc>
                        <a:spcAft>
                          <a:spcPts val="600"/>
                        </a:spcAft>
                        <a:buFont typeface="Arial" panose="020B0604020202020204" pitchFamily="34" charset="0"/>
                        <a:buChar char="•"/>
                      </a:pPr>
                      <a:r>
                        <a:rPr lang="en-US" sz="1200" dirty="0">
                          <a:solidFill>
                            <a:schemeClr val="tx1"/>
                          </a:solidFill>
                          <a:latin typeface="+mn-lt"/>
                        </a:rPr>
                        <a:t>Enrolled in Medical Plan 1</a:t>
                      </a:r>
                    </a:p>
                    <a:p>
                      <a:pPr marL="285750" indent="-285750">
                        <a:lnSpc>
                          <a:spcPct val="90000"/>
                        </a:lnSpc>
                        <a:spcAft>
                          <a:spcPts val="600"/>
                        </a:spcAft>
                        <a:buFont typeface="Arial" panose="020B0604020202020204" pitchFamily="34" charset="0"/>
                        <a:buChar char="•"/>
                      </a:pPr>
                      <a:r>
                        <a:rPr lang="en-US" sz="1200" kern="1200" dirty="0">
                          <a:solidFill>
                            <a:schemeClr val="tx1"/>
                          </a:solidFill>
                          <a:latin typeface="+mn-lt"/>
                        </a:rPr>
                        <a:t>Can’t be covered by another non-high-deductible health medical plan</a:t>
                      </a:r>
                    </a:p>
                    <a:p>
                      <a:pPr marL="285750" indent="-285750">
                        <a:lnSpc>
                          <a:spcPct val="90000"/>
                        </a:lnSpc>
                        <a:spcAft>
                          <a:spcPts val="600"/>
                        </a:spcAft>
                        <a:buFont typeface="Arial" panose="020B0604020202020204" pitchFamily="34" charset="0"/>
                        <a:buChar char="•"/>
                      </a:pPr>
                      <a:r>
                        <a:rPr lang="en-US" sz="1200" kern="1200" dirty="0">
                          <a:solidFill>
                            <a:schemeClr val="tx1"/>
                          </a:solidFill>
                          <a:latin typeface="+mn-lt"/>
                        </a:rPr>
                        <a:t>Your spouse can’t have separate plan with an FSA</a:t>
                      </a:r>
                    </a:p>
                    <a:p>
                      <a:pPr marL="285750" indent="-285750">
                        <a:lnSpc>
                          <a:spcPct val="90000"/>
                        </a:lnSpc>
                        <a:spcAft>
                          <a:spcPts val="600"/>
                        </a:spcAft>
                        <a:buFont typeface="Arial" panose="020B0604020202020204" pitchFamily="34" charset="0"/>
                        <a:buChar char="•"/>
                      </a:pPr>
                      <a:r>
                        <a:rPr lang="en-US" sz="1200" kern="1200" dirty="0">
                          <a:solidFill>
                            <a:schemeClr val="tx1"/>
                          </a:solidFill>
                          <a:latin typeface="+mn-lt"/>
                        </a:rPr>
                        <a:t>Can’t be enrolled in Medicare</a:t>
                      </a:r>
                      <a:endParaRPr lang="en-US" sz="1200" kern="1200" dirty="0">
                        <a:solidFill>
                          <a:schemeClr val="tx1"/>
                        </a:solidFill>
                        <a:latin typeface="+mn-lt"/>
                        <a:ea typeface="+mn-ea"/>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gn="l">
                        <a:lnSpc>
                          <a:spcPct val="90000"/>
                        </a:lnSpc>
                        <a:spcAft>
                          <a:spcPts val="600"/>
                        </a:spcAft>
                        <a:buFont typeface="Arial" panose="020B0604020202020204" pitchFamily="34" charset="0"/>
                        <a:buChar char="•"/>
                      </a:pPr>
                      <a:r>
                        <a:rPr lang="en-US" sz="1200" b="1" kern="1200" dirty="0">
                          <a:solidFill>
                            <a:schemeClr val="tx1"/>
                          </a:solidFill>
                          <a:latin typeface="+mn-lt"/>
                        </a:rPr>
                        <a:t>Receive</a:t>
                      </a:r>
                      <a:r>
                        <a:rPr lang="en-US" sz="1200" kern="1200" dirty="0">
                          <a:solidFill>
                            <a:schemeClr val="tx1"/>
                          </a:solidFill>
                          <a:latin typeface="+mn-lt"/>
                        </a:rPr>
                        <a:t> $500 for employee-only coverage and $1,000 for family coverage from NXP</a:t>
                      </a:r>
                    </a:p>
                    <a:p>
                      <a:pPr marL="285750" indent="-285750" algn="l">
                        <a:lnSpc>
                          <a:spcPct val="90000"/>
                        </a:lnSpc>
                        <a:spcAft>
                          <a:spcPts val="600"/>
                        </a:spcAft>
                        <a:buFont typeface="Arial" panose="020B0604020202020204" pitchFamily="34" charset="0"/>
                        <a:buChar char="•"/>
                      </a:pPr>
                      <a:r>
                        <a:rPr lang="en-US" sz="1200" b="1" kern="1200" dirty="0">
                          <a:solidFill>
                            <a:schemeClr val="tx1"/>
                          </a:solidFill>
                          <a:latin typeface="+mn-lt"/>
                        </a:rPr>
                        <a:t>Contribute</a:t>
                      </a:r>
                      <a:r>
                        <a:rPr lang="en-US" sz="1200" kern="1200" dirty="0">
                          <a:solidFill>
                            <a:schemeClr val="tx1"/>
                          </a:solidFill>
                          <a:latin typeface="+mn-lt"/>
                        </a:rPr>
                        <a:t> up to </a:t>
                      </a:r>
                      <a:r>
                        <a:rPr lang="en-US" sz="1200" b="1" kern="1200" dirty="0">
                          <a:solidFill>
                            <a:srgbClr val="00B050"/>
                          </a:solidFill>
                          <a:latin typeface="+mn-lt"/>
                        </a:rPr>
                        <a:t>$4,400 </a:t>
                      </a:r>
                      <a:r>
                        <a:rPr lang="en-US" sz="1200" kern="1200" dirty="0">
                          <a:solidFill>
                            <a:schemeClr val="tx1"/>
                          </a:solidFill>
                          <a:latin typeface="+mn-lt"/>
                        </a:rPr>
                        <a:t>with employee-only coverage or </a:t>
                      </a:r>
                      <a:r>
                        <a:rPr lang="en-US" sz="1200" b="1" kern="1200" dirty="0">
                          <a:solidFill>
                            <a:srgbClr val="00B050"/>
                          </a:solidFill>
                          <a:latin typeface="+mn-lt"/>
                        </a:rPr>
                        <a:t>$8,750 </a:t>
                      </a:r>
                      <a:r>
                        <a:rPr lang="en-US" sz="1200" kern="1200" dirty="0">
                          <a:solidFill>
                            <a:schemeClr val="tx1"/>
                          </a:solidFill>
                          <a:latin typeface="+mn-lt"/>
                        </a:rPr>
                        <a:t>with family coverage </a:t>
                      </a:r>
                    </a:p>
                    <a:p>
                      <a:pPr marL="285750" indent="-285750" algn="l">
                        <a:lnSpc>
                          <a:spcPct val="90000"/>
                        </a:lnSpc>
                        <a:spcAft>
                          <a:spcPts val="600"/>
                        </a:spcAft>
                        <a:buFont typeface="Arial" panose="020B0604020202020204" pitchFamily="34" charset="0"/>
                        <a:buChar char="•"/>
                      </a:pPr>
                      <a:r>
                        <a:rPr lang="en-US" sz="1200" kern="1200" dirty="0">
                          <a:solidFill>
                            <a:schemeClr val="tx1"/>
                          </a:solidFill>
                          <a:latin typeface="+mn-lt"/>
                        </a:rPr>
                        <a:t>If you are 55 or older, you can contribute an additional </a:t>
                      </a:r>
                      <a:r>
                        <a:rPr lang="en-US" sz="1200" b="1" kern="1200" dirty="0">
                          <a:solidFill>
                            <a:schemeClr val="tx1"/>
                          </a:solidFill>
                          <a:latin typeface="+mn-lt"/>
                        </a:rPr>
                        <a:t>$1,000</a:t>
                      </a:r>
                    </a:p>
                    <a:p>
                      <a:pPr marL="285750" indent="-285750" algn="l">
                        <a:lnSpc>
                          <a:spcPct val="90000"/>
                        </a:lnSpc>
                        <a:spcAft>
                          <a:spcPts val="600"/>
                        </a:spcAft>
                        <a:buFont typeface="Arial" panose="020B0604020202020204" pitchFamily="34" charset="0"/>
                        <a:buChar char="•"/>
                      </a:pPr>
                      <a:r>
                        <a:rPr lang="en-US" sz="1200" b="0" kern="1200" dirty="0">
                          <a:solidFill>
                            <a:schemeClr val="dk1"/>
                          </a:solidFill>
                          <a:effectLst/>
                          <a:latin typeface="+mn-lt"/>
                        </a:rPr>
                        <a:t>NXP’s contributions are based on your initial coverage level. Changing from Employee-Only to Family coverage does not result in additional contributions</a:t>
                      </a:r>
                      <a:endParaRPr lang="en-US" sz="1200" b="0" kern="1200" dirty="0">
                        <a:solidFill>
                          <a:schemeClr val="tx1"/>
                        </a:solidFill>
                        <a:latin typeface="+mn-lt"/>
                        <a:ea typeface="+mn-ea"/>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gn="l">
                        <a:lnSpc>
                          <a:spcPct val="90000"/>
                        </a:lnSpc>
                        <a:spcAft>
                          <a:spcPts val="600"/>
                        </a:spcAft>
                        <a:buFont typeface="Arial" panose="020B0604020202020204" pitchFamily="34" charset="0"/>
                        <a:buChar char="•"/>
                      </a:pPr>
                      <a:r>
                        <a:rPr lang="en-US" sz="1200" kern="1200" dirty="0">
                          <a:solidFill>
                            <a:schemeClr val="tx1"/>
                          </a:solidFill>
                          <a:latin typeface="+mn-lt"/>
                        </a:rPr>
                        <a:t>You own your HSA </a:t>
                      </a:r>
                    </a:p>
                    <a:p>
                      <a:pPr marL="285750" indent="-285750" algn="l">
                        <a:lnSpc>
                          <a:spcPct val="90000"/>
                        </a:lnSpc>
                        <a:spcAft>
                          <a:spcPts val="600"/>
                        </a:spcAft>
                        <a:buFont typeface="Arial" panose="020B0604020202020204" pitchFamily="34" charset="0"/>
                        <a:buChar char="•"/>
                      </a:pPr>
                      <a:r>
                        <a:rPr lang="en-US" sz="1200" kern="1200" dirty="0">
                          <a:solidFill>
                            <a:schemeClr val="tx1"/>
                          </a:solidFill>
                          <a:latin typeface="+mn-lt"/>
                        </a:rPr>
                        <a:t>Your funds never expire</a:t>
                      </a:r>
                    </a:p>
                    <a:p>
                      <a:pPr marL="285750" indent="-285750" algn="l">
                        <a:lnSpc>
                          <a:spcPct val="90000"/>
                        </a:lnSpc>
                        <a:spcAft>
                          <a:spcPts val="600"/>
                        </a:spcAft>
                        <a:buFont typeface="Arial" panose="020B0604020202020204" pitchFamily="34" charset="0"/>
                        <a:buChar char="•"/>
                      </a:pPr>
                      <a:r>
                        <a:rPr lang="en-US" sz="1200" kern="1200" dirty="0">
                          <a:solidFill>
                            <a:schemeClr val="tx1"/>
                          </a:solidFill>
                          <a:latin typeface="+mn-lt"/>
                        </a:rPr>
                        <a:t> The entire account balance rolls over each year.</a:t>
                      </a:r>
                      <a:endParaRPr lang="en-US" sz="1200" kern="1200" dirty="0">
                        <a:solidFill>
                          <a:schemeClr val="tx1"/>
                        </a:solidFill>
                        <a:latin typeface="+mn-lt"/>
                        <a:ea typeface="+mn-ea"/>
                        <a:cs typeface="Poppins" panose="00000500000000000000" pitchFamily="2" charset="0"/>
                      </a:endParaRPr>
                    </a:p>
                  </a:txBody>
                  <a:tcPr marL="182880" marR="182880" marT="91440" marB="91440"/>
                </a:tc>
                <a:extLst>
                  <a:ext uri="{0D108BD9-81ED-4DB2-BD59-A6C34878D82A}">
                    <a16:rowId xmlns:a16="http://schemas.microsoft.com/office/drawing/2014/main" val="2053960072"/>
                  </a:ext>
                </a:extLst>
              </a:tr>
            </a:tbl>
          </a:graphicData>
        </a:graphic>
      </p:graphicFrame>
      <p:graphicFrame>
        <p:nvGraphicFramePr>
          <p:cNvPr id="7" name="Table 4">
            <a:extLst>
              <a:ext uri="{FF2B5EF4-FFF2-40B4-BE49-F238E27FC236}">
                <a16:creationId xmlns:a16="http://schemas.microsoft.com/office/drawing/2014/main" id="{2D52B681-8FCD-5CEC-4487-FD65488B6D24}"/>
              </a:ext>
            </a:extLst>
          </p:cNvPr>
          <p:cNvGraphicFramePr>
            <a:graphicFrameLocks noGrp="1"/>
          </p:cNvGraphicFramePr>
          <p:nvPr>
            <p:extLst>
              <p:ext uri="{D42A27DB-BD31-4B8C-83A1-F6EECF244321}">
                <p14:modId xmlns:p14="http://schemas.microsoft.com/office/powerpoint/2010/main" val="1547447303"/>
              </p:ext>
            </p:extLst>
          </p:nvPr>
        </p:nvGraphicFramePr>
        <p:xfrm>
          <a:off x="629843" y="4245106"/>
          <a:ext cx="10844880" cy="1615948"/>
        </p:xfrm>
        <a:graphic>
          <a:graphicData uri="http://schemas.openxmlformats.org/drawingml/2006/table">
            <a:tbl>
              <a:tblPr firstRow="1" bandRow="1">
                <a:tableStyleId>{72833802-FEF1-4C79-8D5D-14CF1EAF98D9}</a:tableStyleId>
              </a:tblPr>
              <a:tblGrid>
                <a:gridCol w="4226867">
                  <a:extLst>
                    <a:ext uri="{9D8B030D-6E8A-4147-A177-3AD203B41FA5}">
                      <a16:colId xmlns:a16="http://schemas.microsoft.com/office/drawing/2014/main" val="1021852690"/>
                    </a:ext>
                  </a:extLst>
                </a:gridCol>
                <a:gridCol w="2861630">
                  <a:extLst>
                    <a:ext uri="{9D8B030D-6E8A-4147-A177-3AD203B41FA5}">
                      <a16:colId xmlns:a16="http://schemas.microsoft.com/office/drawing/2014/main" val="2785419054"/>
                    </a:ext>
                  </a:extLst>
                </a:gridCol>
                <a:gridCol w="3756383">
                  <a:extLst>
                    <a:ext uri="{9D8B030D-6E8A-4147-A177-3AD203B41FA5}">
                      <a16:colId xmlns:a16="http://schemas.microsoft.com/office/drawing/2014/main" val="2578733012"/>
                    </a:ext>
                  </a:extLst>
                </a:gridCol>
              </a:tblGrid>
              <a:tr h="25131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dirty="0">
                          <a:latin typeface="+mn-lt"/>
                        </a:rPr>
                        <a:t>2026 HSA Maximum Funding</a:t>
                      </a:r>
                      <a:endParaRPr lang="en-US" sz="1600" b="1" dirty="0">
                        <a:latin typeface="+mn-lt"/>
                        <a:cs typeface="Poppins" panose="00000500000000000000" pitchFamily="2" charset="0"/>
                      </a:endParaRPr>
                    </a:p>
                  </a:txBody>
                  <a:tcPr marL="182880" marR="182880" marT="91440" marB="9144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dirty="0">
                          <a:latin typeface="+mn-lt"/>
                        </a:rPr>
                        <a:t>NXP Contribution </a:t>
                      </a:r>
                      <a:endParaRPr lang="en-US" sz="1600" b="1" dirty="0">
                        <a:latin typeface="+mn-lt"/>
                        <a:cs typeface="Poppins" panose="00000500000000000000" pitchFamily="2" charset="0"/>
                      </a:endParaRPr>
                    </a:p>
                  </a:txBody>
                  <a:tcPr marL="182880" marR="182880" marT="91440" marB="9144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b="1" dirty="0">
                          <a:latin typeface="+mn-lt"/>
                        </a:rPr>
                        <a:t>Employee Maximum Contribution</a:t>
                      </a:r>
                      <a:endParaRPr lang="en-US" sz="1600" b="1" dirty="0">
                        <a:latin typeface="+mn-lt"/>
                        <a:cs typeface="Poppins" panose="00000500000000000000" pitchFamily="2" charset="0"/>
                      </a:endParaRPr>
                    </a:p>
                  </a:txBody>
                  <a:tcPr marL="182880" marR="182880" marT="91440" marB="91440" anchor="ctr"/>
                </a:tc>
                <a:extLst>
                  <a:ext uri="{0D108BD9-81ED-4DB2-BD59-A6C34878D82A}">
                    <a16:rowId xmlns:a16="http://schemas.microsoft.com/office/drawing/2014/main" val="3249569016"/>
                  </a:ext>
                </a:extLst>
              </a:tr>
              <a:tr h="39361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pPr>
                      <a:r>
                        <a:rPr lang="en-US" sz="1400" b="0" dirty="0">
                          <a:solidFill>
                            <a:schemeClr val="tx1"/>
                          </a:solidFill>
                          <a:latin typeface="+mn-lt"/>
                        </a:rPr>
                        <a:t>$4,400 for single coverage</a:t>
                      </a:r>
                      <a:endParaRPr lang="en-US" sz="1400" b="0" i="0" dirty="0">
                        <a:solidFill>
                          <a:schemeClr val="tx1"/>
                        </a:solidFill>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a:lnSpc>
                          <a:spcPct val="150000"/>
                        </a:lnSpc>
                        <a:buFont typeface="Arial" panose="020B0604020202020204" pitchFamily="34" charset="0"/>
                        <a:buNone/>
                      </a:pPr>
                      <a:r>
                        <a:rPr lang="en-US" sz="1400" b="0" kern="1200" dirty="0">
                          <a:solidFill>
                            <a:schemeClr val="tx1"/>
                          </a:solidFill>
                          <a:latin typeface="+mn-lt"/>
                        </a:rPr>
                        <a:t>$500</a:t>
                      </a:r>
                      <a:endParaRPr lang="en-US" sz="1400" b="0" kern="1200" dirty="0">
                        <a:solidFill>
                          <a:schemeClr val="tx1"/>
                        </a:solidFill>
                        <a:latin typeface="+mn-lt"/>
                        <a:ea typeface="+mn-ea"/>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a:lnSpc>
                          <a:spcPct val="150000"/>
                        </a:lnSpc>
                        <a:buFont typeface="Arial" panose="020B0604020202020204" pitchFamily="34" charset="0"/>
                        <a:buNone/>
                      </a:pPr>
                      <a:r>
                        <a:rPr lang="en-US" sz="1400" b="0" kern="1200" dirty="0">
                          <a:solidFill>
                            <a:schemeClr val="tx1"/>
                          </a:solidFill>
                          <a:latin typeface="+mn-lt"/>
                        </a:rPr>
                        <a:t>$3,900</a:t>
                      </a:r>
                      <a:endParaRPr lang="en-US" sz="1400" b="0" kern="1200" dirty="0">
                        <a:solidFill>
                          <a:schemeClr val="tx1"/>
                        </a:solidFill>
                        <a:latin typeface="+mn-lt"/>
                        <a:ea typeface="+mn-ea"/>
                        <a:cs typeface="Poppins" panose="00000500000000000000" pitchFamily="2" charset="0"/>
                      </a:endParaRPr>
                    </a:p>
                  </a:txBody>
                  <a:tcPr marL="182880" marR="182880" marT="91440" marB="91440"/>
                </a:tc>
                <a:extLst>
                  <a:ext uri="{0D108BD9-81ED-4DB2-BD59-A6C34878D82A}">
                    <a16:rowId xmlns:a16="http://schemas.microsoft.com/office/drawing/2014/main" val="2053960072"/>
                  </a:ext>
                </a:extLst>
              </a:tr>
              <a:tr h="3949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pPr>
                      <a:r>
                        <a:rPr lang="en-US" sz="1400" b="0" dirty="0">
                          <a:solidFill>
                            <a:schemeClr val="tx1"/>
                          </a:solidFill>
                          <a:latin typeface="+mn-lt"/>
                        </a:rPr>
                        <a:t>$8,750 for family coverage</a:t>
                      </a:r>
                      <a:endParaRPr lang="en-US" sz="1400" b="0" i="0" dirty="0">
                        <a:solidFill>
                          <a:schemeClr val="tx1"/>
                        </a:solidFill>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a:lnSpc>
                          <a:spcPct val="150000"/>
                        </a:lnSpc>
                        <a:buFont typeface="Arial" panose="020B0604020202020204" pitchFamily="34" charset="0"/>
                        <a:buNone/>
                      </a:pPr>
                      <a:r>
                        <a:rPr lang="en-US" sz="1400" b="0" kern="1200" dirty="0">
                          <a:solidFill>
                            <a:schemeClr val="tx1"/>
                          </a:solidFill>
                          <a:latin typeface="+mn-lt"/>
                        </a:rPr>
                        <a:t>$1,000</a:t>
                      </a:r>
                      <a:endParaRPr lang="en-US" sz="1400" b="0" kern="1200" dirty="0">
                        <a:solidFill>
                          <a:schemeClr val="tx1"/>
                        </a:solidFill>
                        <a:latin typeface="+mn-lt"/>
                        <a:ea typeface="+mn-ea"/>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a:lnSpc>
                          <a:spcPct val="150000"/>
                        </a:lnSpc>
                        <a:buFont typeface="Arial" panose="020B0604020202020204" pitchFamily="34" charset="0"/>
                        <a:buNone/>
                      </a:pPr>
                      <a:r>
                        <a:rPr lang="en-US" sz="1400" b="0" kern="1200" dirty="0">
                          <a:solidFill>
                            <a:schemeClr val="tx1"/>
                          </a:solidFill>
                          <a:latin typeface="+mn-lt"/>
                        </a:rPr>
                        <a:t>$7,750</a:t>
                      </a:r>
                      <a:endParaRPr lang="en-US" sz="1400" b="0" kern="1200" dirty="0">
                        <a:solidFill>
                          <a:schemeClr val="tx1"/>
                        </a:solidFill>
                        <a:latin typeface="+mn-lt"/>
                        <a:ea typeface="+mn-ea"/>
                        <a:cs typeface="Poppins" panose="00000500000000000000" pitchFamily="2" charset="0"/>
                      </a:endParaRPr>
                    </a:p>
                  </a:txBody>
                  <a:tcPr marL="182880" marR="182880" marT="91440" marB="91440"/>
                </a:tc>
                <a:extLst>
                  <a:ext uri="{0D108BD9-81ED-4DB2-BD59-A6C34878D82A}">
                    <a16:rowId xmlns:a16="http://schemas.microsoft.com/office/drawing/2014/main" val="2339379149"/>
                  </a:ext>
                </a:extLst>
              </a:tr>
            </a:tbl>
          </a:graphicData>
        </a:graphic>
      </p:graphicFrame>
      <p:sp>
        <p:nvSpPr>
          <p:cNvPr id="8" name="TextBox 7">
            <a:extLst>
              <a:ext uri="{FF2B5EF4-FFF2-40B4-BE49-F238E27FC236}">
                <a16:creationId xmlns:a16="http://schemas.microsoft.com/office/drawing/2014/main" id="{4E2FE8D2-8971-47BE-908B-CB51C5B06DEE}"/>
              </a:ext>
            </a:extLst>
          </p:cNvPr>
          <p:cNvSpPr txBox="1"/>
          <p:nvPr/>
        </p:nvSpPr>
        <p:spPr>
          <a:xfrm>
            <a:off x="629843" y="5939096"/>
            <a:ext cx="10844880" cy="646331"/>
          </a:xfrm>
          <a:prstGeom prst="rect">
            <a:avLst/>
          </a:prstGeom>
          <a:noFill/>
        </p:spPr>
        <p:txBody>
          <a:bodyPr wrap="square" lIns="0" tIns="0" rIns="0" bIns="0" rtlCol="0">
            <a:spAutoFit/>
          </a:bodyPr>
          <a:lstStyle/>
          <a:p>
            <a:r>
              <a:rPr lang="en-US" sz="1400" b="1" dirty="0">
                <a:solidFill>
                  <a:schemeClr val="tx1">
                    <a:lumMod val="85000"/>
                    <a:lumOff val="15000"/>
                  </a:schemeClr>
                </a:solidFill>
                <a:latin typeface="Poppins" panose="00000500000000000000" pitchFamily="2" charset="0"/>
                <a:cs typeface="Poppins" panose="00000500000000000000" pitchFamily="2" charset="0"/>
              </a:rPr>
              <a:t>Reminder:</a:t>
            </a:r>
            <a:br>
              <a:rPr lang="en-US" sz="1400" dirty="0">
                <a:solidFill>
                  <a:schemeClr val="tx1">
                    <a:lumMod val="85000"/>
                    <a:lumOff val="15000"/>
                  </a:schemeClr>
                </a:solidFill>
                <a:latin typeface="Poppins" panose="00000500000000000000" pitchFamily="2" charset="0"/>
                <a:cs typeface="Poppins" panose="00000500000000000000" pitchFamily="2" charset="0"/>
              </a:rPr>
            </a:br>
            <a:r>
              <a:rPr lang="en-US" sz="1400" dirty="0">
                <a:solidFill>
                  <a:schemeClr val="tx1">
                    <a:lumMod val="85000"/>
                    <a:lumOff val="15000"/>
                  </a:schemeClr>
                </a:solidFill>
                <a:latin typeface="Poppins" panose="00000500000000000000" pitchFamily="2" charset="0"/>
                <a:cs typeface="Poppins" panose="00000500000000000000" pitchFamily="2" charset="0"/>
              </a:rPr>
              <a:t>You must log in and make an annual election (enter $0 if you do not want to contribute but want to receive the employer contribution)</a:t>
            </a:r>
          </a:p>
        </p:txBody>
      </p:sp>
      <p:pic>
        <p:nvPicPr>
          <p:cNvPr id="2" name="13">
            <a:hlinkClick r:id="" action="ppaction://media"/>
            <a:extLst>
              <a:ext uri="{FF2B5EF4-FFF2-40B4-BE49-F238E27FC236}">
                <a16:creationId xmlns:a16="http://schemas.microsoft.com/office/drawing/2014/main" id="{E5B74D54-F482-E9C4-0464-727A41F12156}"/>
              </a:ext>
            </a:extLst>
          </p:cNvPr>
          <p:cNvPicPr>
            <a:picLocks noChangeAspect="1"/>
          </p:cNvPicPr>
          <p:nvPr>
            <a:audioFile r:link="rId1"/>
            <p:extLst>
              <p:ext uri="{DAA4B4D4-6D71-4841-9C94-3DE7FCFB9230}">
                <p14:media xmlns:p14="http://schemas.microsoft.com/office/powerpoint/2010/main" r:embed="rId2">
                  <p14:trim st="825"/>
                </p14:media>
              </p:ext>
            </p:extLst>
          </p:nvPr>
        </p:nvPicPr>
        <p:blipFill>
          <a:blip r:embed="rId5"/>
          <a:stretch>
            <a:fillRect/>
          </a:stretch>
        </p:blipFill>
        <p:spPr>
          <a:xfrm>
            <a:off x="8420" y="6248400"/>
            <a:ext cx="609600" cy="609600"/>
          </a:xfrm>
          <a:prstGeom prst="rect">
            <a:avLst/>
          </a:prstGeom>
        </p:spPr>
      </p:pic>
    </p:spTree>
    <p:extLst>
      <p:ext uri="{BB962C8B-B14F-4D97-AF65-F5344CB8AC3E}">
        <p14:creationId xmlns:p14="http://schemas.microsoft.com/office/powerpoint/2010/main" val="2435594450"/>
      </p:ext>
    </p:extLst>
  </p:cSld>
  <p:clrMapOvr>
    <a:masterClrMapping/>
  </p:clrMapOvr>
  <mc:AlternateContent xmlns:mc="http://schemas.openxmlformats.org/markup-compatibility/2006">
    <mc:Choice xmlns:p14="http://schemas.microsoft.com/office/powerpoint/2010/main" Requires="p14">
      <p:transition p14:dur="10" advClick="0" advTm="105000"/>
    </mc:Choice>
    <mc:Fallback>
      <p:transition advClick="0" advTm="10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676436" y="257455"/>
            <a:ext cx="11432485" cy="677732"/>
          </a:xfrm>
        </p:spPr>
        <p:txBody>
          <a:bodyPr/>
          <a:lstStyle/>
          <a:p>
            <a:r>
              <a:rPr lang="en-US" dirty="0">
                <a:solidFill>
                  <a:srgbClr val="252525"/>
                </a:solidFill>
              </a:rPr>
              <a:t>Health Care, Limited Use, and Dependent Care Flexible Spending Accounts</a:t>
            </a:r>
          </a:p>
        </p:txBody>
      </p:sp>
      <p:graphicFrame>
        <p:nvGraphicFramePr>
          <p:cNvPr id="3" name="Table 4">
            <a:extLst>
              <a:ext uri="{FF2B5EF4-FFF2-40B4-BE49-F238E27FC236}">
                <a16:creationId xmlns:a16="http://schemas.microsoft.com/office/drawing/2014/main" id="{0612D5E0-7735-3BFC-F4A2-C43B1C39A3F6}"/>
              </a:ext>
            </a:extLst>
          </p:cNvPr>
          <p:cNvGraphicFramePr>
            <a:graphicFrameLocks noGrp="1"/>
          </p:cNvGraphicFramePr>
          <p:nvPr>
            <p:extLst>
              <p:ext uri="{D42A27DB-BD31-4B8C-83A1-F6EECF244321}">
                <p14:modId xmlns:p14="http://schemas.microsoft.com/office/powerpoint/2010/main" val="3075306246"/>
              </p:ext>
            </p:extLst>
          </p:nvPr>
        </p:nvGraphicFramePr>
        <p:xfrm>
          <a:off x="562136" y="800701"/>
          <a:ext cx="10905711" cy="3601828"/>
        </p:xfrm>
        <a:graphic>
          <a:graphicData uri="http://schemas.openxmlformats.org/drawingml/2006/table">
            <a:tbl>
              <a:tblPr firstRow="1" bandRow="1">
                <a:tableStyleId>{72833802-FEF1-4C79-8D5D-14CF1EAF98D9}</a:tableStyleId>
              </a:tblPr>
              <a:tblGrid>
                <a:gridCol w="3616702">
                  <a:extLst>
                    <a:ext uri="{9D8B030D-6E8A-4147-A177-3AD203B41FA5}">
                      <a16:colId xmlns:a16="http://schemas.microsoft.com/office/drawing/2014/main" val="1021852690"/>
                    </a:ext>
                  </a:extLst>
                </a:gridCol>
                <a:gridCol w="3892395">
                  <a:extLst>
                    <a:ext uri="{9D8B030D-6E8A-4147-A177-3AD203B41FA5}">
                      <a16:colId xmlns:a16="http://schemas.microsoft.com/office/drawing/2014/main" val="2785419054"/>
                    </a:ext>
                  </a:extLst>
                </a:gridCol>
                <a:gridCol w="3396614">
                  <a:extLst>
                    <a:ext uri="{9D8B030D-6E8A-4147-A177-3AD203B41FA5}">
                      <a16:colId xmlns:a16="http://schemas.microsoft.com/office/drawing/2014/main" val="2578733012"/>
                    </a:ext>
                  </a:extLst>
                </a:gridCol>
              </a:tblGrid>
              <a:tr h="33130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latin typeface="+mn-lt"/>
                        </a:rPr>
                        <a:t>Plan</a:t>
                      </a:r>
                      <a:endParaRPr lang="en-US" sz="1600" b="1" dirty="0">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latin typeface="+mn-lt"/>
                        </a:rPr>
                        <a:t>Eligibility </a:t>
                      </a:r>
                      <a:endParaRPr lang="en-US" sz="1600" b="1" dirty="0">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latin typeface="+mn-lt"/>
                        </a:rPr>
                        <a:t>Contribution Amounts</a:t>
                      </a:r>
                      <a:endParaRPr lang="en-US" sz="1600" b="1" dirty="0">
                        <a:latin typeface="+mn-lt"/>
                        <a:cs typeface="Poppins" panose="00000500000000000000" pitchFamily="2" charset="0"/>
                      </a:endParaRPr>
                    </a:p>
                  </a:txBody>
                  <a:tcPr marL="182880" marR="182880" marT="91440" marB="91440"/>
                </a:tc>
                <a:extLst>
                  <a:ext uri="{0D108BD9-81ED-4DB2-BD59-A6C34878D82A}">
                    <a16:rowId xmlns:a16="http://schemas.microsoft.com/office/drawing/2014/main" val="3249569016"/>
                  </a:ext>
                </a:extLst>
              </a:tr>
              <a:tr h="8462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400" b="1" dirty="0">
                          <a:solidFill>
                            <a:schemeClr val="tx1"/>
                          </a:solidFill>
                          <a:latin typeface="+mn-lt"/>
                        </a:rPr>
                        <a:t>Health Care Flexible Spending Account (FSA)</a:t>
                      </a:r>
                      <a:endParaRPr lang="en-US" sz="1400" b="1" i="0" dirty="0">
                        <a:solidFill>
                          <a:schemeClr val="tx1"/>
                        </a:solidFill>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nSpc>
                          <a:spcPct val="90000"/>
                        </a:lnSpc>
                        <a:buFont typeface="Arial" panose="020B0604020202020204" pitchFamily="34" charset="0"/>
                        <a:buNone/>
                      </a:pPr>
                      <a:r>
                        <a:rPr lang="en-US" sz="1400" dirty="0">
                          <a:solidFill>
                            <a:schemeClr val="tx1"/>
                          </a:solidFill>
                          <a:latin typeface="+mn-lt"/>
                        </a:rPr>
                        <a:t>Enrolled in Medical Plans 2 or 3, Kaiser, or waived coverage</a:t>
                      </a:r>
                      <a:endParaRPr lang="en-US" sz="1400" dirty="0">
                        <a:solidFill>
                          <a:schemeClr val="tx1"/>
                        </a:solidFill>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400" dirty="0">
                          <a:solidFill>
                            <a:schemeClr val="tx1"/>
                          </a:solidFill>
                          <a:latin typeface="+mn-lt"/>
                        </a:rPr>
                        <a:t>You can contribute up to</a:t>
                      </a:r>
                      <a:br>
                        <a:rPr lang="en-US" sz="1400" dirty="0">
                          <a:latin typeface="+mn-lt"/>
                        </a:rPr>
                      </a:br>
                      <a:r>
                        <a:rPr lang="en-US" sz="1400" b="1" dirty="0">
                          <a:solidFill>
                            <a:srgbClr val="00A602"/>
                          </a:solidFill>
                          <a:latin typeface="+mn-lt"/>
                        </a:rPr>
                        <a:t>$3,300 </a:t>
                      </a:r>
                      <a:r>
                        <a:rPr lang="en-US" sz="1400" dirty="0">
                          <a:solidFill>
                            <a:schemeClr val="tx1"/>
                          </a:solidFill>
                          <a:latin typeface="+mn-lt"/>
                        </a:rPr>
                        <a:t>per household</a:t>
                      </a:r>
                      <a:endParaRPr lang="en-US" sz="1400" kern="1200" dirty="0">
                        <a:solidFill>
                          <a:schemeClr val="tx1"/>
                        </a:solidFill>
                        <a:latin typeface="+mn-lt"/>
                        <a:ea typeface="+mn-ea"/>
                        <a:cs typeface="Poppins" panose="00000500000000000000" pitchFamily="2" charset="0"/>
                      </a:endParaRPr>
                    </a:p>
                  </a:txBody>
                  <a:tcPr marL="182880" marR="182880" marT="91440" marB="91440"/>
                </a:tc>
                <a:extLst>
                  <a:ext uri="{0D108BD9-81ED-4DB2-BD59-A6C34878D82A}">
                    <a16:rowId xmlns:a16="http://schemas.microsoft.com/office/drawing/2014/main" val="3846213894"/>
                  </a:ext>
                </a:extLst>
              </a:tr>
              <a:tr h="8000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400" b="1" dirty="0">
                          <a:solidFill>
                            <a:schemeClr val="tx1"/>
                          </a:solidFill>
                          <a:latin typeface="+mn-lt"/>
                        </a:rPr>
                        <a:t>Limited Use Flexible Spending Account (LFSA)</a:t>
                      </a:r>
                      <a:endParaRPr lang="en-US" sz="1400" b="1" i="0" dirty="0">
                        <a:solidFill>
                          <a:schemeClr val="tx1"/>
                        </a:solidFill>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nSpc>
                          <a:spcPct val="90000"/>
                        </a:lnSpc>
                        <a:buFont typeface="Arial" panose="020B0604020202020204" pitchFamily="34" charset="0"/>
                        <a:buNone/>
                      </a:pPr>
                      <a:r>
                        <a:rPr lang="en-US" sz="1400" dirty="0">
                          <a:solidFill>
                            <a:schemeClr val="tx1"/>
                          </a:solidFill>
                          <a:latin typeface="+mn-lt"/>
                        </a:rPr>
                        <a:t>Enrolled in Medical Plan 1; can also contribute to an HSA</a:t>
                      </a:r>
                    </a:p>
                    <a:p>
                      <a:pPr>
                        <a:lnSpc>
                          <a:spcPct val="90000"/>
                        </a:lnSpc>
                      </a:pPr>
                      <a:endParaRPr lang="en-US" sz="1400" dirty="0">
                        <a:solidFill>
                          <a:schemeClr val="tx1"/>
                        </a:solidFill>
                        <a:latin typeface="+mn-lt"/>
                        <a:cs typeface="Poppins" panose="00000500000000000000" pitchFamily="2" charset="0"/>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400" dirty="0">
                          <a:latin typeface="+mn-lt"/>
                        </a:rPr>
                        <a:t>You can contribute up to</a:t>
                      </a:r>
                      <a:br>
                        <a:rPr lang="en-US" sz="1400" dirty="0">
                          <a:latin typeface="+mn-lt"/>
                        </a:rPr>
                      </a:br>
                      <a:r>
                        <a:rPr lang="en-US" sz="1400" b="1" dirty="0">
                          <a:solidFill>
                            <a:srgbClr val="00A602"/>
                          </a:solidFill>
                          <a:latin typeface="+mn-lt"/>
                        </a:rPr>
                        <a:t>$3,300 </a:t>
                      </a:r>
                      <a:r>
                        <a:rPr lang="en-US" sz="1400" dirty="0">
                          <a:latin typeface="+mn-lt"/>
                        </a:rPr>
                        <a:t>per household</a:t>
                      </a:r>
                      <a:endParaRPr lang="en-US" sz="1400" kern="1200" dirty="0">
                        <a:solidFill>
                          <a:schemeClr val="dk1"/>
                        </a:solidFill>
                        <a:latin typeface="+mn-lt"/>
                        <a:ea typeface="+mn-ea"/>
                        <a:cs typeface="Poppins" panose="00000500000000000000" pitchFamily="2" charset="0"/>
                      </a:endParaRPr>
                    </a:p>
                  </a:txBody>
                  <a:tcPr marL="182880" marR="182880" marT="91440" marB="91440"/>
                </a:tc>
                <a:extLst>
                  <a:ext uri="{0D108BD9-81ED-4DB2-BD59-A6C34878D82A}">
                    <a16:rowId xmlns:a16="http://schemas.microsoft.com/office/drawing/2014/main" val="31240874"/>
                  </a:ext>
                </a:extLst>
              </a:tr>
              <a:tr h="143613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400" b="1" dirty="0">
                          <a:solidFill>
                            <a:schemeClr val="tx1"/>
                          </a:solidFill>
                          <a:latin typeface="+mn-lt"/>
                        </a:rPr>
                        <a:t>Dependent Care Flexible Spending Account (DFSA)</a:t>
                      </a:r>
                    </a:p>
                    <a:p>
                      <a:pPr>
                        <a:lnSpc>
                          <a:spcPct val="90000"/>
                        </a:lnSpc>
                      </a:pPr>
                      <a:endParaRPr lang="en-US" sz="1400" b="1" i="0" dirty="0">
                        <a:solidFill>
                          <a:schemeClr val="tx1"/>
                        </a:solidFill>
                        <a:latin typeface="+mn-lt"/>
                        <a:cs typeface="Poppins" panose="00000500000000000000" pitchFamily="2" charset="0"/>
                      </a:endParaRPr>
                    </a:p>
                  </a:txBody>
                  <a:tcPr marL="182880" marR="182880" marT="91440" marB="91440"/>
                </a:tc>
                <a:tc>
                  <a: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u="none" strike="noStrike" kern="1200" cap="none" spc="0" normalizeH="0" baseline="0" noProof="0" dirty="0">
                          <a:ln>
                            <a:noFill/>
                          </a:ln>
                          <a:solidFill>
                            <a:srgbClr val="000000"/>
                          </a:solidFill>
                          <a:effectLst/>
                          <a:uLnTx/>
                          <a:uFillTx/>
                          <a:latin typeface="+mn-lt"/>
                        </a:rPr>
                        <a:t>All full-time, benefits-eligible employees can participate</a:t>
                      </a:r>
                    </a:p>
                    <a:p>
                      <a:pPr>
                        <a:lnSpc>
                          <a:spcPct val="90000"/>
                        </a:lnSpc>
                      </a:pPr>
                      <a:endParaRPr lang="en-US" sz="1400" dirty="0">
                        <a:solidFill>
                          <a:schemeClr val="tx1"/>
                        </a:solidFill>
                        <a:latin typeface="+mn-lt"/>
                        <a:cs typeface="Poppins" panose="00000500000000000000" pitchFamily="2" charset="0"/>
                      </a:endParaRPr>
                    </a:p>
                  </a:txBody>
                  <a:tcPr marL="182880" marR="182880" marT="91440" marB="91440"/>
                </a:tc>
                <a:tc>
                  <a:txBody>
                    <a:bodyPr/>
                    <a:lstStyle/>
                    <a:p>
                      <a:pPr>
                        <a:lnSpc>
                          <a:spcPct val="90000"/>
                        </a:lnSpc>
                      </a:pPr>
                      <a:r>
                        <a:rPr lang="en-US" sz="1400" dirty="0">
                          <a:solidFill>
                            <a:schemeClr val="tx1"/>
                          </a:solidFill>
                          <a:latin typeface="+mn-lt"/>
                        </a:rPr>
                        <a:t>You can contribute up to </a:t>
                      </a:r>
                      <a:r>
                        <a:rPr lang="en-US" sz="1400" b="1" dirty="0">
                          <a:solidFill>
                            <a:srgbClr val="00B050"/>
                          </a:solidFill>
                          <a:latin typeface="+mn-lt"/>
                        </a:rPr>
                        <a:t>$7,500 </a:t>
                      </a:r>
                      <a:r>
                        <a:rPr lang="en-US" sz="1400" dirty="0">
                          <a:solidFill>
                            <a:schemeClr val="tx1"/>
                          </a:solidFill>
                          <a:latin typeface="+mn-lt"/>
                        </a:rPr>
                        <a:t>per household</a:t>
                      </a:r>
                      <a:r>
                        <a:rPr lang="en-US" sz="1400" kern="1200" dirty="0">
                          <a:solidFill>
                            <a:schemeClr val="tx1"/>
                          </a:solidFill>
                          <a:latin typeface="+mn-lt"/>
                        </a:rPr>
                        <a:t> </a:t>
                      </a:r>
                    </a:p>
                    <a:p>
                      <a:pPr>
                        <a:lnSpc>
                          <a:spcPct val="90000"/>
                        </a:lnSpc>
                      </a:pPr>
                      <a:endParaRPr lang="en-US" sz="1400" kern="1200" dirty="0">
                        <a:solidFill>
                          <a:schemeClr val="tx1"/>
                        </a:solidFill>
                        <a:latin typeface="+mn-lt"/>
                      </a:endParaRPr>
                    </a:p>
                    <a:p>
                      <a:pPr>
                        <a:lnSpc>
                          <a:spcPct val="90000"/>
                        </a:lnSpc>
                      </a:pPr>
                      <a:r>
                        <a:rPr lang="en-US" sz="1400" kern="1200" dirty="0">
                          <a:solidFill>
                            <a:schemeClr val="tx1"/>
                          </a:solidFill>
                          <a:latin typeface="+mn-lt"/>
                        </a:rPr>
                        <a:t>Employees earning more than $200,000 can contribute up to </a:t>
                      </a:r>
                      <a:r>
                        <a:rPr lang="en-US" sz="1400" b="1" kern="1200" dirty="0">
                          <a:solidFill>
                            <a:srgbClr val="00B050"/>
                          </a:solidFill>
                          <a:latin typeface="+mn-lt"/>
                        </a:rPr>
                        <a:t>$3,200</a:t>
                      </a:r>
                      <a:endParaRPr lang="en-US" sz="1400" b="1" kern="1200" dirty="0">
                        <a:solidFill>
                          <a:schemeClr val="dk1"/>
                        </a:solidFill>
                        <a:latin typeface="+mn-lt"/>
                      </a:endParaRPr>
                    </a:p>
                    <a:p>
                      <a:pPr>
                        <a:lnSpc>
                          <a:spcPct val="90000"/>
                        </a:lnSpc>
                      </a:pPr>
                      <a:endParaRPr lang="en-US" sz="1400" kern="1200" dirty="0">
                        <a:solidFill>
                          <a:schemeClr val="dk1"/>
                        </a:solidFill>
                        <a:latin typeface="+mn-lt"/>
                        <a:ea typeface="+mn-ea"/>
                        <a:cs typeface="Poppins" panose="00000500000000000000" pitchFamily="2" charset="0"/>
                      </a:endParaRPr>
                    </a:p>
                  </a:txBody>
                  <a:tcPr marL="182880" marR="182880" marT="91440" marB="91440"/>
                </a:tc>
                <a:extLst>
                  <a:ext uri="{0D108BD9-81ED-4DB2-BD59-A6C34878D82A}">
                    <a16:rowId xmlns:a16="http://schemas.microsoft.com/office/drawing/2014/main" val="3459078707"/>
                  </a:ext>
                </a:extLst>
              </a:tr>
            </a:tbl>
          </a:graphicData>
        </a:graphic>
      </p:graphicFrame>
      <p:sp>
        <p:nvSpPr>
          <p:cNvPr id="5" name="TextBox 4">
            <a:extLst>
              <a:ext uri="{FF2B5EF4-FFF2-40B4-BE49-F238E27FC236}">
                <a16:creationId xmlns:a16="http://schemas.microsoft.com/office/drawing/2014/main" id="{31C67705-A811-16CC-62E7-996230F9244E}"/>
              </a:ext>
            </a:extLst>
          </p:cNvPr>
          <p:cNvSpPr txBox="1"/>
          <p:nvPr/>
        </p:nvSpPr>
        <p:spPr>
          <a:xfrm>
            <a:off x="562135" y="4521166"/>
            <a:ext cx="10310648" cy="172354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400" dirty="0"/>
              <a:t>Most Dental and Vision claims must be substantiated by sending Fidelity the Explanation of Benefits from the insurance company</a:t>
            </a:r>
          </a:p>
          <a:p>
            <a:pPr marL="285750" indent="-285750" algn="l">
              <a:buFont typeface="Arial" panose="020B0604020202020204" pitchFamily="34" charset="0"/>
              <a:buChar char="•"/>
            </a:pPr>
            <a:r>
              <a:rPr lang="en-US" sz="1400" dirty="0"/>
              <a:t>Cosmetic procedures and prescriptions are not covered, and the debit card can not be used to purchase these items</a:t>
            </a:r>
          </a:p>
          <a:p>
            <a:pPr marL="742950" lvl="1" indent="-285750">
              <a:buFont typeface="Arial" panose="020B0604020202020204" pitchFamily="34" charset="0"/>
              <a:buChar char="•"/>
            </a:pPr>
            <a:r>
              <a:rPr lang="en-US" sz="1400" dirty="0"/>
              <a:t>Teeth whitening</a:t>
            </a:r>
          </a:p>
          <a:p>
            <a:pPr marL="742950" lvl="1" indent="-285750">
              <a:buFont typeface="Arial" panose="020B0604020202020204" pitchFamily="34" charset="0"/>
              <a:buChar char="•"/>
            </a:pPr>
            <a:r>
              <a:rPr lang="en-US" sz="1400" dirty="0"/>
              <a:t>Wrinkle cream</a:t>
            </a:r>
          </a:p>
          <a:p>
            <a:pPr marL="742950" lvl="1" indent="-285750">
              <a:buFont typeface="Arial" panose="020B0604020202020204" pitchFamily="34" charset="0"/>
              <a:buChar char="•"/>
            </a:pPr>
            <a:r>
              <a:rPr lang="en-US" sz="1400" dirty="0"/>
              <a:t>Non-prescription sunglasses</a:t>
            </a:r>
          </a:p>
          <a:p>
            <a:pPr algn="l"/>
            <a:r>
              <a:rPr lang="en-US" sz="1400" dirty="0"/>
              <a:t>	</a:t>
            </a:r>
          </a:p>
        </p:txBody>
      </p:sp>
      <p:sp>
        <p:nvSpPr>
          <p:cNvPr id="7" name="TextBox 6">
            <a:extLst>
              <a:ext uri="{FF2B5EF4-FFF2-40B4-BE49-F238E27FC236}">
                <a16:creationId xmlns:a16="http://schemas.microsoft.com/office/drawing/2014/main" id="{58C524E7-5C4C-10E3-2148-BA8B4757A26C}"/>
              </a:ext>
            </a:extLst>
          </p:cNvPr>
          <p:cNvSpPr txBox="1"/>
          <p:nvPr/>
        </p:nvSpPr>
        <p:spPr>
          <a:xfrm>
            <a:off x="562135" y="6298910"/>
            <a:ext cx="5481144" cy="430887"/>
          </a:xfrm>
          <a:prstGeom prst="rect">
            <a:avLst/>
          </a:prstGeom>
          <a:noFill/>
        </p:spPr>
        <p:txBody>
          <a:bodyPr wrap="square" lIns="0" tIns="0" rIns="0" bIns="0" rtlCol="0">
            <a:spAutoFit/>
          </a:bodyPr>
          <a:lstStyle/>
          <a:p>
            <a:pPr marL="171450" indent="-171450">
              <a:spcBef>
                <a:spcPts val="600"/>
              </a:spcBef>
              <a:buFont typeface="Arial" panose="020B0604020202020204" pitchFamily="34" charset="0"/>
              <a:buChar char="•"/>
            </a:pPr>
            <a:r>
              <a:rPr lang="en-US" sz="1400" b="1" i="1" dirty="0">
                <a:latin typeface="Poppins" panose="00000500000000000000" pitchFamily="2" charset="0"/>
                <a:cs typeface="Poppins" panose="00000500000000000000" pitchFamily="2" charset="0"/>
              </a:rPr>
              <a:t>Unused FSA funds from 2025 will not roll over to 2026</a:t>
            </a:r>
          </a:p>
          <a:p>
            <a:pPr algn="l"/>
            <a:endParaRPr lang="en-US" sz="1400" dirty="0"/>
          </a:p>
        </p:txBody>
      </p:sp>
      <p:pic>
        <p:nvPicPr>
          <p:cNvPr id="2" name="14">
            <a:hlinkClick r:id="" action="ppaction://media"/>
            <a:extLst>
              <a:ext uri="{FF2B5EF4-FFF2-40B4-BE49-F238E27FC236}">
                <a16:creationId xmlns:a16="http://schemas.microsoft.com/office/drawing/2014/main" id="{63BBEB8E-2385-0BA4-B813-F96488C99236}"/>
              </a:ext>
            </a:extLst>
          </p:cNvPr>
          <p:cNvPicPr>
            <a:picLocks noChangeAspect="1"/>
          </p:cNvPicPr>
          <p:nvPr>
            <a:audioFile r:link="rId1"/>
            <p:extLst>
              <p:ext uri="{DAA4B4D4-6D71-4841-9C94-3DE7FCFB9230}">
                <p14:media xmlns:p14="http://schemas.microsoft.com/office/powerpoint/2010/main" r:embed="rId2">
                  <p14:trim st="1748"/>
                </p14:media>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2462147147"/>
      </p:ext>
    </p:extLst>
  </p:cSld>
  <p:clrMapOvr>
    <a:masterClrMapping/>
  </p:clrMapOvr>
  <mc:AlternateContent xmlns:mc="http://schemas.openxmlformats.org/markup-compatibility/2006">
    <mc:Choice xmlns:p14="http://schemas.microsoft.com/office/powerpoint/2010/main" Requires="p14">
      <p:transition p14:dur="10" advClick="0" advTm="91000"/>
    </mc:Choice>
    <mc:Fallback>
      <p:transition advClick="0" advTm="9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05B1A-9A97-2A2B-542B-BCAFD3F8FD7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45119D8-AC96-9026-6EB8-8AFF594ACD5A}"/>
              </a:ext>
            </a:extLst>
          </p:cNvPr>
          <p:cNvSpPr>
            <a:spLocks noGrp="1"/>
          </p:cNvSpPr>
          <p:nvPr>
            <p:ph type="body" sz="quarter" idx="12"/>
          </p:nvPr>
        </p:nvSpPr>
        <p:spPr>
          <a:xfrm>
            <a:off x="490439" y="302685"/>
            <a:ext cx="11432485" cy="677732"/>
          </a:xfrm>
        </p:spPr>
        <p:txBody>
          <a:bodyPr/>
          <a:lstStyle/>
          <a:p>
            <a:r>
              <a:rPr lang="en-US" dirty="0">
                <a:solidFill>
                  <a:srgbClr val="252525"/>
                </a:solidFill>
              </a:rPr>
              <a:t>Commuter Account</a:t>
            </a:r>
          </a:p>
        </p:txBody>
      </p:sp>
      <p:graphicFrame>
        <p:nvGraphicFramePr>
          <p:cNvPr id="3" name="Table 4">
            <a:extLst>
              <a:ext uri="{FF2B5EF4-FFF2-40B4-BE49-F238E27FC236}">
                <a16:creationId xmlns:a16="http://schemas.microsoft.com/office/drawing/2014/main" id="{2CFCE001-22AF-D10D-157C-06DFA813AFC6}"/>
              </a:ext>
            </a:extLst>
          </p:cNvPr>
          <p:cNvGraphicFramePr>
            <a:graphicFrameLocks noGrp="1"/>
          </p:cNvGraphicFramePr>
          <p:nvPr>
            <p:extLst>
              <p:ext uri="{D42A27DB-BD31-4B8C-83A1-F6EECF244321}">
                <p14:modId xmlns:p14="http://schemas.microsoft.com/office/powerpoint/2010/main" val="1219586405"/>
              </p:ext>
            </p:extLst>
          </p:nvPr>
        </p:nvGraphicFramePr>
        <p:xfrm>
          <a:off x="487078" y="893879"/>
          <a:ext cx="11184994" cy="3711038"/>
        </p:xfrm>
        <a:graphic>
          <a:graphicData uri="http://schemas.openxmlformats.org/drawingml/2006/table">
            <a:tbl>
              <a:tblPr firstRow="1" bandRow="1">
                <a:tableStyleId>{72833802-FEF1-4C79-8D5D-14CF1EAF98D9}</a:tableStyleId>
              </a:tblPr>
              <a:tblGrid>
                <a:gridCol w="1570062">
                  <a:extLst>
                    <a:ext uri="{9D8B030D-6E8A-4147-A177-3AD203B41FA5}">
                      <a16:colId xmlns:a16="http://schemas.microsoft.com/office/drawing/2014/main" val="1021852690"/>
                    </a:ext>
                  </a:extLst>
                </a:gridCol>
                <a:gridCol w="3112881">
                  <a:extLst>
                    <a:ext uri="{9D8B030D-6E8A-4147-A177-3AD203B41FA5}">
                      <a16:colId xmlns:a16="http://schemas.microsoft.com/office/drawing/2014/main" val="2785419054"/>
                    </a:ext>
                  </a:extLst>
                </a:gridCol>
                <a:gridCol w="3399845">
                  <a:extLst>
                    <a:ext uri="{9D8B030D-6E8A-4147-A177-3AD203B41FA5}">
                      <a16:colId xmlns:a16="http://schemas.microsoft.com/office/drawing/2014/main" val="2578733012"/>
                    </a:ext>
                  </a:extLst>
                </a:gridCol>
                <a:gridCol w="3102206">
                  <a:extLst>
                    <a:ext uri="{9D8B030D-6E8A-4147-A177-3AD203B41FA5}">
                      <a16:colId xmlns:a16="http://schemas.microsoft.com/office/drawing/2014/main" val="565871369"/>
                    </a:ext>
                  </a:extLst>
                </a:gridCol>
              </a:tblGrid>
              <a:tr h="42876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t>Plan</a:t>
                      </a:r>
                      <a:endParaRPr lang="en-US" sz="1600" b="1" dirty="0">
                        <a:latin typeface="+mn-lt"/>
                        <a:cs typeface="Poppins"/>
                      </a:endParaRPr>
                    </a:p>
                  </a:txBody>
                  <a:tcPr marL="182880" marR="182880" marT="91440" marB="9144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t>Eligibility Requirements</a:t>
                      </a:r>
                      <a:endParaRPr lang="en-US" sz="1600" b="1" dirty="0">
                        <a:latin typeface="+mn-lt"/>
                        <a:cs typeface="Poppins"/>
                      </a:endParaRPr>
                    </a:p>
                  </a:txBody>
                  <a:tcPr marL="182880" marR="182880" marT="91440" marB="9144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t>Contribution Amounts</a:t>
                      </a:r>
                      <a:endParaRPr lang="en-US" sz="1600" b="1" dirty="0">
                        <a:latin typeface="+mn-lt"/>
                        <a:cs typeface="Poppins"/>
                      </a:endParaRPr>
                    </a:p>
                  </a:txBody>
                  <a:tcPr marL="182880" marR="182880" marT="91440" marB="9144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b="1" dirty="0"/>
                        <a:t>Rollover Limits</a:t>
                      </a:r>
                      <a:endParaRPr lang="en-US" sz="1600" b="1" dirty="0">
                        <a:latin typeface="+mn-lt"/>
                        <a:cs typeface="Poppins"/>
                      </a:endParaRPr>
                    </a:p>
                  </a:txBody>
                  <a:tcPr marL="182880" marR="182880" marT="91440" marB="91440"/>
                </a:tc>
                <a:extLst>
                  <a:ext uri="{0D108BD9-81ED-4DB2-BD59-A6C34878D82A}">
                    <a16:rowId xmlns:a16="http://schemas.microsoft.com/office/drawing/2014/main" val="3249569016"/>
                  </a:ext>
                </a:extLst>
              </a:tr>
              <a:tr h="328227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600" b="1" dirty="0">
                          <a:solidFill>
                            <a:schemeClr val="tx1"/>
                          </a:solidFill>
                        </a:rPr>
                        <a:t>Commuter</a:t>
                      </a:r>
                      <a:endParaRPr lang="en-US" sz="1600" b="1" i="0" dirty="0">
                        <a:solidFill>
                          <a:schemeClr val="tx1"/>
                        </a:solidFill>
                        <a:latin typeface="+mn-lt"/>
                        <a:cs typeface="Poppins"/>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nSpc>
                          <a:spcPct val="90000"/>
                        </a:lnSpc>
                        <a:spcAft>
                          <a:spcPts val="600"/>
                        </a:spcAft>
                        <a:buFont typeface="Arial" panose="020B0604020202020204" pitchFamily="34" charset="0"/>
                        <a:buChar char="•"/>
                      </a:pPr>
                      <a:r>
                        <a:rPr lang="en-US" sz="1600" dirty="0">
                          <a:solidFill>
                            <a:schemeClr val="tx1"/>
                          </a:solidFill>
                        </a:rPr>
                        <a:t>Work at least 20 hours per week</a:t>
                      </a:r>
                    </a:p>
                    <a:p>
                      <a:pPr marL="285750" indent="-285750">
                        <a:lnSpc>
                          <a:spcPct val="90000"/>
                        </a:lnSpc>
                        <a:spcAft>
                          <a:spcPts val="600"/>
                        </a:spcAft>
                        <a:buFont typeface="Arial" panose="020B0604020202020204" pitchFamily="34" charset="0"/>
                        <a:buChar char="•"/>
                      </a:pPr>
                      <a:r>
                        <a:rPr lang="en-US" sz="1600" dirty="0">
                          <a:solidFill>
                            <a:schemeClr val="tx1"/>
                          </a:solidFill>
                        </a:rPr>
                        <a:t>On U.S. payroll</a:t>
                      </a:r>
                    </a:p>
                    <a:p>
                      <a:pPr marL="285750" indent="-285750">
                        <a:lnSpc>
                          <a:spcPct val="90000"/>
                        </a:lnSpc>
                        <a:spcAft>
                          <a:spcPts val="600"/>
                        </a:spcAft>
                        <a:buFont typeface="Arial" panose="020B0604020202020204" pitchFamily="34" charset="0"/>
                        <a:buChar char="•"/>
                      </a:pPr>
                      <a:r>
                        <a:rPr lang="en-US" sz="1600" kern="1200" dirty="0">
                          <a:solidFill>
                            <a:schemeClr val="tx1"/>
                          </a:solidFill>
                        </a:rPr>
                        <a:t>Reside in California</a:t>
                      </a:r>
                      <a:endParaRPr lang="en-US" sz="1600" kern="1200" dirty="0">
                        <a:solidFill>
                          <a:schemeClr val="tx1"/>
                        </a:solidFill>
                        <a:latin typeface="+mn-lt"/>
                        <a:ea typeface="+mn-ea"/>
                        <a:cs typeface="Poppins"/>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gn="l">
                        <a:lnSpc>
                          <a:spcPct val="90000"/>
                        </a:lnSpc>
                        <a:spcAft>
                          <a:spcPts val="600"/>
                        </a:spcAft>
                        <a:buFont typeface="Arial" panose="020B0604020202020204" pitchFamily="34" charset="0"/>
                        <a:buChar char="•"/>
                      </a:pPr>
                      <a:r>
                        <a:rPr lang="en-US" sz="1600" b="1" kern="1200" dirty="0">
                          <a:solidFill>
                            <a:schemeClr val="tx1"/>
                          </a:solidFill>
                        </a:rPr>
                        <a:t>Receive</a:t>
                      </a:r>
                      <a:r>
                        <a:rPr lang="en-US" sz="1600" kern="1200" dirty="0">
                          <a:solidFill>
                            <a:schemeClr val="tx1"/>
                          </a:solidFill>
                        </a:rPr>
                        <a:t> </a:t>
                      </a:r>
                      <a:r>
                        <a:rPr lang="en-US" sz="1600" b="1" kern="1200" dirty="0">
                          <a:solidFill>
                            <a:srgbClr val="00A602"/>
                          </a:solidFill>
                        </a:rPr>
                        <a:t>$50 </a:t>
                      </a:r>
                      <a:r>
                        <a:rPr lang="en-US" sz="1600" kern="1200" dirty="0">
                          <a:solidFill>
                            <a:schemeClr val="tx1"/>
                          </a:solidFill>
                        </a:rPr>
                        <a:t>per month parking and/or transit from NXP</a:t>
                      </a:r>
                    </a:p>
                    <a:p>
                      <a:pPr marL="285750" indent="-285750" algn="l">
                        <a:lnSpc>
                          <a:spcPct val="90000"/>
                        </a:lnSpc>
                        <a:spcAft>
                          <a:spcPts val="600"/>
                        </a:spcAft>
                        <a:buFont typeface="Arial" panose="020B0604020202020204" pitchFamily="34" charset="0"/>
                        <a:buChar char="•"/>
                      </a:pPr>
                      <a:r>
                        <a:rPr lang="en-US" sz="1600" b="1" kern="1200" dirty="0">
                          <a:solidFill>
                            <a:schemeClr val="tx1"/>
                          </a:solidFill>
                        </a:rPr>
                        <a:t>Contribute</a:t>
                      </a:r>
                      <a:r>
                        <a:rPr lang="en-US" sz="1600" kern="1200" dirty="0">
                          <a:solidFill>
                            <a:schemeClr val="tx1"/>
                          </a:solidFill>
                        </a:rPr>
                        <a:t> up to </a:t>
                      </a:r>
                      <a:r>
                        <a:rPr lang="en-US" sz="1600" b="1" kern="1200" dirty="0">
                          <a:solidFill>
                            <a:srgbClr val="00A602"/>
                          </a:solidFill>
                        </a:rPr>
                        <a:t>$325 </a:t>
                      </a:r>
                      <a:r>
                        <a:rPr lang="en-US" sz="1600" kern="1200" dirty="0">
                          <a:solidFill>
                            <a:schemeClr val="tx1"/>
                          </a:solidFill>
                        </a:rPr>
                        <a:t>per month for parking and/or transit on a pre-tax basis</a:t>
                      </a:r>
                    </a:p>
                    <a:p>
                      <a:pPr marL="285750" indent="-285750" algn="l">
                        <a:lnSpc>
                          <a:spcPct val="90000"/>
                        </a:lnSpc>
                        <a:spcAft>
                          <a:spcPts val="600"/>
                        </a:spcAft>
                        <a:buFont typeface="Arial" panose="020B0604020202020204" pitchFamily="34" charset="0"/>
                        <a:buChar char="•"/>
                      </a:pPr>
                      <a:r>
                        <a:rPr lang="en-US" sz="1600" kern="1200" dirty="0">
                          <a:solidFill>
                            <a:schemeClr val="tx1"/>
                          </a:solidFill>
                        </a:rPr>
                        <a:t>Contribution amounts can be updated month to month.</a:t>
                      </a:r>
                    </a:p>
                    <a:p>
                      <a:pPr marL="285750" indent="-285750" algn="l">
                        <a:lnSpc>
                          <a:spcPct val="90000"/>
                        </a:lnSpc>
                        <a:spcAft>
                          <a:spcPts val="600"/>
                        </a:spcAft>
                        <a:buFont typeface="Arial" panose="020B0604020202020204" pitchFamily="34" charset="0"/>
                        <a:buChar char="•"/>
                      </a:pPr>
                      <a:endParaRPr lang="en-US" sz="1600" b="0" kern="1200" dirty="0">
                        <a:solidFill>
                          <a:schemeClr val="tx1"/>
                        </a:solidFill>
                        <a:latin typeface="+mn-lt"/>
                        <a:ea typeface="+mn-ea"/>
                        <a:cs typeface="Poppins"/>
                      </a:endParaRPr>
                    </a:p>
                  </a:txBody>
                  <a:tcPr marL="182880" marR="182880" marT="91440" marB="91440"/>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l">
                        <a:lnSpc>
                          <a:spcPct val="90000"/>
                        </a:lnSpc>
                        <a:spcAft>
                          <a:spcPts val="600"/>
                        </a:spcAft>
                        <a:buFont typeface="Arial" panose="020B0604020202020204" pitchFamily="34" charset="0"/>
                        <a:buNone/>
                      </a:pPr>
                      <a:r>
                        <a:rPr lang="en-US" sz="1600" kern="1200" dirty="0">
                          <a:solidFill>
                            <a:schemeClr val="tx1"/>
                          </a:solidFill>
                        </a:rPr>
                        <a:t>Funds roll over year over year. However, your unspent funds are forfeited when you leave NXP. </a:t>
                      </a:r>
                      <a:endParaRPr lang="en-US" sz="1600" kern="1200" dirty="0">
                        <a:solidFill>
                          <a:schemeClr val="tx1"/>
                        </a:solidFill>
                        <a:latin typeface="+mn-lt"/>
                        <a:ea typeface="+mn-ea"/>
                        <a:cs typeface="Poppins"/>
                      </a:endParaRPr>
                    </a:p>
                  </a:txBody>
                  <a:tcPr marL="182880" marR="182880" marT="91440" marB="91440"/>
                </a:tc>
                <a:extLst>
                  <a:ext uri="{0D108BD9-81ED-4DB2-BD59-A6C34878D82A}">
                    <a16:rowId xmlns:a16="http://schemas.microsoft.com/office/drawing/2014/main" val="2053960072"/>
                  </a:ext>
                </a:extLst>
              </a:tr>
            </a:tbl>
          </a:graphicData>
        </a:graphic>
      </p:graphicFrame>
      <p:sp>
        <p:nvSpPr>
          <p:cNvPr id="2" name="Rectangle 1">
            <a:extLst>
              <a:ext uri="{FF2B5EF4-FFF2-40B4-BE49-F238E27FC236}">
                <a16:creationId xmlns:a16="http://schemas.microsoft.com/office/drawing/2014/main" id="{8754D35A-44BA-0AFF-3529-C6EF3CD6ED1A}"/>
              </a:ext>
            </a:extLst>
          </p:cNvPr>
          <p:cNvSpPr/>
          <p:nvPr/>
        </p:nvSpPr>
        <p:spPr>
          <a:xfrm>
            <a:off x="487078" y="4617434"/>
            <a:ext cx="6918127" cy="1144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sz="1600" b="1">
                <a:solidFill>
                  <a:schemeClr val="tx1">
                    <a:lumMod val="85000"/>
                    <a:lumOff val="15000"/>
                  </a:schemeClr>
                </a:solidFill>
                <a:latin typeface="Poppins" panose="00000500000000000000" pitchFamily="2" charset="0"/>
                <a:cs typeface="Poppins" panose="00000500000000000000" pitchFamily="2" charset="0"/>
              </a:rPr>
              <a:t>Reminder:</a:t>
            </a:r>
            <a:br>
              <a:rPr lang="en-US">
                <a:solidFill>
                  <a:schemeClr val="tx1">
                    <a:lumMod val="85000"/>
                    <a:lumOff val="15000"/>
                  </a:schemeClr>
                </a:solidFill>
                <a:latin typeface="Poppins" panose="00000500000000000000" pitchFamily="2" charset="0"/>
                <a:cs typeface="Poppins" panose="00000500000000000000" pitchFamily="2" charset="0"/>
              </a:rPr>
            </a:br>
            <a:r>
              <a:rPr lang="en-US" sz="1600">
                <a:solidFill>
                  <a:schemeClr val="tx1">
                    <a:lumMod val="85000"/>
                    <a:lumOff val="15000"/>
                  </a:schemeClr>
                </a:solidFill>
                <a:latin typeface="Poppins" panose="00000500000000000000" pitchFamily="2" charset="0"/>
                <a:cs typeface="Poppins" panose="00000500000000000000" pitchFamily="2" charset="0"/>
              </a:rPr>
              <a:t>You must log in and make an election to contribute each year.</a:t>
            </a:r>
          </a:p>
        </p:txBody>
      </p:sp>
      <p:pic>
        <p:nvPicPr>
          <p:cNvPr id="4" name="1">
            <a:hlinkClick r:id="" action="ppaction://media"/>
            <a:extLst>
              <a:ext uri="{FF2B5EF4-FFF2-40B4-BE49-F238E27FC236}">
                <a16:creationId xmlns:a16="http://schemas.microsoft.com/office/drawing/2014/main" id="{05924734-52E4-B5CF-28FC-0FBD15156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02000078"/>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543454" y="3429000"/>
            <a:ext cx="4230687" cy="847619"/>
          </a:xfrm>
        </p:spPr>
        <p:txBody>
          <a:bodyPr/>
          <a:lstStyle/>
          <a:p>
            <a:r>
              <a:rPr lang="en-US" sz="3400" b="1" dirty="0">
                <a:solidFill>
                  <a:srgbClr val="252525"/>
                </a:solidFill>
                <a:latin typeface="+mj-lt"/>
              </a:rPr>
              <a:t>Optional Benefits</a:t>
            </a:r>
          </a:p>
        </p:txBody>
      </p:sp>
      <p:pic>
        <p:nvPicPr>
          <p:cNvPr id="2" name="2">
            <a:hlinkClick r:id="" action="ppaction://media"/>
            <a:extLst>
              <a:ext uri="{FF2B5EF4-FFF2-40B4-BE49-F238E27FC236}">
                <a16:creationId xmlns:a16="http://schemas.microsoft.com/office/drawing/2014/main" id="{C17EB77F-F8DF-CE13-C4E2-DA7EA7504F08}"/>
              </a:ext>
            </a:extLst>
          </p:cNvPr>
          <p:cNvPicPr>
            <a:picLocks noChangeAspect="1"/>
          </p:cNvPicPr>
          <p:nvPr>
            <a:audioFile r:link="rId1"/>
            <p:extLst>
              <p:ext uri="{DAA4B4D4-6D71-4841-9C94-3DE7FCFB9230}">
                <p14:media xmlns:p14="http://schemas.microsoft.com/office/powerpoint/2010/main" r:embed="rId2">
                  <p14:trim st="2065"/>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924779237"/>
      </p:ext>
    </p:extLst>
  </p:cSld>
  <p:clrMapOvr>
    <a:masterClrMapping/>
  </p:clrMapOvr>
  <mc:AlternateContent xmlns:mc="http://schemas.openxmlformats.org/markup-compatibility/2006">
    <mc:Choice xmlns:p14="http://schemas.microsoft.com/office/powerpoint/2010/main" Requires="p14">
      <p:transition p14:dur="10" advClick="0" advTm="16000"/>
    </mc:Choice>
    <mc:Fallback>
      <p:transition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21"/>
          </p:nvPr>
        </p:nvSpPr>
        <p:spPr>
          <a:xfrm>
            <a:off x="597386" y="1338678"/>
            <a:ext cx="5692379" cy="952758"/>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Poppins" panose="00000500000000000000" pitchFamily="2" charset="0"/>
                <a:ea typeface="+mn-ea"/>
                <a:cs typeface="Poppins" panose="00000500000000000000" pitchFamily="2" charset="0"/>
              </a:rPr>
              <a:t>MetLife Legal Plans help you navigate life’s planned and unplanned events – with no waiting period, no deductible and no claim forms.</a:t>
            </a:r>
          </a:p>
          <a:p>
            <a:endParaRPr lang="en-US" dirty="0">
              <a:solidFill>
                <a:srgbClr val="252525"/>
              </a:solidFill>
            </a:endParaRPr>
          </a:p>
        </p:txBody>
      </p:sp>
      <p:sp>
        <p:nvSpPr>
          <p:cNvPr id="2" name="Title 1">
            <a:extLst>
              <a:ext uri="{FF2B5EF4-FFF2-40B4-BE49-F238E27FC236}">
                <a16:creationId xmlns:a16="http://schemas.microsoft.com/office/drawing/2014/main" id="{3BBDED08-5E7D-3CCE-37A4-25EA3A0EA1C2}"/>
              </a:ext>
            </a:extLst>
          </p:cNvPr>
          <p:cNvSpPr>
            <a:spLocks noGrp="1"/>
          </p:cNvSpPr>
          <p:nvPr>
            <p:ph type="title"/>
          </p:nvPr>
        </p:nvSpPr>
        <p:spPr>
          <a:xfrm>
            <a:off x="575473" y="36502"/>
            <a:ext cx="5040860" cy="952758"/>
          </a:xfrm>
        </p:spPr>
        <p:txBody>
          <a:bodyPr/>
          <a:lstStyle/>
          <a:p>
            <a:r>
              <a:rPr lang="en-US" dirty="0">
                <a:solidFill>
                  <a:schemeClr val="tx1"/>
                </a:solidFill>
              </a:rPr>
              <a:t>MetLife Legal Plans</a:t>
            </a:r>
          </a:p>
        </p:txBody>
      </p:sp>
      <p:sp>
        <p:nvSpPr>
          <p:cNvPr id="7" name="TextBox 6">
            <a:extLst>
              <a:ext uri="{FF2B5EF4-FFF2-40B4-BE49-F238E27FC236}">
                <a16:creationId xmlns:a16="http://schemas.microsoft.com/office/drawing/2014/main" id="{A3DEBEC7-CD5B-9D25-2290-12942005C1E6}"/>
              </a:ext>
            </a:extLst>
          </p:cNvPr>
          <p:cNvSpPr txBox="1"/>
          <p:nvPr/>
        </p:nvSpPr>
        <p:spPr>
          <a:xfrm>
            <a:off x="575473" y="2443550"/>
            <a:ext cx="6188665" cy="286232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Money matters, such as debt services and tax audits</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Home sales, purchases, refinancing</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Wills, powers of attorney, and other estate planning documents</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Family and personal matters, such as adoption</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Court matters and civil lawsuits</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Traffic tickets</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And more</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p:txBody>
      </p:sp>
      <p:graphicFrame>
        <p:nvGraphicFramePr>
          <p:cNvPr id="10" name="Table 9">
            <a:extLst>
              <a:ext uri="{FF2B5EF4-FFF2-40B4-BE49-F238E27FC236}">
                <a16:creationId xmlns:a16="http://schemas.microsoft.com/office/drawing/2014/main" id="{7E7CCC95-3FB2-39E8-4047-19394D78FFE8}"/>
              </a:ext>
            </a:extLst>
          </p:cNvPr>
          <p:cNvGraphicFramePr>
            <a:graphicFrameLocks noGrp="1"/>
          </p:cNvGraphicFramePr>
          <p:nvPr>
            <p:extLst>
              <p:ext uri="{D42A27DB-BD31-4B8C-83A1-F6EECF244321}">
                <p14:modId xmlns:p14="http://schemas.microsoft.com/office/powerpoint/2010/main" val="1527918505"/>
              </p:ext>
            </p:extLst>
          </p:nvPr>
        </p:nvGraphicFramePr>
        <p:xfrm>
          <a:off x="7038091" y="1338678"/>
          <a:ext cx="4634671" cy="1438189"/>
        </p:xfrm>
        <a:graphic>
          <a:graphicData uri="http://schemas.openxmlformats.org/drawingml/2006/table">
            <a:tbl>
              <a:tblPr firstRow="1" bandRow="1">
                <a:tableStyleId>{72833802-FEF1-4C79-8D5D-14CF1EAF98D9}</a:tableStyleId>
              </a:tblPr>
              <a:tblGrid>
                <a:gridCol w="2546838">
                  <a:extLst>
                    <a:ext uri="{9D8B030D-6E8A-4147-A177-3AD203B41FA5}">
                      <a16:colId xmlns:a16="http://schemas.microsoft.com/office/drawing/2014/main" val="2213715387"/>
                    </a:ext>
                  </a:extLst>
                </a:gridCol>
                <a:gridCol w="2087833">
                  <a:extLst>
                    <a:ext uri="{9D8B030D-6E8A-4147-A177-3AD203B41FA5}">
                      <a16:colId xmlns:a16="http://schemas.microsoft.com/office/drawing/2014/main" val="3451848511"/>
                    </a:ext>
                  </a:extLst>
                </a:gridCol>
              </a:tblGrid>
              <a:tr h="125238">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mn-lt"/>
                        </a:rPr>
                        <a:t>Price per Paycheck</a:t>
                      </a:r>
                      <a:endParaRPr lang="en-US" sz="1600" b="1" kern="1200" dirty="0">
                        <a:solidFill>
                          <a:schemeClr val="bg1"/>
                        </a:solidFill>
                        <a:latin typeface="+mn-lt"/>
                        <a:ea typeface="+mn-ea"/>
                        <a:cs typeface="Poppins" panose="00000500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lt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4347506"/>
                  </a:ext>
                </a:extLst>
              </a:tr>
              <a:tr h="5237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r>
                        <a:rPr lang="en-US" sz="1600" b="1" kern="1200">
                          <a:solidFill>
                            <a:schemeClr val="tx1"/>
                          </a:solidFill>
                          <a:latin typeface="+mn-lt"/>
                        </a:rPr>
                        <a:t>MetLife Legal Plan</a:t>
                      </a:r>
                      <a:endParaRPr lang="en-US" sz="1600" b="1" kern="1200">
                        <a:solidFill>
                          <a:schemeClr val="tx1"/>
                        </a:solidFill>
                        <a:latin typeface="+mn-lt"/>
                        <a:ea typeface="+mn-ea"/>
                        <a:cs typeface="Poppins" panose="00000500000000000000" pitchFamily="2"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latin typeface="+mn-lt"/>
                        </a:rPr>
                        <a:t>$7.62</a:t>
                      </a:r>
                      <a:endParaRPr lang="en-US" sz="1400" dirty="0">
                        <a:solidFill>
                          <a:schemeClr val="tx1"/>
                        </a:solidFill>
                        <a:latin typeface="+mn-lt"/>
                        <a:cs typeface="Poppins" panose="00000500000000000000" pitchFamily="2" charset="0"/>
                      </a:endParaRPr>
                    </a:p>
                  </a:txBody>
                  <a:tcPr anchor="ctr"/>
                </a:tc>
                <a:extLst>
                  <a:ext uri="{0D108BD9-81ED-4DB2-BD59-A6C34878D82A}">
                    <a16:rowId xmlns:a16="http://schemas.microsoft.com/office/drawing/2014/main" val="1003026488"/>
                  </a:ext>
                </a:extLst>
              </a:tr>
              <a:tr h="50227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rPr>
                        <a:t>MetLife Legal Plan Plus Parent Buy-up</a:t>
                      </a:r>
                      <a:endParaRPr lang="en-US" sz="1600" b="1" kern="1200" dirty="0">
                        <a:solidFill>
                          <a:schemeClr val="tx1"/>
                        </a:solidFill>
                        <a:latin typeface="+mn-lt"/>
                        <a:ea typeface="+mn-ea"/>
                        <a:cs typeface="Poppins" panose="00000500000000000000" pitchFamily="2"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solidFill>
                            <a:schemeClr val="tx1"/>
                          </a:solidFill>
                          <a:latin typeface="+mn-lt"/>
                        </a:rPr>
                        <a:t>$9.92</a:t>
                      </a:r>
                      <a:endParaRPr lang="en-US" sz="1400" dirty="0">
                        <a:solidFill>
                          <a:schemeClr val="tx1"/>
                        </a:solidFill>
                        <a:latin typeface="+mn-lt"/>
                        <a:cs typeface="Poppins" panose="00000500000000000000" pitchFamily="2" charset="0"/>
                      </a:endParaRPr>
                    </a:p>
                  </a:txBody>
                  <a:tcPr anchor="ctr"/>
                </a:tc>
                <a:extLst>
                  <a:ext uri="{0D108BD9-81ED-4DB2-BD59-A6C34878D82A}">
                    <a16:rowId xmlns:a16="http://schemas.microsoft.com/office/drawing/2014/main" val="3993617281"/>
                  </a:ext>
                </a:extLst>
              </a:tr>
            </a:tbl>
          </a:graphicData>
        </a:graphic>
      </p:graphicFrame>
      <p:sp>
        <p:nvSpPr>
          <p:cNvPr id="27" name="TextBox 26">
            <a:extLst>
              <a:ext uri="{FF2B5EF4-FFF2-40B4-BE49-F238E27FC236}">
                <a16:creationId xmlns:a16="http://schemas.microsoft.com/office/drawing/2014/main" id="{783AE0BF-961C-31C7-EC50-00C8053223EC}"/>
              </a:ext>
            </a:extLst>
          </p:cNvPr>
          <p:cNvSpPr txBox="1"/>
          <p:nvPr/>
        </p:nvSpPr>
        <p:spPr>
          <a:xfrm>
            <a:off x="597386" y="5457986"/>
            <a:ext cx="10110952" cy="553998"/>
          </a:xfrm>
          <a:prstGeom prst="rect">
            <a:avLst/>
          </a:prstGeom>
          <a:noFill/>
        </p:spPr>
        <p:txBody>
          <a:bodyPr wrap="square" lIns="0" tIns="0" rIns="0" bIns="0" rtlCol="0">
            <a:spAutoFit/>
          </a:bodyPr>
          <a:lstStyle/>
          <a:p>
            <a:r>
              <a:rPr lang="en-US" b="1" dirty="0"/>
              <a:t>NOTE: </a:t>
            </a:r>
            <a:r>
              <a:rPr lang="en-US" dirty="0"/>
              <a:t>Attorneys can advise on any legal issues except for employment disputes.</a:t>
            </a:r>
          </a:p>
          <a:p>
            <a:pPr algn="l"/>
            <a:r>
              <a:rPr lang="en-US" dirty="0"/>
              <a:t> </a:t>
            </a:r>
          </a:p>
        </p:txBody>
      </p:sp>
      <p:pic>
        <p:nvPicPr>
          <p:cNvPr id="3" name="3">
            <a:hlinkClick r:id="" action="ppaction://media"/>
            <a:extLst>
              <a:ext uri="{FF2B5EF4-FFF2-40B4-BE49-F238E27FC236}">
                <a16:creationId xmlns:a16="http://schemas.microsoft.com/office/drawing/2014/main" id="{40D5333C-C257-6E13-5EED-EE51CD1B01BA}"/>
              </a:ext>
            </a:extLst>
          </p:cNvPr>
          <p:cNvPicPr>
            <a:picLocks noChangeAspect="1"/>
          </p:cNvPicPr>
          <p:nvPr>
            <a:audioFile r:link="rId1"/>
            <p:extLst>
              <p:ext uri="{DAA4B4D4-6D71-4841-9C94-3DE7FCFB9230}">
                <p14:media xmlns:p14="http://schemas.microsoft.com/office/powerpoint/2010/main" r:embed="rId2">
                  <p14:trim st="1830"/>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492648741"/>
      </p:ext>
    </p:extLst>
  </p:cSld>
  <p:clrMapOvr>
    <a:masterClrMapping/>
  </p:clrMapOvr>
  <mc:AlternateContent xmlns:mc="http://schemas.openxmlformats.org/markup-compatibility/2006">
    <mc:Choice xmlns:p14="http://schemas.microsoft.com/office/powerpoint/2010/main" Requires="p14">
      <p:transition p14:dur="10" advClick="0" advTm="37000"/>
    </mc:Choice>
    <mc:Fallback>
      <p:transition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29151-1492-724C-8BEA-D8FB96AD0663}"/>
              </a:ext>
            </a:extLst>
          </p:cNvPr>
          <p:cNvPicPr>
            <a:picLocks noChangeAspect="1"/>
          </p:cNvPicPr>
          <p:nvPr/>
        </p:nvPicPr>
        <p:blipFill rotWithShape="1">
          <a:blip r:embed="rId5"/>
          <a:srcRect l="12600" t="-678" r="36147" b="678"/>
          <a:stretch/>
        </p:blipFill>
        <p:spPr>
          <a:xfrm>
            <a:off x="8260326" y="3179618"/>
            <a:ext cx="3931673" cy="3678382"/>
          </a:xfrm>
          <a:prstGeom prst="rect">
            <a:avLst/>
          </a:prstGeom>
        </p:spPr>
      </p:pic>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500872" y="322948"/>
            <a:ext cx="11432485" cy="677732"/>
          </a:xfrm>
        </p:spPr>
        <p:txBody>
          <a:bodyPr/>
          <a:lstStyle/>
          <a:p>
            <a:r>
              <a:rPr lang="en-US" dirty="0">
                <a:solidFill>
                  <a:srgbClr val="252525"/>
                </a:solidFill>
              </a:rPr>
              <a:t>Employee Disability and Life Insurance</a:t>
            </a:r>
          </a:p>
        </p:txBody>
      </p:sp>
      <p:sp>
        <p:nvSpPr>
          <p:cNvPr id="8" name="TextBox 7">
            <a:extLst>
              <a:ext uri="{FF2B5EF4-FFF2-40B4-BE49-F238E27FC236}">
                <a16:creationId xmlns:a16="http://schemas.microsoft.com/office/drawing/2014/main" id="{4A148C77-C6F3-1219-7EF5-5D2B7368692C}"/>
              </a:ext>
            </a:extLst>
          </p:cNvPr>
          <p:cNvSpPr txBox="1"/>
          <p:nvPr/>
        </p:nvSpPr>
        <p:spPr>
          <a:xfrm>
            <a:off x="500872" y="855588"/>
            <a:ext cx="7759454" cy="5822303"/>
          </a:xfrm>
          <a:prstGeom prst="rect">
            <a:avLst/>
          </a:prstGeom>
          <a:noFill/>
        </p:spPr>
        <p:txBody>
          <a:bodyPr wrap="square" lIns="91440" tIns="45720" rIns="91440" rtlCol="0" anchor="t">
            <a:noAutofit/>
          </a:bodyPr>
          <a:lstStyle/>
          <a:p>
            <a:pPr>
              <a:spcBef>
                <a:spcPts val="600"/>
              </a:spcBef>
            </a:pPr>
            <a:r>
              <a:rPr lang="en-US" sz="2000" b="1" dirty="0">
                <a:solidFill>
                  <a:srgbClr val="01B2D7"/>
                </a:solidFill>
                <a:latin typeface="Poppins" panose="00000500000000000000" pitchFamily="2" charset="0"/>
                <a:cs typeface="Poppins" panose="00000500000000000000" pitchFamily="2" charset="0"/>
              </a:rPr>
              <a:t>Disability</a:t>
            </a:r>
            <a:endParaRPr lang="en-US" sz="2000" dirty="0">
              <a:solidFill>
                <a:srgbClr val="01B2D7"/>
              </a:solidFill>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US" b="1" dirty="0">
                <a:solidFill>
                  <a:schemeClr val="tx1">
                    <a:lumMod val="85000"/>
                    <a:lumOff val="15000"/>
                  </a:schemeClr>
                </a:solidFill>
                <a:latin typeface="Poppins" panose="00000500000000000000" pitchFamily="2" charset="0"/>
                <a:cs typeface="Poppins" panose="00000500000000000000" pitchFamily="2" charset="0"/>
              </a:rPr>
              <a:t>Short-term disability </a:t>
            </a:r>
            <a:r>
              <a:rPr lang="en-US" dirty="0">
                <a:solidFill>
                  <a:schemeClr val="tx1">
                    <a:lumMod val="85000"/>
                    <a:lumOff val="15000"/>
                  </a:schemeClr>
                </a:solidFill>
                <a:latin typeface="Poppins" panose="00000500000000000000" pitchFamily="2" charset="0"/>
                <a:cs typeface="Poppins" panose="00000500000000000000" pitchFamily="2" charset="0"/>
              </a:rPr>
              <a:t>: 75% of your base salary, up to 26 weeks</a:t>
            </a:r>
          </a:p>
          <a:p>
            <a:pPr marL="285750" indent="-285750">
              <a:spcBef>
                <a:spcPts val="600"/>
              </a:spcBef>
              <a:buFont typeface="Arial" panose="020B0604020202020204" pitchFamily="34" charset="0"/>
              <a:buChar char="•"/>
            </a:pPr>
            <a:r>
              <a:rPr lang="en-US" b="1" dirty="0">
                <a:solidFill>
                  <a:schemeClr val="tx1">
                    <a:lumMod val="85000"/>
                    <a:lumOff val="15000"/>
                  </a:schemeClr>
                </a:solidFill>
                <a:latin typeface="Poppins" panose="00000500000000000000" pitchFamily="2" charset="0"/>
                <a:cs typeface="Poppins" panose="00000500000000000000" pitchFamily="2" charset="0"/>
              </a:rPr>
              <a:t>*Short-term disability buy-up</a:t>
            </a:r>
            <a:r>
              <a:rPr lang="en-US" dirty="0">
                <a:solidFill>
                  <a:schemeClr val="tx1">
                    <a:lumMod val="85000"/>
                    <a:lumOff val="15000"/>
                  </a:schemeClr>
                </a:solidFill>
                <a:latin typeface="Poppins" panose="00000500000000000000" pitchFamily="2" charset="0"/>
                <a:cs typeface="Poppins" panose="00000500000000000000" pitchFamily="2" charset="0"/>
              </a:rPr>
              <a:t>: 90% of base salary for the full duration of 180 days</a:t>
            </a:r>
          </a:p>
          <a:p>
            <a:pPr marL="285750" indent="-285750">
              <a:spcBef>
                <a:spcPts val="600"/>
              </a:spcBef>
              <a:buFont typeface="Arial" panose="020B0604020202020204" pitchFamily="34" charset="0"/>
              <a:buChar char="•"/>
            </a:pPr>
            <a:r>
              <a:rPr lang="en-US" b="1" dirty="0">
                <a:solidFill>
                  <a:schemeClr val="tx1">
                    <a:lumMod val="85000"/>
                    <a:lumOff val="15000"/>
                  </a:schemeClr>
                </a:solidFill>
                <a:latin typeface="Poppins" panose="00000500000000000000" pitchFamily="2" charset="0"/>
                <a:cs typeface="Poppins" panose="00000500000000000000" pitchFamily="2" charset="0"/>
              </a:rPr>
              <a:t>Long-term disability coverage</a:t>
            </a:r>
            <a:r>
              <a:rPr lang="en-US" dirty="0">
                <a:solidFill>
                  <a:schemeClr val="tx1">
                    <a:lumMod val="85000"/>
                    <a:lumOff val="15000"/>
                  </a:schemeClr>
                </a:solidFill>
                <a:latin typeface="Poppins" panose="00000500000000000000" pitchFamily="2" charset="0"/>
                <a:cs typeface="Poppins" panose="00000500000000000000" pitchFamily="2" charset="0"/>
              </a:rPr>
              <a:t>: 60% of base salary, up to $15,000 per month</a:t>
            </a:r>
          </a:p>
          <a:p>
            <a:pPr>
              <a:spcBef>
                <a:spcPts val="600"/>
              </a:spcBef>
            </a:pPr>
            <a:r>
              <a:rPr lang="en-US" sz="2000" b="1" dirty="0">
                <a:solidFill>
                  <a:srgbClr val="01B2D7"/>
                </a:solidFill>
                <a:latin typeface="Poppins" panose="00000500000000000000" pitchFamily="2" charset="0"/>
                <a:cs typeface="Poppins" panose="00000500000000000000" pitchFamily="2" charset="0"/>
              </a:rPr>
              <a:t>Employee Life insurance</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Basic life insurance benefit: 2x salary (taxable)</a:t>
            </a:r>
          </a:p>
          <a:p>
            <a:pPr marL="285750" indent="-285750">
              <a:spcBef>
                <a:spcPts val="600"/>
              </a:spcBef>
              <a:buFont typeface="Arial" panose="020B0604020202020204" pitchFamily="34" charset="0"/>
              <a:buChar char="•"/>
            </a:pPr>
            <a:r>
              <a:rPr lang="en-US" b="1" dirty="0">
                <a:solidFill>
                  <a:schemeClr val="tx1">
                    <a:lumMod val="85000"/>
                    <a:lumOff val="15000"/>
                  </a:schemeClr>
                </a:solidFill>
                <a:latin typeface="Poppins" panose="00000500000000000000" pitchFamily="2" charset="0"/>
                <a:cs typeface="Poppins" panose="00000500000000000000" pitchFamily="2" charset="0"/>
              </a:rPr>
              <a:t>Amounts over $50,000 are considered imputed income and will be taxed. </a:t>
            </a:r>
            <a:r>
              <a:rPr lang="en-US" dirty="0">
                <a:solidFill>
                  <a:schemeClr val="tx1">
                    <a:lumMod val="85000"/>
                    <a:lumOff val="15000"/>
                  </a:schemeClr>
                </a:solidFill>
                <a:latin typeface="Poppins" panose="00000500000000000000" pitchFamily="2" charset="0"/>
                <a:cs typeface="Poppins" panose="00000500000000000000" pitchFamily="2" charset="0"/>
              </a:rPr>
              <a:t>Don’t want to be taxed? Choose a flat $50,000 benefit instead.</a:t>
            </a:r>
          </a:p>
          <a:p>
            <a:pPr>
              <a:spcBef>
                <a:spcPts val="600"/>
              </a:spcBef>
            </a:pPr>
            <a:r>
              <a:rPr lang="en-US" sz="2000" b="1" dirty="0">
                <a:solidFill>
                  <a:srgbClr val="01B2D7"/>
                </a:solidFill>
                <a:latin typeface="Poppins" panose="00000500000000000000" pitchFamily="2" charset="0"/>
                <a:cs typeface="Poppins" panose="00000500000000000000" pitchFamily="2" charset="0"/>
              </a:rPr>
              <a:t>Employee Supplemental Life insurance</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Current supplemental life and AD&amp;D insurance elections automatically carry over to 2026. </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During AE, you can increase your existing coverage by 1x salary (up to the lesser of 3x salary or $500,000) without EOI if you already have Supplemental Insurance. </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545911"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545911"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4">
            <a:hlinkClick r:id="" action="ppaction://media"/>
            <a:extLst>
              <a:ext uri="{FF2B5EF4-FFF2-40B4-BE49-F238E27FC236}">
                <a16:creationId xmlns:a16="http://schemas.microsoft.com/office/drawing/2014/main" id="{B1771A05-71EA-2B86-29F9-4011E258CA59}"/>
              </a:ext>
            </a:extLst>
          </p:cNvPr>
          <p:cNvPicPr>
            <a:picLocks noChangeAspect="1"/>
          </p:cNvPicPr>
          <p:nvPr>
            <a:audioFile r:link="rId1"/>
            <p:extLst>
              <p:ext uri="{DAA4B4D4-6D71-4841-9C94-3DE7FCFB9230}">
                <p14:media xmlns:p14="http://schemas.microsoft.com/office/powerpoint/2010/main" r:embed="rId2">
                  <p14:trim st="1746"/>
                </p14:media>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2268568722"/>
      </p:ext>
    </p:extLst>
  </p:cSld>
  <p:clrMapOvr>
    <a:masterClrMapping/>
  </p:clrMapOvr>
  <mc:AlternateContent xmlns:mc="http://schemas.openxmlformats.org/markup-compatibility/2006">
    <mc:Choice xmlns:p14="http://schemas.microsoft.com/office/powerpoint/2010/main" Requires="p14">
      <p:transition p14:dur="10" advClick="0" advTm="121000"/>
    </mc:Choice>
    <mc:Fallback>
      <p:transition advClick="0" advTm="1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44088" y="260991"/>
            <a:ext cx="11432485" cy="677732"/>
          </a:xfrm>
        </p:spPr>
        <p:txBody>
          <a:bodyPr/>
          <a:lstStyle/>
          <a:p>
            <a:r>
              <a:rPr lang="en-US" dirty="0">
                <a:solidFill>
                  <a:srgbClr val="252525"/>
                </a:solidFill>
                <a:latin typeface="Poppins SemiBold"/>
                <a:cs typeface="Poppins SemiBold"/>
              </a:rPr>
              <a:t>ID Watchdog</a:t>
            </a:r>
          </a:p>
          <a:p>
            <a:r>
              <a:rPr lang="en-US" dirty="0">
                <a:solidFill>
                  <a:srgbClr val="252525"/>
                </a:solidFill>
                <a:latin typeface="Poppins SemiBold"/>
                <a:cs typeface="Poppins SemiBold"/>
              </a:rPr>
              <a:t>Identity Theft Protection</a:t>
            </a:r>
            <a:endParaRPr lang="en-US" dirty="0">
              <a:solidFill>
                <a:srgbClr val="252525"/>
              </a:solidFill>
            </a:endParaRPr>
          </a:p>
        </p:txBody>
      </p:sp>
      <p:graphicFrame>
        <p:nvGraphicFramePr>
          <p:cNvPr id="10" name="Table 9">
            <a:extLst>
              <a:ext uri="{FF2B5EF4-FFF2-40B4-BE49-F238E27FC236}">
                <a16:creationId xmlns:a16="http://schemas.microsoft.com/office/drawing/2014/main" id="{7E7CCC95-3FB2-39E8-4047-19394D78FFE8}"/>
              </a:ext>
            </a:extLst>
          </p:cNvPr>
          <p:cNvGraphicFramePr>
            <a:graphicFrameLocks noGrp="1"/>
          </p:cNvGraphicFramePr>
          <p:nvPr>
            <p:extLst>
              <p:ext uri="{D42A27DB-BD31-4B8C-83A1-F6EECF244321}">
                <p14:modId xmlns:p14="http://schemas.microsoft.com/office/powerpoint/2010/main" val="1312162735"/>
              </p:ext>
            </p:extLst>
          </p:nvPr>
        </p:nvGraphicFramePr>
        <p:xfrm>
          <a:off x="5389504" y="4615809"/>
          <a:ext cx="6061699" cy="1798320"/>
        </p:xfrm>
        <a:graphic>
          <a:graphicData uri="http://schemas.openxmlformats.org/drawingml/2006/table">
            <a:tbl>
              <a:tblPr firstRow="1" bandRow="1">
                <a:tableStyleId>{EB344D84-9AFB-497E-A393-DC336BA19D2E}</a:tableStyleId>
              </a:tblPr>
              <a:tblGrid>
                <a:gridCol w="2391983">
                  <a:extLst>
                    <a:ext uri="{9D8B030D-6E8A-4147-A177-3AD203B41FA5}">
                      <a16:colId xmlns:a16="http://schemas.microsoft.com/office/drawing/2014/main" val="2213715387"/>
                    </a:ext>
                  </a:extLst>
                </a:gridCol>
                <a:gridCol w="1637027">
                  <a:extLst>
                    <a:ext uri="{9D8B030D-6E8A-4147-A177-3AD203B41FA5}">
                      <a16:colId xmlns:a16="http://schemas.microsoft.com/office/drawing/2014/main" val="3451848511"/>
                    </a:ext>
                  </a:extLst>
                </a:gridCol>
                <a:gridCol w="2032689">
                  <a:extLst>
                    <a:ext uri="{9D8B030D-6E8A-4147-A177-3AD203B41FA5}">
                      <a16:colId xmlns:a16="http://schemas.microsoft.com/office/drawing/2014/main" val="231938698"/>
                    </a:ext>
                  </a:extLst>
                </a:gridCol>
              </a:tblGrid>
              <a:tr h="288606">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rPr>
                        <a:t>Price per Paycheck</a:t>
                      </a:r>
                      <a:endParaRPr lang="en-US" sz="1800" b="1" kern="1200" dirty="0">
                        <a:solidFill>
                          <a:schemeClr val="bg1"/>
                        </a:solidFill>
                        <a:latin typeface="Poppins" panose="00000500000000000000" pitchFamily="2" charset="0"/>
                        <a:ea typeface="+mn-ea"/>
                        <a:cs typeface="Poppins" panose="00000500000000000000" pitchFamily="2"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lt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04347506"/>
                  </a:ext>
                </a:extLst>
              </a:tr>
              <a:tr h="3011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Poppins" panose="00000500000000000000" pitchFamily="2" charset="0"/>
                        <a:ea typeface="+mn-ea"/>
                        <a:cs typeface="Poppins" panose="000005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rPr>
                        <a:t>Essentials Plan</a:t>
                      </a:r>
                      <a:endParaRPr lang="en-US" sz="1600" b="1" kern="1200" dirty="0">
                        <a:solidFill>
                          <a:schemeClr val="tx1"/>
                        </a:solidFill>
                        <a:latin typeface="Poppins" panose="00000500000000000000" pitchFamily="2" charset="0"/>
                        <a:ea typeface="+mn-ea"/>
                        <a:cs typeface="Poppins" panose="00000500000000000000" pitchFamily="2" charset="0"/>
                      </a:endParaRPr>
                    </a:p>
                  </a:txBody>
                  <a:tcPr marL="76200" marR="76200" marT="76200" marB="762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rPr>
                        <a:t>Platinum Plus Plan</a:t>
                      </a:r>
                      <a:endParaRPr lang="en-US" sz="1600" b="1" kern="1200" dirty="0">
                        <a:solidFill>
                          <a:schemeClr val="tx1"/>
                        </a:solidFill>
                        <a:latin typeface="Poppins" panose="00000500000000000000" pitchFamily="2" charset="0"/>
                        <a:ea typeface="+mn-ea"/>
                        <a:cs typeface="Poppins" panose="00000500000000000000" pitchFamily="2" charset="0"/>
                      </a:endParaRPr>
                    </a:p>
                  </a:txBody>
                  <a:tcPr/>
                </a:tc>
                <a:extLst>
                  <a:ext uri="{0D108BD9-81ED-4DB2-BD59-A6C34878D82A}">
                    <a16:rowId xmlns:a16="http://schemas.microsoft.com/office/drawing/2014/main" val="4232427183"/>
                  </a:ext>
                </a:extLst>
              </a:tr>
              <a:tr h="352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rPr>
                        <a:t>Employee</a:t>
                      </a:r>
                      <a:endParaRPr lang="en-US" sz="1600" b="0" kern="1200">
                        <a:solidFill>
                          <a:schemeClr val="tx1"/>
                        </a:solidFill>
                        <a:latin typeface="Poppins" panose="00000500000000000000" pitchFamily="2" charset="0"/>
                        <a:ea typeface="+mn-ea"/>
                        <a:cs typeface="Poppins" panose="00000500000000000000" pitchFamily="2" charset="0"/>
                      </a:endParaRPr>
                    </a:p>
                  </a:txBody>
                  <a:tcPr marL="76200" marR="76200" marT="76200" marB="762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ysClr val="windowText" lastClr="000000"/>
                          </a:solidFill>
                        </a:rPr>
                        <a:t>$2.26</a:t>
                      </a:r>
                      <a:endParaRPr lang="en-US" sz="1600" b="0" kern="1200">
                        <a:solidFill>
                          <a:sysClr val="windowText" lastClr="000000"/>
                        </a:solidFill>
                        <a:latin typeface="Poppins" panose="00000500000000000000" pitchFamily="2" charset="0"/>
                        <a:ea typeface="+mn-ea"/>
                        <a:cs typeface="Poppins" panose="00000500000000000000" pitchFamily="2" charset="0"/>
                      </a:endParaRPr>
                    </a:p>
                  </a:txBody>
                  <a:tcPr marL="76200" marR="76200" marT="76200" marB="762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ysClr val="windowText" lastClr="000000"/>
                          </a:solidFill>
                        </a:rPr>
                        <a:t>$3.18</a:t>
                      </a:r>
                      <a:endParaRPr lang="en-US" sz="1600" b="0" kern="1200" dirty="0">
                        <a:solidFill>
                          <a:sysClr val="windowText" lastClr="000000"/>
                        </a:solidFill>
                        <a:latin typeface="Poppins" panose="00000500000000000000" pitchFamily="2" charset="0"/>
                        <a:ea typeface="+mn-ea"/>
                        <a:cs typeface="Poppins" panose="00000500000000000000" pitchFamily="2" charset="0"/>
                      </a:endParaRPr>
                    </a:p>
                  </a:txBody>
                  <a:tcPr marL="76200" marR="76200" marT="76200" marB="76200"/>
                </a:tc>
                <a:extLst>
                  <a:ext uri="{0D108BD9-81ED-4DB2-BD59-A6C34878D82A}">
                    <a16:rowId xmlns:a16="http://schemas.microsoft.com/office/drawing/2014/main" val="1003026488"/>
                  </a:ext>
                </a:extLst>
              </a:tr>
              <a:tr h="33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rPr>
                        <a:t>Employee + Family</a:t>
                      </a:r>
                      <a:endParaRPr lang="en-US" sz="1600" b="0" kern="1200" dirty="0">
                        <a:solidFill>
                          <a:schemeClr val="tx1"/>
                        </a:solidFill>
                        <a:latin typeface="Poppins" panose="00000500000000000000" pitchFamily="2" charset="0"/>
                        <a:ea typeface="+mn-ea"/>
                        <a:cs typeface="Poppins" panose="00000500000000000000" pitchFamily="2" charset="0"/>
                      </a:endParaRPr>
                    </a:p>
                  </a:txBody>
                  <a:tcPr marL="76200" marR="76200" marT="76200" marB="762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ysClr val="windowText" lastClr="000000"/>
                          </a:solidFill>
                        </a:rPr>
                        <a:t>$4.11</a:t>
                      </a:r>
                      <a:endParaRPr lang="en-US" sz="1600" b="0" kern="1200">
                        <a:solidFill>
                          <a:sysClr val="windowText" lastClr="000000"/>
                        </a:solidFill>
                        <a:latin typeface="Poppins" panose="00000500000000000000" pitchFamily="2" charset="0"/>
                        <a:ea typeface="+mn-ea"/>
                        <a:cs typeface="Poppins" panose="00000500000000000000" pitchFamily="2" charset="0"/>
                      </a:endParaRPr>
                    </a:p>
                  </a:txBody>
                  <a:tcPr marL="76200" marR="76200" marT="76200" marB="762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ysClr val="windowText" lastClr="000000"/>
                          </a:solidFill>
                        </a:rPr>
                        <a:t>$5.72</a:t>
                      </a:r>
                      <a:endParaRPr lang="en-US" sz="1600" b="0" kern="1200" dirty="0">
                        <a:solidFill>
                          <a:sysClr val="windowText" lastClr="000000"/>
                        </a:solidFill>
                        <a:latin typeface="Poppins" panose="00000500000000000000" pitchFamily="2" charset="0"/>
                        <a:ea typeface="+mn-ea"/>
                        <a:cs typeface="Poppins" panose="00000500000000000000" pitchFamily="2" charset="0"/>
                      </a:endParaRPr>
                    </a:p>
                  </a:txBody>
                  <a:tcPr marL="76200" marR="76200" marT="76200" marB="76200"/>
                </a:tc>
                <a:extLst>
                  <a:ext uri="{0D108BD9-81ED-4DB2-BD59-A6C34878D82A}">
                    <a16:rowId xmlns:a16="http://schemas.microsoft.com/office/drawing/2014/main" val="3993617281"/>
                  </a:ext>
                </a:extLst>
              </a:tr>
            </a:tbl>
          </a:graphicData>
        </a:graphic>
      </p:graphicFrame>
      <p:sp>
        <p:nvSpPr>
          <p:cNvPr id="4" name="TextBox 3">
            <a:extLst>
              <a:ext uri="{FF2B5EF4-FFF2-40B4-BE49-F238E27FC236}">
                <a16:creationId xmlns:a16="http://schemas.microsoft.com/office/drawing/2014/main" id="{69E38DBA-ABE0-5EE0-AE4A-D93DB94ADD8A}"/>
              </a:ext>
            </a:extLst>
          </p:cNvPr>
          <p:cNvSpPr txBox="1"/>
          <p:nvPr/>
        </p:nvSpPr>
        <p:spPr>
          <a:xfrm>
            <a:off x="516756" y="4875246"/>
            <a:ext cx="4613910" cy="1538883"/>
          </a:xfrm>
          <a:prstGeom prst="rect">
            <a:avLst/>
          </a:prstGeom>
          <a:noFill/>
        </p:spPr>
        <p:txBody>
          <a:bodyPr wrap="square" lIns="0" tIns="0" rIns="0" bIns="0" rtlCol="0">
            <a:spAutoFit/>
          </a:bodyPr>
          <a:lstStyle/>
          <a:p>
            <a:r>
              <a:rPr lang="en-US" sz="1600" b="1" dirty="0">
                <a:cs typeface="Poppins" panose="00000500000000000000" pitchFamily="2" charset="0"/>
              </a:rPr>
              <a:t>NOTE: </a:t>
            </a:r>
          </a:p>
          <a:p>
            <a:pPr marL="285750" indent="-285750">
              <a:buFont typeface="Arial" panose="020B0604020202020204" pitchFamily="34" charset="0"/>
              <a:buChar char="•"/>
            </a:pPr>
            <a:r>
              <a:rPr lang="en-US" sz="1600" dirty="0"/>
              <a:t>All employees will have protection from unemployment claims fraud.</a:t>
            </a:r>
            <a:endParaRPr lang="en-US" sz="1600" dirty="0">
              <a:cs typeface="Poppins" panose="00000500000000000000" pitchFamily="2" charset="0"/>
            </a:endParaRPr>
          </a:p>
          <a:p>
            <a:pPr marL="285750" indent="-285750">
              <a:buFont typeface="Arial" panose="020B0604020202020204" pitchFamily="34" charset="0"/>
              <a:buChar char="•"/>
            </a:pPr>
            <a:r>
              <a:rPr lang="en-US" sz="1600" dirty="0">
                <a:cs typeface="Poppins" panose="00000500000000000000" pitchFamily="2" charset="0"/>
              </a:rPr>
              <a:t>Coverage is not available to overage dependents (26yrs</a:t>
            </a:r>
            <a:r>
              <a:rPr lang="en-US" dirty="0">
                <a:cs typeface="Poppins" panose="00000500000000000000" pitchFamily="2" charset="0"/>
              </a:rPr>
              <a:t>)</a:t>
            </a:r>
          </a:p>
          <a:p>
            <a:pPr marL="285750" indent="-285750">
              <a:buFont typeface="Arial" panose="020B0604020202020204" pitchFamily="34" charset="0"/>
              <a:buChar char="•"/>
            </a:pPr>
            <a:endParaRPr lang="en-US" dirty="0">
              <a:cs typeface="Poppins" panose="00000500000000000000" pitchFamily="2" charset="0"/>
            </a:endParaRPr>
          </a:p>
        </p:txBody>
      </p:sp>
      <p:graphicFrame>
        <p:nvGraphicFramePr>
          <p:cNvPr id="5" name="Table 4">
            <a:extLst>
              <a:ext uri="{FF2B5EF4-FFF2-40B4-BE49-F238E27FC236}">
                <a16:creationId xmlns:a16="http://schemas.microsoft.com/office/drawing/2014/main" id="{4EF51E4E-C078-B55A-FCB8-FCC7DC43EA80}"/>
              </a:ext>
            </a:extLst>
          </p:cNvPr>
          <p:cNvGraphicFramePr>
            <a:graphicFrameLocks noGrp="1"/>
          </p:cNvGraphicFramePr>
          <p:nvPr>
            <p:extLst>
              <p:ext uri="{D42A27DB-BD31-4B8C-83A1-F6EECF244321}">
                <p14:modId xmlns:p14="http://schemas.microsoft.com/office/powerpoint/2010/main" val="481660380"/>
              </p:ext>
            </p:extLst>
          </p:nvPr>
        </p:nvGraphicFramePr>
        <p:xfrm>
          <a:off x="444088" y="1100366"/>
          <a:ext cx="11007115" cy="3266316"/>
        </p:xfrm>
        <a:graphic>
          <a:graphicData uri="http://schemas.openxmlformats.org/drawingml/2006/table">
            <a:tbl>
              <a:tblPr firstRow="1" bandRow="1">
                <a:tableStyleId>{85BE263C-DBD7-4A20-BB59-AAB30ACAA65A}</a:tableStyleId>
              </a:tblPr>
              <a:tblGrid>
                <a:gridCol w="3407292">
                  <a:extLst>
                    <a:ext uri="{9D8B030D-6E8A-4147-A177-3AD203B41FA5}">
                      <a16:colId xmlns:a16="http://schemas.microsoft.com/office/drawing/2014/main" val="1704292302"/>
                    </a:ext>
                  </a:extLst>
                </a:gridCol>
                <a:gridCol w="3808991">
                  <a:extLst>
                    <a:ext uri="{9D8B030D-6E8A-4147-A177-3AD203B41FA5}">
                      <a16:colId xmlns:a16="http://schemas.microsoft.com/office/drawing/2014/main" val="219743156"/>
                    </a:ext>
                  </a:extLst>
                </a:gridCol>
                <a:gridCol w="3790832">
                  <a:extLst>
                    <a:ext uri="{9D8B030D-6E8A-4147-A177-3AD203B41FA5}">
                      <a16:colId xmlns:a16="http://schemas.microsoft.com/office/drawing/2014/main" val="3884840902"/>
                    </a:ext>
                  </a:extLst>
                </a:gridCol>
              </a:tblGrid>
              <a:tr h="370840">
                <a:tc>
                  <a:txBody>
                    <a:bodyPr/>
                    <a:lstStyle/>
                    <a:p>
                      <a:r>
                        <a:rPr lang="en-US" dirty="0"/>
                        <a:t>Plan Specific Features</a:t>
                      </a:r>
                    </a:p>
                  </a:txBody>
                  <a:tcPr/>
                </a:tc>
                <a:tc>
                  <a:txBody>
                    <a:bodyPr/>
                    <a:lstStyle/>
                    <a:p>
                      <a:r>
                        <a:rPr lang="en-US" dirty="0"/>
                        <a:t>Essentials</a:t>
                      </a:r>
                    </a:p>
                  </a:txBody>
                  <a:tcPr/>
                </a:tc>
                <a:tc>
                  <a:txBody>
                    <a:bodyPr/>
                    <a:lstStyle/>
                    <a:p>
                      <a:r>
                        <a:rPr lang="en-US" dirty="0"/>
                        <a:t>Platinum Plus</a:t>
                      </a:r>
                    </a:p>
                  </a:txBody>
                  <a:tcPr/>
                </a:tc>
                <a:extLst>
                  <a:ext uri="{0D108BD9-81ED-4DB2-BD59-A6C34878D82A}">
                    <a16:rowId xmlns:a16="http://schemas.microsoft.com/office/drawing/2014/main" val="1451296969"/>
                  </a:ext>
                </a:extLst>
              </a:tr>
              <a:tr h="370840">
                <a:tc>
                  <a:txBody>
                    <a:bodyPr/>
                    <a:lstStyle/>
                    <a:p>
                      <a:pPr marL="53975" marR="0" lvl="0" indent="9525"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Credit Reports &amp; Vantage Score Credit Scores</a:t>
                      </a:r>
                    </a:p>
                    <a:p>
                      <a:pPr marL="406400" indent="-342900">
                        <a:buFont typeface="Arial" panose="020B0604020202020204" pitchFamily="34" charset="0"/>
                        <a:buNone/>
                      </a:pPr>
                      <a:endParaRPr lang="en-US" sz="1600" dirty="0"/>
                    </a:p>
                  </a:txBody>
                  <a:tcPr/>
                </a:tc>
                <a:tc>
                  <a:txBody>
                    <a:bodyPr/>
                    <a:lstStyle/>
                    <a:p>
                      <a:r>
                        <a:rPr lang="en-US" sz="1600"/>
                        <a:t>1 Bureau Monthly</a:t>
                      </a:r>
                      <a:endParaRPr lang="en-US" sz="1600">
                        <a:latin typeface="+mn-lt"/>
                      </a:endParaRPr>
                    </a:p>
                  </a:txBody>
                  <a:tcPr/>
                </a:tc>
                <a:tc>
                  <a:txBody>
                    <a:bodyPr/>
                    <a:lstStyle/>
                    <a:p>
                      <a:r>
                        <a:rPr lang="en-US" sz="1600" dirty="0"/>
                        <a:t>1 Bureau Daily &amp; 3 Bureau Annual</a:t>
                      </a:r>
                      <a:endParaRPr lang="en-US" sz="1600" dirty="0">
                        <a:latin typeface="+mn-lt"/>
                      </a:endParaRPr>
                    </a:p>
                  </a:txBody>
                  <a:tcPr/>
                </a:tc>
                <a:extLst>
                  <a:ext uri="{0D108BD9-81ED-4DB2-BD59-A6C34878D82A}">
                    <a16:rowId xmlns:a16="http://schemas.microsoft.com/office/drawing/2014/main" val="1150299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Credit Report Monitoring</a:t>
                      </a:r>
                    </a:p>
                    <a:p>
                      <a:endParaRPr lang="en-US" sz="1600" dirty="0"/>
                    </a:p>
                  </a:txBody>
                  <a:tcPr/>
                </a:tc>
                <a:tc>
                  <a:txBody>
                    <a:bodyPr/>
                    <a:lstStyle/>
                    <a:p>
                      <a:r>
                        <a:rPr lang="en-US" sz="1600" dirty="0"/>
                        <a:t>1 Bureau</a:t>
                      </a:r>
                      <a:endParaRPr lang="en-US" sz="1600" dirty="0">
                        <a:latin typeface="+mn-lt"/>
                      </a:endParaRPr>
                    </a:p>
                  </a:txBody>
                  <a:tcPr/>
                </a:tc>
                <a:tc>
                  <a:txBody>
                    <a:bodyPr/>
                    <a:lstStyle/>
                    <a:p>
                      <a:r>
                        <a:rPr lang="en-US" sz="1600" dirty="0"/>
                        <a:t>3 Bureau </a:t>
                      </a:r>
                      <a:endParaRPr lang="en-US" sz="1600" dirty="0">
                        <a:latin typeface="+mn-lt"/>
                      </a:endParaRPr>
                    </a:p>
                  </a:txBody>
                  <a:tcPr/>
                </a:tc>
                <a:extLst>
                  <a:ext uri="{0D108BD9-81ED-4DB2-BD59-A6C34878D82A}">
                    <a16:rowId xmlns:a16="http://schemas.microsoft.com/office/drawing/2014/main" val="4193562557"/>
                  </a:ext>
                </a:extLst>
              </a:tr>
              <a:tr h="370840">
                <a:tc>
                  <a:txBody>
                    <a:bodyPr/>
                    <a:lstStyle/>
                    <a:p>
                      <a:r>
                        <a:rPr lang="en-US" b="1"/>
                        <a:t>Reimbursement &amp; Support</a:t>
                      </a:r>
                    </a:p>
                  </a:txBody>
                  <a:tcPr/>
                </a:tc>
                <a:tc>
                  <a:txBody>
                    <a:bodyPr/>
                    <a:lstStyle/>
                    <a:p>
                      <a:endParaRPr lang="en-US">
                        <a:latin typeface="+mn-lt"/>
                      </a:endParaRPr>
                    </a:p>
                  </a:txBody>
                  <a:tcPr/>
                </a:tc>
                <a:tc>
                  <a:txBody>
                    <a:bodyPr/>
                    <a:lstStyle/>
                    <a:p>
                      <a:endParaRPr lang="en-US">
                        <a:latin typeface="+mn-lt"/>
                      </a:endParaRPr>
                    </a:p>
                  </a:txBody>
                  <a:tcPr/>
                </a:tc>
                <a:extLst>
                  <a:ext uri="{0D108BD9-81ED-4DB2-BD59-A6C34878D82A}">
                    <a16:rowId xmlns:a16="http://schemas.microsoft.com/office/drawing/2014/main" val="325723449"/>
                  </a:ext>
                </a:extLst>
              </a:tr>
              <a:tr h="543436">
                <a:tc>
                  <a:txBody>
                    <a:bodyPr/>
                    <a:lstStyle/>
                    <a:p>
                      <a:r>
                        <a:rPr lang="en-US" sz="1600"/>
                        <a:t>Identity Theft Insurance</a:t>
                      </a:r>
                    </a:p>
                  </a:txBody>
                  <a:tcPr/>
                </a:tc>
                <a:tc>
                  <a:txBody>
                    <a:bodyPr/>
                    <a:lstStyle/>
                    <a:p>
                      <a:r>
                        <a:rPr lang="en-US" sz="1600" dirty="0"/>
                        <a:t>Up to $1M (per plan)</a:t>
                      </a:r>
                      <a:endParaRPr lang="en-US" sz="1600" dirty="0">
                        <a:latin typeface="+mn-lt"/>
                      </a:endParaRPr>
                    </a:p>
                  </a:txBody>
                  <a:tcPr/>
                </a:tc>
                <a:tc>
                  <a:txBody>
                    <a:bodyPr/>
                    <a:lstStyle/>
                    <a:p>
                      <a:r>
                        <a:rPr lang="en-US" sz="1600" dirty="0"/>
                        <a:t>Up to $5M (per adult)</a:t>
                      </a:r>
                      <a:endParaRPr lang="en-US" sz="1600" dirty="0">
                        <a:latin typeface="+mn-lt"/>
                      </a:endParaRPr>
                    </a:p>
                  </a:txBody>
                  <a:tcPr/>
                </a:tc>
                <a:extLst>
                  <a:ext uri="{0D108BD9-81ED-4DB2-BD59-A6C34878D82A}">
                    <a16:rowId xmlns:a16="http://schemas.microsoft.com/office/drawing/2014/main" val="275438929"/>
                  </a:ext>
                </a:extLst>
              </a:tr>
              <a:tr h="370840">
                <a:tc>
                  <a:txBody>
                    <a:bodyPr/>
                    <a:lstStyle/>
                    <a:p>
                      <a:r>
                        <a:rPr lang="en-US" sz="1600"/>
                        <a:t>Stolen Funds Reimbursement</a:t>
                      </a:r>
                    </a:p>
                  </a:txBody>
                  <a:tcPr/>
                </a:tc>
                <a:tc>
                  <a:txBody>
                    <a:bodyPr/>
                    <a:lstStyle/>
                    <a:p>
                      <a:r>
                        <a:rPr lang="en-US" sz="1600" kern="1200" dirty="0">
                          <a:solidFill>
                            <a:schemeClr val="dk1"/>
                          </a:solidFill>
                        </a:rPr>
                        <a:t>$1M | Checking &amp; Savings Accounts</a:t>
                      </a:r>
                      <a:endParaRPr lang="en-US" sz="1600" kern="1200" dirty="0">
                        <a:solidFill>
                          <a:schemeClr val="dk1"/>
                        </a:solidFill>
                        <a:latin typeface="+mn-lt"/>
                        <a:ea typeface="+mn-ea"/>
                        <a:cs typeface="+mn-cs"/>
                      </a:endParaRPr>
                    </a:p>
                  </a:txBody>
                  <a:tcPr/>
                </a:tc>
                <a:tc>
                  <a:txBody>
                    <a:bodyPr/>
                    <a:lstStyle/>
                    <a:p>
                      <a:r>
                        <a:rPr lang="en-US" sz="1600" dirty="0"/>
                        <a:t>$1M | Checking &amp; Savings Accounts</a:t>
                      </a:r>
                      <a:br>
                        <a:rPr lang="en-US" sz="1600" dirty="0"/>
                      </a:br>
                      <a:r>
                        <a:rPr lang="en-US" sz="1600" dirty="0"/>
                        <a:t>$1M | 401K/HSA/529 Accounts</a:t>
                      </a:r>
                      <a:endParaRPr lang="en-US" sz="1600" dirty="0">
                        <a:latin typeface="+mn-lt"/>
                      </a:endParaRPr>
                    </a:p>
                  </a:txBody>
                  <a:tcPr/>
                </a:tc>
                <a:extLst>
                  <a:ext uri="{0D108BD9-81ED-4DB2-BD59-A6C34878D82A}">
                    <a16:rowId xmlns:a16="http://schemas.microsoft.com/office/drawing/2014/main" val="418547505"/>
                  </a:ext>
                </a:extLst>
              </a:tr>
            </a:tbl>
          </a:graphicData>
        </a:graphic>
      </p:graphicFrame>
      <p:pic>
        <p:nvPicPr>
          <p:cNvPr id="2" name="5">
            <a:hlinkClick r:id="" action="ppaction://media"/>
            <a:extLst>
              <a:ext uri="{FF2B5EF4-FFF2-40B4-BE49-F238E27FC236}">
                <a16:creationId xmlns:a16="http://schemas.microsoft.com/office/drawing/2014/main" id="{BC1A80E4-0DD5-F25B-B98E-C53FE4D3F31E}"/>
              </a:ext>
            </a:extLst>
          </p:cNvPr>
          <p:cNvPicPr>
            <a:picLocks noChangeAspect="1"/>
          </p:cNvPicPr>
          <p:nvPr>
            <a:audioFile r:link="rId1"/>
            <p:extLst>
              <p:ext uri="{DAA4B4D4-6D71-4841-9C94-3DE7FCFB9230}">
                <p14:media xmlns:p14="http://schemas.microsoft.com/office/powerpoint/2010/main" r:embed="rId2">
                  <p14:trim st="1554"/>
                </p14:media>
              </p:ext>
            </p:extLst>
          </p:nvPr>
        </p:nvPicPr>
        <p:blipFill>
          <a:blip r:embed="rId5"/>
          <a:stretch>
            <a:fillRect/>
          </a:stretch>
        </p:blipFill>
        <p:spPr>
          <a:xfrm>
            <a:off x="9418" y="6370637"/>
            <a:ext cx="487363" cy="487363"/>
          </a:xfrm>
          <a:prstGeom prst="rect">
            <a:avLst/>
          </a:prstGeom>
        </p:spPr>
      </p:pic>
    </p:spTree>
    <p:extLst>
      <p:ext uri="{BB962C8B-B14F-4D97-AF65-F5344CB8AC3E}">
        <p14:creationId xmlns:p14="http://schemas.microsoft.com/office/powerpoint/2010/main" val="124961712"/>
      </p:ext>
    </p:extLst>
  </p:cSld>
  <p:clrMapOvr>
    <a:masterClrMapping/>
  </p:clrMapOvr>
  <mc:AlternateContent xmlns:mc="http://schemas.openxmlformats.org/markup-compatibility/2006">
    <mc:Choice xmlns:p14="http://schemas.microsoft.com/office/powerpoint/2010/main" Requires="p14">
      <p:transition p14:dur="10" advClick="0" advTm="69000"/>
    </mc:Choice>
    <mc:Fallback>
      <p:transition advClick="0" advTm="6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6426A1-D1B2-7764-551F-E0C80E64A034}"/>
              </a:ext>
            </a:extLst>
          </p:cNvPr>
          <p:cNvSpPr/>
          <p:nvPr/>
        </p:nvSpPr>
        <p:spPr>
          <a:xfrm>
            <a:off x="3650844" y="-1"/>
            <a:ext cx="2624060" cy="6930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dirty="0">
              <a:latin typeface="Poppins SemiBold" panose="00000700000000000000" pitchFamily="2" charset="0"/>
              <a:cs typeface="Poppins SemiBold" panose="00000700000000000000" pitchFamily="2" charset="0"/>
            </a:endParaRPr>
          </a:p>
        </p:txBody>
      </p:sp>
      <p:grpSp>
        <p:nvGrpSpPr>
          <p:cNvPr id="14" name="Group 13">
            <a:extLst>
              <a:ext uri="{FF2B5EF4-FFF2-40B4-BE49-F238E27FC236}">
                <a16:creationId xmlns:a16="http://schemas.microsoft.com/office/drawing/2014/main" id="{16538C96-832C-A6C0-208D-51B77AC7614D}"/>
              </a:ext>
            </a:extLst>
          </p:cNvPr>
          <p:cNvGrpSpPr/>
          <p:nvPr/>
        </p:nvGrpSpPr>
        <p:grpSpPr>
          <a:xfrm>
            <a:off x="-128335" y="-1"/>
            <a:ext cx="3829199" cy="6858001"/>
            <a:chOff x="8462839" y="-1"/>
            <a:chExt cx="3729161" cy="6858001"/>
          </a:xfrm>
        </p:grpSpPr>
        <p:pic>
          <p:nvPicPr>
            <p:cNvPr id="15" name="Picture 14" descr="A person standing in front of a store&#10;&#10;Description automatically generated">
              <a:extLst>
                <a:ext uri="{FF2B5EF4-FFF2-40B4-BE49-F238E27FC236}">
                  <a16:creationId xmlns:a16="http://schemas.microsoft.com/office/drawing/2014/main" id="{E6447B06-CA0C-7FF5-CCEC-E76A1869D0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834"/>
            <a:stretch/>
          </p:blipFill>
          <p:spPr>
            <a:xfrm>
              <a:off x="8462839" y="4564316"/>
              <a:ext cx="3729160" cy="2293684"/>
            </a:xfrm>
            <a:prstGeom prst="rect">
              <a:avLst/>
            </a:prstGeom>
          </p:spPr>
        </p:pic>
        <p:pic>
          <p:nvPicPr>
            <p:cNvPr id="16" name="Picture 2" descr="Be prepared, amaze, and get hired image">
              <a:extLst>
                <a:ext uri="{FF2B5EF4-FFF2-40B4-BE49-F238E27FC236}">
                  <a16:creationId xmlns:a16="http://schemas.microsoft.com/office/drawing/2014/main" id="{47E38DF6-40A0-9F4C-7D5F-087D196537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62839" y="-1"/>
              <a:ext cx="3729161" cy="22928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standing in front of a screen&#10;&#10;Description automatically generated">
              <a:extLst>
                <a:ext uri="{FF2B5EF4-FFF2-40B4-BE49-F238E27FC236}">
                  <a16:creationId xmlns:a16="http://schemas.microsoft.com/office/drawing/2014/main" id="{1E1FCB06-E0AC-B05A-3643-9EDDDA3228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520"/>
            <a:stretch/>
          </p:blipFill>
          <p:spPr>
            <a:xfrm>
              <a:off x="8462839" y="2293684"/>
              <a:ext cx="3729161" cy="2269779"/>
            </a:xfrm>
            <a:prstGeom prst="rect">
              <a:avLst/>
            </a:prstGeom>
          </p:spPr>
        </p:pic>
      </p:grpSp>
      <p:sp>
        <p:nvSpPr>
          <p:cNvPr id="23" name="Rectangle 22">
            <a:extLst>
              <a:ext uri="{FF2B5EF4-FFF2-40B4-BE49-F238E27FC236}">
                <a16:creationId xmlns:a16="http://schemas.microsoft.com/office/drawing/2014/main" id="{9E62999D-D10F-D938-4AA7-5380A61961DE}"/>
              </a:ext>
            </a:extLst>
          </p:cNvPr>
          <p:cNvSpPr/>
          <p:nvPr/>
        </p:nvSpPr>
        <p:spPr>
          <a:xfrm>
            <a:off x="3600825" y="0"/>
            <a:ext cx="100039" cy="6858000"/>
          </a:xfrm>
          <a:prstGeom prst="rect">
            <a:avLst/>
          </a:prstGeom>
          <a:gradFill>
            <a:gsLst>
              <a:gs pos="4000">
                <a:schemeClr val="accent4"/>
              </a:gs>
              <a:gs pos="50000">
                <a:schemeClr val="accent3"/>
              </a:gs>
              <a:gs pos="95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SemiBold" panose="00000700000000000000" pitchFamily="2" charset="0"/>
              <a:ea typeface="+mn-ea"/>
              <a:cs typeface="Poppins SemiBold" panose="00000700000000000000" pitchFamily="2" charset="0"/>
            </a:endParaRPr>
          </a:p>
        </p:txBody>
      </p:sp>
      <p:sp>
        <p:nvSpPr>
          <p:cNvPr id="10" name="Title 9">
            <a:extLst>
              <a:ext uri="{FF2B5EF4-FFF2-40B4-BE49-F238E27FC236}">
                <a16:creationId xmlns:a16="http://schemas.microsoft.com/office/drawing/2014/main" id="{A53DA79F-72D1-C6DA-D4BE-DC2447F12D70}"/>
              </a:ext>
            </a:extLst>
          </p:cNvPr>
          <p:cNvSpPr>
            <a:spLocks noGrp="1"/>
          </p:cNvSpPr>
          <p:nvPr>
            <p:ph type="title"/>
          </p:nvPr>
        </p:nvSpPr>
        <p:spPr>
          <a:xfrm>
            <a:off x="4754934" y="742122"/>
            <a:ext cx="5040860" cy="483934"/>
          </a:xfrm>
        </p:spPr>
        <p:txBody>
          <a:bodyPr/>
          <a:lstStyle/>
          <a:p>
            <a:r>
              <a:rPr lang="en-US" dirty="0"/>
              <a:t>Agenda</a:t>
            </a:r>
          </a:p>
        </p:txBody>
      </p:sp>
      <p:sp>
        <p:nvSpPr>
          <p:cNvPr id="3" name="Rectangle 2">
            <a:extLst>
              <a:ext uri="{FF2B5EF4-FFF2-40B4-BE49-F238E27FC236}">
                <a16:creationId xmlns:a16="http://schemas.microsoft.com/office/drawing/2014/main" id="{85B81B3D-D133-36D6-76B5-D8134F092D1C}"/>
              </a:ext>
            </a:extLst>
          </p:cNvPr>
          <p:cNvSpPr/>
          <p:nvPr/>
        </p:nvSpPr>
        <p:spPr>
          <a:xfrm>
            <a:off x="6347791" y="2126974"/>
            <a:ext cx="5638800" cy="596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dirty="0">
              <a:latin typeface="Poppins SemiBold" panose="00000700000000000000" pitchFamily="2" charset="0"/>
              <a:cs typeface="Poppins SemiBold" panose="00000700000000000000" pitchFamily="2" charset="0"/>
            </a:endParaRPr>
          </a:p>
        </p:txBody>
      </p:sp>
      <p:sp>
        <p:nvSpPr>
          <p:cNvPr id="12" name="Text Placeholder 11">
            <a:extLst>
              <a:ext uri="{FF2B5EF4-FFF2-40B4-BE49-F238E27FC236}">
                <a16:creationId xmlns:a16="http://schemas.microsoft.com/office/drawing/2014/main" id="{101C1930-5550-8DF8-394C-52E1F261EA51}"/>
              </a:ext>
            </a:extLst>
          </p:cNvPr>
          <p:cNvSpPr>
            <a:spLocks noGrp="1"/>
          </p:cNvSpPr>
          <p:nvPr>
            <p:ph type="body" sz="quarter" idx="14"/>
          </p:nvPr>
        </p:nvSpPr>
        <p:spPr>
          <a:xfrm>
            <a:off x="4801483" y="1758545"/>
            <a:ext cx="5912900" cy="4357333"/>
          </a:xfrm>
        </p:spPr>
        <p:txBody>
          <a:bodyPr>
            <a:noAutofit/>
          </a:bodyPr>
          <a:lstStyle/>
          <a:p>
            <a:pPr marL="457200" indent="-457200">
              <a:lnSpc>
                <a:spcPct val="170000"/>
              </a:lnSpc>
            </a:pPr>
            <a:r>
              <a:rPr lang="en-US" sz="2000" dirty="0"/>
              <a:t>Introduction and Overview</a:t>
            </a:r>
          </a:p>
          <a:p>
            <a:pPr marL="457200" indent="-457200">
              <a:lnSpc>
                <a:spcPct val="170000"/>
              </a:lnSpc>
            </a:pPr>
            <a:r>
              <a:rPr lang="en-US" sz="2000" dirty="0"/>
              <a:t>What to Expect in 2026</a:t>
            </a:r>
          </a:p>
          <a:p>
            <a:pPr marL="457200" indent="-457200">
              <a:lnSpc>
                <a:spcPct val="170000"/>
              </a:lnSpc>
            </a:pPr>
            <a:r>
              <a:rPr lang="en-US" sz="2000" dirty="0"/>
              <a:t>2026 Benefit Enhancements</a:t>
            </a:r>
          </a:p>
          <a:p>
            <a:pPr marL="457200" indent="-457200">
              <a:lnSpc>
                <a:spcPct val="170000"/>
              </a:lnSpc>
            </a:pPr>
            <a:r>
              <a:rPr lang="en-US" sz="2000" dirty="0"/>
              <a:t>Benefits to Support Your Wellbeing</a:t>
            </a:r>
          </a:p>
          <a:p>
            <a:pPr marL="457200" indent="-457200">
              <a:lnSpc>
                <a:spcPct val="170000"/>
              </a:lnSpc>
            </a:pPr>
            <a:r>
              <a:rPr lang="en-US" sz="2000" dirty="0"/>
              <a:t>Your 401(k) Plan</a:t>
            </a:r>
          </a:p>
          <a:p>
            <a:pPr marL="457200" indent="-457200">
              <a:lnSpc>
                <a:spcPct val="170000"/>
              </a:lnSpc>
            </a:pPr>
            <a:r>
              <a:rPr lang="en-US" sz="2000" dirty="0"/>
              <a:t>Enrollment Reminders</a:t>
            </a:r>
          </a:p>
        </p:txBody>
      </p:sp>
    </p:spTree>
    <p:extLst>
      <p:ext uri="{BB962C8B-B14F-4D97-AF65-F5344CB8AC3E}">
        <p14:creationId xmlns:p14="http://schemas.microsoft.com/office/powerpoint/2010/main" val="1997747759"/>
      </p:ext>
    </p:extLst>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82364" y="376518"/>
            <a:ext cx="11432485" cy="677732"/>
          </a:xfrm>
        </p:spPr>
        <p:txBody>
          <a:bodyPr/>
          <a:lstStyle/>
          <a:p>
            <a:r>
              <a:rPr lang="en-US" dirty="0">
                <a:solidFill>
                  <a:srgbClr val="252525"/>
                </a:solidFill>
              </a:rPr>
              <a:t>Pet Insurance Through </a:t>
            </a:r>
            <a:r>
              <a:rPr lang="en-US" dirty="0" err="1">
                <a:solidFill>
                  <a:srgbClr val="252525"/>
                </a:solidFill>
              </a:rPr>
              <a:t>PetFirst</a:t>
            </a:r>
            <a:r>
              <a:rPr lang="en-US" dirty="0">
                <a:solidFill>
                  <a:srgbClr val="252525"/>
                </a:solidFill>
              </a:rPr>
              <a:t> Healthcare</a:t>
            </a:r>
          </a:p>
        </p:txBody>
      </p:sp>
      <p:sp>
        <p:nvSpPr>
          <p:cNvPr id="8" name="TextBox 7">
            <a:extLst>
              <a:ext uri="{FF2B5EF4-FFF2-40B4-BE49-F238E27FC236}">
                <a16:creationId xmlns:a16="http://schemas.microsoft.com/office/drawing/2014/main" id="{4A148C77-C6F3-1219-7EF5-5D2B7368692C}"/>
              </a:ext>
            </a:extLst>
          </p:cNvPr>
          <p:cNvSpPr txBox="1"/>
          <p:nvPr/>
        </p:nvSpPr>
        <p:spPr>
          <a:xfrm>
            <a:off x="6418695" y="910091"/>
            <a:ext cx="5290800" cy="5726881"/>
          </a:xfrm>
          <a:prstGeom prst="rect">
            <a:avLst/>
          </a:prstGeom>
          <a:noFill/>
        </p:spPr>
        <p:txBody>
          <a:bodyPr wrap="square" lIns="91440" tIns="45720" rIns="91440" bIns="45720" rtlCol="0" anchor="t">
            <a:noAutofit/>
          </a:bodyPr>
          <a:lstStyle/>
          <a:p>
            <a:pPr>
              <a:spcBef>
                <a:spcPts val="600"/>
              </a:spcBef>
            </a:pPr>
            <a:r>
              <a:rPr lang="en-US" b="1" dirty="0">
                <a:solidFill>
                  <a:srgbClr val="00B050"/>
                </a:solidFill>
                <a:latin typeface="Poppins" panose="00000500000000000000" pitchFamily="2" charset="0"/>
                <a:cs typeface="Poppins" panose="00000500000000000000" pitchFamily="2" charset="0"/>
              </a:rPr>
              <a:t>What does it cover?</a:t>
            </a:r>
            <a:endParaRPr lang="en-US" dirty="0">
              <a:solidFill>
                <a:srgbClr val="00B050"/>
              </a:solidFill>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Injuries and illnesses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Exam fees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Surgeries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Medications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Ultrasounds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Hospital stays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X-rays and diagnostic tests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And more</a:t>
            </a:r>
          </a:p>
          <a:p>
            <a:pPr>
              <a:spcBef>
                <a:spcPts val="600"/>
              </a:spcBef>
            </a:pPr>
            <a:r>
              <a:rPr lang="en-US" b="1" dirty="0">
                <a:solidFill>
                  <a:srgbClr val="00B050"/>
                </a:solidFill>
                <a:latin typeface="Poppins" panose="00000500000000000000" pitchFamily="2" charset="0"/>
                <a:cs typeface="Poppins" panose="00000500000000000000" pitchFamily="2" charset="0"/>
              </a:rPr>
              <a:t>Register</a:t>
            </a:r>
          </a:p>
          <a:p>
            <a:pPr marL="285750" indent="-285750">
              <a:spcBef>
                <a:spcPts val="600"/>
              </a:spcBef>
              <a:buFont typeface="Arial" panose="020B0604020202020204" pitchFamily="34" charset="0"/>
              <a:buChar char="•"/>
            </a:pPr>
            <a:r>
              <a:rPr lang="en-US" b="1" dirty="0">
                <a:latin typeface="Poppins" panose="00000500000000000000" pitchFamily="2" charset="0"/>
                <a:cs typeface="Poppins" panose="00000500000000000000" pitchFamily="2" charset="0"/>
              </a:rPr>
              <a:t>Call 1-800-438-6388</a:t>
            </a:r>
            <a:r>
              <a:rPr lang="en-US" dirty="0">
                <a:latin typeface="Poppins" panose="00000500000000000000" pitchFamily="2" charset="0"/>
                <a:cs typeface="Poppins" panose="00000500000000000000" pitchFamily="2" charset="0"/>
              </a:rPr>
              <a:t> (provide referral code 11010)</a:t>
            </a:r>
          </a:p>
          <a:p>
            <a:pPr marL="285750" indent="-285750">
              <a:spcBef>
                <a:spcPts val="600"/>
              </a:spcBef>
              <a:buFont typeface="Arial" panose="020B0604020202020204" pitchFamily="34" charset="0"/>
              <a:buChar char="•"/>
            </a:pPr>
            <a:r>
              <a:rPr lang="en-US" b="1" dirty="0">
                <a:latin typeface="Poppins"/>
                <a:cs typeface="Poppins"/>
              </a:rPr>
              <a:t>Visit </a:t>
            </a:r>
            <a:r>
              <a:rPr lang="en-US" dirty="0">
                <a:latin typeface="Poppins"/>
                <a:ea typeface="+mn-lt"/>
                <a:cs typeface="Poppins"/>
              </a:rPr>
              <a:t>www.metlife.com/getpetquote</a:t>
            </a:r>
            <a:r>
              <a:rPr lang="en-US" sz="1100" dirty="0">
                <a:latin typeface="Poppins"/>
                <a:ea typeface="+mn-lt"/>
                <a:cs typeface="Poppins"/>
              </a:rPr>
              <a:t> </a:t>
            </a:r>
            <a:r>
              <a:rPr lang="en-US" dirty="0">
                <a:latin typeface="Poppins"/>
                <a:cs typeface="Poppins"/>
              </a:rPr>
              <a:t>(use NXP for the employer name and register using your employee ID)</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538031"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538031"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482364" y="910091"/>
            <a:ext cx="5290800" cy="2069282"/>
          </a:xfrm>
          <a:prstGeom prst="rect">
            <a:avLst/>
          </a:prstGeom>
          <a:noFill/>
        </p:spPr>
        <p:txBody>
          <a:bodyPr wrap="square" lIns="91440" tIns="45720" rIns="91440" rtlCol="0" anchor="t">
            <a:noAutofit/>
          </a:bodyPr>
          <a:lstStyle/>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Flexible products with straightforward pricing (based on age and breed)</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Premium discounts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Customizable coverage limits</a:t>
            </a: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Hassle-free claims process</a:t>
            </a:r>
          </a:p>
        </p:txBody>
      </p:sp>
      <p:pic>
        <p:nvPicPr>
          <p:cNvPr id="4" name="Picture 3">
            <a:extLst>
              <a:ext uri="{FF2B5EF4-FFF2-40B4-BE49-F238E27FC236}">
                <a16:creationId xmlns:a16="http://schemas.microsoft.com/office/drawing/2014/main" id="{D44799F9-CD5D-5D03-7ECB-66D183CA867A}"/>
              </a:ext>
            </a:extLst>
          </p:cNvPr>
          <p:cNvPicPr>
            <a:picLocks noChangeAspect="1"/>
          </p:cNvPicPr>
          <p:nvPr/>
        </p:nvPicPr>
        <p:blipFill>
          <a:blip r:embed="rId5"/>
          <a:stretch>
            <a:fillRect/>
          </a:stretch>
        </p:blipFill>
        <p:spPr>
          <a:xfrm>
            <a:off x="482364" y="2971081"/>
            <a:ext cx="5099699" cy="3399799"/>
          </a:xfrm>
          <a:prstGeom prst="rect">
            <a:avLst/>
          </a:prstGeom>
        </p:spPr>
      </p:pic>
      <p:pic>
        <p:nvPicPr>
          <p:cNvPr id="3" name="4">
            <a:hlinkClick r:id="" action="ppaction://media"/>
            <a:extLst>
              <a:ext uri="{FF2B5EF4-FFF2-40B4-BE49-F238E27FC236}">
                <a16:creationId xmlns:a16="http://schemas.microsoft.com/office/drawing/2014/main" id="{3AEB1FD7-5EBC-88BD-0EB8-9F09B154FA84}"/>
              </a:ext>
            </a:extLst>
          </p:cNvPr>
          <p:cNvPicPr>
            <a:picLocks noChangeAspect="1"/>
          </p:cNvPicPr>
          <p:nvPr>
            <a:audioFile r:link="rId1"/>
            <p:extLst>
              <p:ext uri="{DAA4B4D4-6D71-4841-9C94-3DE7FCFB9230}">
                <p14:media xmlns:p14="http://schemas.microsoft.com/office/powerpoint/2010/main" r:embed="rId2">
                  <p14:trim st="1681"/>
                </p14:media>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56929711"/>
      </p:ext>
    </p:extLst>
  </p:cSld>
  <p:clrMapOvr>
    <a:masterClrMapping/>
  </p:clrMapOvr>
  <mc:AlternateContent xmlns:mc="http://schemas.openxmlformats.org/markup-compatibility/2006">
    <mc:Choice xmlns:p14="http://schemas.microsoft.com/office/powerpoint/2010/main" Requires="p14">
      <p:transition p14:dur="10" advClick="0" advTm="25000"/>
    </mc:Choice>
    <mc:Fallback>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64196" y="376518"/>
            <a:ext cx="11432485" cy="677732"/>
          </a:xfrm>
        </p:spPr>
        <p:txBody>
          <a:bodyPr/>
          <a:lstStyle/>
          <a:p>
            <a:r>
              <a:rPr lang="en-US" dirty="0">
                <a:solidFill>
                  <a:srgbClr val="252525"/>
                </a:solidFill>
              </a:rPr>
              <a:t>Discount Program</a:t>
            </a:r>
          </a:p>
        </p:txBody>
      </p:sp>
      <p:sp>
        <p:nvSpPr>
          <p:cNvPr id="2" name="TextBox 1">
            <a:extLst>
              <a:ext uri="{FF2B5EF4-FFF2-40B4-BE49-F238E27FC236}">
                <a16:creationId xmlns:a16="http://schemas.microsoft.com/office/drawing/2014/main" id="{CD73F7EA-6B6A-42E7-A54F-E585E89483DE}"/>
              </a:ext>
            </a:extLst>
          </p:cNvPr>
          <p:cNvSpPr txBox="1"/>
          <p:nvPr/>
        </p:nvSpPr>
        <p:spPr>
          <a:xfrm>
            <a:off x="464195" y="855587"/>
            <a:ext cx="10448533" cy="397323"/>
          </a:xfrm>
          <a:prstGeom prst="rect">
            <a:avLst/>
          </a:prstGeom>
          <a:noFill/>
        </p:spPr>
        <p:txBody>
          <a:bodyPr wrap="square" lIns="91440" tIns="45720" rIns="91440" rtlCol="0" anchor="t">
            <a:noAutofit/>
          </a:bodyPr>
          <a:lstStyle/>
          <a:p>
            <a:pPr>
              <a:spcBef>
                <a:spcPts val="600"/>
              </a:spcBef>
            </a:pPr>
            <a:r>
              <a:rPr lang="en-US" dirty="0" err="1">
                <a:solidFill>
                  <a:schemeClr val="tx1">
                    <a:lumMod val="85000"/>
                    <a:lumOff val="15000"/>
                  </a:schemeClr>
                </a:solidFill>
                <a:latin typeface="Poppins" panose="00000500000000000000" pitchFamily="2" charset="0"/>
                <a:cs typeface="Poppins" panose="00000500000000000000" pitchFamily="2" charset="0"/>
              </a:rPr>
              <a:t>PerkSpot</a:t>
            </a:r>
            <a:r>
              <a:rPr lang="en-US" dirty="0">
                <a:solidFill>
                  <a:schemeClr val="tx1">
                    <a:lumMod val="85000"/>
                    <a:lumOff val="15000"/>
                  </a:schemeClr>
                </a:solidFill>
                <a:latin typeface="Poppins" panose="00000500000000000000" pitchFamily="2" charset="0"/>
                <a:cs typeface="Poppins" panose="00000500000000000000" pitchFamily="2" charset="0"/>
              </a:rPr>
              <a:t> offers NXP employees preferred pricing on products, services and experiences.</a:t>
            </a:r>
          </a:p>
          <a:p>
            <a:pPr>
              <a:spcBef>
                <a:spcPts val="600"/>
              </a:spcBef>
            </a:pPr>
            <a:r>
              <a:rPr lang="en-US" dirty="0">
                <a:solidFill>
                  <a:schemeClr val="tx1">
                    <a:lumMod val="85000"/>
                    <a:lumOff val="15000"/>
                  </a:schemeClr>
                </a:solidFill>
                <a:latin typeface="Poppins" panose="00000500000000000000" pitchFamily="2" charset="0"/>
                <a:cs typeface="Poppins" panose="00000500000000000000" pitchFamily="2" charset="0"/>
              </a:rPr>
              <a:t>Register at </a:t>
            </a:r>
            <a:r>
              <a:rPr lang="en-US" b="1" dirty="0">
                <a:solidFill>
                  <a:schemeClr val="accent4"/>
                </a:solidFill>
                <a:latin typeface="Poppins" panose="00000500000000000000" pitchFamily="2" charset="0"/>
                <a:cs typeface="Poppins" panose="00000500000000000000" pitchFamily="2" charset="0"/>
              </a:rPr>
              <a:t>nxp.perkspot.com</a:t>
            </a:r>
          </a:p>
        </p:txBody>
      </p:sp>
      <p:pic>
        <p:nvPicPr>
          <p:cNvPr id="15" name="Picture 14">
            <a:extLst>
              <a:ext uri="{FF2B5EF4-FFF2-40B4-BE49-F238E27FC236}">
                <a16:creationId xmlns:a16="http://schemas.microsoft.com/office/drawing/2014/main" id="{C74E3443-0DB6-1F72-24E8-CDD24D4D7D00}"/>
              </a:ext>
            </a:extLst>
          </p:cNvPr>
          <p:cNvPicPr>
            <a:picLocks noChangeAspect="1"/>
          </p:cNvPicPr>
          <p:nvPr/>
        </p:nvPicPr>
        <p:blipFill>
          <a:blip r:embed="rId5"/>
          <a:stretch>
            <a:fillRect/>
          </a:stretch>
        </p:blipFill>
        <p:spPr>
          <a:xfrm>
            <a:off x="664604" y="1626682"/>
            <a:ext cx="8891179" cy="4937740"/>
          </a:xfrm>
          <a:prstGeom prst="rect">
            <a:avLst/>
          </a:prstGeom>
        </p:spPr>
      </p:pic>
      <p:pic>
        <p:nvPicPr>
          <p:cNvPr id="3" name="7">
            <a:hlinkClick r:id="" action="ppaction://media"/>
            <a:extLst>
              <a:ext uri="{FF2B5EF4-FFF2-40B4-BE49-F238E27FC236}">
                <a16:creationId xmlns:a16="http://schemas.microsoft.com/office/drawing/2014/main" id="{31CC04F2-6539-AB5F-9D19-EF3A79E93C0E}"/>
              </a:ext>
            </a:extLst>
          </p:cNvPr>
          <p:cNvPicPr>
            <a:picLocks noChangeAspect="1"/>
          </p:cNvPicPr>
          <p:nvPr>
            <a:audioFile r:link="rId1"/>
            <p:extLst>
              <p:ext uri="{DAA4B4D4-6D71-4841-9C94-3DE7FCFB9230}">
                <p14:media xmlns:p14="http://schemas.microsoft.com/office/powerpoint/2010/main" r:embed="rId2">
                  <p14:trim st="1344"/>
                </p14:media>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2582442381"/>
      </p:ext>
    </p:extLst>
  </p:cSld>
  <p:clrMapOvr>
    <a:masterClrMapping/>
  </p:clrMapOvr>
  <mc:AlternateContent xmlns:mc="http://schemas.openxmlformats.org/markup-compatibility/2006">
    <mc:Choice xmlns:p14="http://schemas.microsoft.com/office/powerpoint/2010/main" Requires="p14">
      <p:transition p14:dur="10" advClick="0" advTm="25000"/>
    </mc:Choice>
    <mc:Fallback>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763588" y="2683934"/>
            <a:ext cx="4230687" cy="1923256"/>
          </a:xfrm>
        </p:spPr>
        <p:txBody>
          <a:bodyPr vert="horz" lIns="0" tIns="0" rIns="0" bIns="0" rtlCol="0" anchor="t">
            <a:normAutofit/>
          </a:bodyPr>
          <a:lstStyle/>
          <a:p>
            <a:pPr>
              <a:lnSpc>
                <a:spcPct val="100000"/>
              </a:lnSpc>
            </a:pPr>
            <a:r>
              <a:rPr lang="en-US" sz="3400" b="1" dirty="0">
                <a:solidFill>
                  <a:srgbClr val="252525"/>
                </a:solidFill>
                <a:latin typeface="+mj-lt"/>
              </a:rPr>
              <a:t>Benefits to Support Your Wellbeing</a:t>
            </a:r>
          </a:p>
        </p:txBody>
      </p:sp>
      <p:pic>
        <p:nvPicPr>
          <p:cNvPr id="2" name="8">
            <a:hlinkClick r:id="" action="ppaction://media"/>
            <a:extLst>
              <a:ext uri="{FF2B5EF4-FFF2-40B4-BE49-F238E27FC236}">
                <a16:creationId xmlns:a16="http://schemas.microsoft.com/office/drawing/2014/main" id="{539905E1-531A-B1C9-8412-F8885A1A0C87}"/>
              </a:ext>
            </a:extLst>
          </p:cNvPr>
          <p:cNvPicPr>
            <a:picLocks noChangeAspect="1"/>
          </p:cNvPicPr>
          <p:nvPr>
            <a:audioFile r:link="rId1"/>
            <p:extLst>
              <p:ext uri="{DAA4B4D4-6D71-4841-9C94-3DE7FCFB9230}">
                <p14:media xmlns:p14="http://schemas.microsoft.com/office/powerpoint/2010/main" r:embed="rId2">
                  <p14:trim st="1779"/>
                </p14:media>
              </p:ext>
            </p:extLst>
          </p:nvPr>
        </p:nvPicPr>
        <p:blipFill>
          <a:blip r:embed="rId5"/>
          <a:stretch>
            <a:fillRect/>
          </a:stretch>
        </p:blipFill>
        <p:spPr>
          <a:xfrm>
            <a:off x="0" y="6410978"/>
            <a:ext cx="487363" cy="487363"/>
          </a:xfrm>
          <a:prstGeom prst="rect">
            <a:avLst/>
          </a:prstGeom>
        </p:spPr>
      </p:pic>
    </p:spTree>
    <p:extLst>
      <p:ext uri="{BB962C8B-B14F-4D97-AF65-F5344CB8AC3E}">
        <p14:creationId xmlns:p14="http://schemas.microsoft.com/office/powerpoint/2010/main" val="296490645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4F19F7-8EF2-E590-DC95-19043B8A3FA0}"/>
              </a:ext>
            </a:extLst>
          </p:cNvPr>
          <p:cNvSpPr>
            <a:spLocks noGrp="1"/>
          </p:cNvSpPr>
          <p:nvPr>
            <p:ph type="body" sz="quarter" idx="13"/>
          </p:nvPr>
        </p:nvSpPr>
        <p:spPr>
          <a:xfrm>
            <a:off x="381760" y="259452"/>
            <a:ext cx="5045786" cy="332167"/>
          </a:xfrm>
        </p:spPr>
        <p:txBody>
          <a:bodyPr vert="horz" lIns="0" tIns="0" rIns="0" bIns="0" rtlCol="0" anchor="b">
            <a:noAutofit/>
          </a:bodyPr>
          <a:lstStyle/>
          <a:p>
            <a:pPr>
              <a:spcAft>
                <a:spcPts val="600"/>
              </a:spcAft>
            </a:pPr>
            <a:r>
              <a:rPr lang="en-GB" sz="2200" b="1" i="0" kern="1200" dirty="0">
                <a:latin typeface="Poppins SemiBold"/>
                <a:cs typeface="Poppins SemiBold"/>
              </a:rPr>
              <a:t>Gym Reimbursement</a:t>
            </a:r>
          </a:p>
        </p:txBody>
      </p:sp>
      <p:sp>
        <p:nvSpPr>
          <p:cNvPr id="4" name="TextBox 3">
            <a:extLst>
              <a:ext uri="{FF2B5EF4-FFF2-40B4-BE49-F238E27FC236}">
                <a16:creationId xmlns:a16="http://schemas.microsoft.com/office/drawing/2014/main" id="{19D3A1F2-65A1-3C73-5220-C528373F2753}"/>
              </a:ext>
            </a:extLst>
          </p:cNvPr>
          <p:cNvSpPr txBox="1"/>
          <p:nvPr/>
        </p:nvSpPr>
        <p:spPr>
          <a:xfrm>
            <a:off x="381760" y="770985"/>
            <a:ext cx="5554655" cy="2449307"/>
          </a:xfrm>
          <a:prstGeom prst="rect">
            <a:avLst/>
          </a:prstGeom>
          <a:noFill/>
        </p:spPr>
        <p:txBody>
          <a:bodyPr wrap="square" lIns="91440" tIns="45720" rIns="91440" bIns="45720" rtlCol="0" anchor="t">
            <a:noAutofit/>
          </a:bodyPr>
          <a:lstStyle/>
          <a:p>
            <a:pPr>
              <a:spcBef>
                <a:spcPts val="600"/>
              </a:spcBef>
            </a:pPr>
            <a:r>
              <a:rPr lang="en-US" b="1" dirty="0">
                <a:solidFill>
                  <a:srgbClr val="01B2D7"/>
                </a:solidFill>
                <a:cs typeface="Poppins"/>
              </a:rPr>
              <a:t>Changes for 2026 program:</a:t>
            </a:r>
            <a:endParaRPr lang="en-US" b="1" dirty="0">
              <a:solidFill>
                <a:srgbClr val="01B2D7"/>
              </a:solidFill>
            </a:endParaRPr>
          </a:p>
          <a:p>
            <a:pPr marL="285750" indent="-285750">
              <a:spcBef>
                <a:spcPts val="600"/>
              </a:spcBef>
              <a:buFont typeface="Arial" panose="020B0604020202020204" pitchFamily="34" charset="0"/>
              <a:buChar char="•"/>
            </a:pPr>
            <a:r>
              <a:rPr lang="en-US" dirty="0">
                <a:latin typeface="Poppins"/>
                <a:cs typeface="Poppins"/>
              </a:rPr>
              <a:t>Effective for 2026 and beyond, gym reimbursement must be submitted to the HR Helpdesk by January 31, 2026 </a:t>
            </a:r>
          </a:p>
          <a:p>
            <a:pPr marL="742950" lvl="1" indent="-285750">
              <a:spcBef>
                <a:spcPts val="600"/>
              </a:spcBef>
              <a:buFont typeface="Arial" panose="020B0604020202020204" pitchFamily="34" charset="0"/>
              <a:buChar char="•"/>
            </a:pPr>
            <a:r>
              <a:rPr lang="en-US" dirty="0">
                <a:latin typeface="Poppins"/>
                <a:cs typeface="Poppins"/>
              </a:rPr>
              <a:t>Up to $240 reimbursement annually </a:t>
            </a:r>
          </a:p>
          <a:p>
            <a:pPr marL="285750" indent="-285750">
              <a:spcBef>
                <a:spcPts val="600"/>
              </a:spcBef>
              <a:buFont typeface="Arial" panose="020B0604020202020204" pitchFamily="34" charset="0"/>
              <a:buChar char="•"/>
            </a:pPr>
            <a:r>
              <a:rPr lang="en-US" dirty="0">
                <a:latin typeface="Poppins"/>
                <a:cs typeface="Poppins"/>
              </a:rPr>
              <a:t>Eligible expenses: fitness</a:t>
            </a:r>
            <a:r>
              <a:rPr lang="en-US" dirty="0">
                <a:ea typeface="+mn-lt"/>
                <a:cs typeface="+mn-lt"/>
              </a:rPr>
              <a:t> centers, fitness classes and personal training</a:t>
            </a:r>
          </a:p>
        </p:txBody>
      </p:sp>
      <p:pic>
        <p:nvPicPr>
          <p:cNvPr id="8" name="Picture 7" descr="A person running on treadmills&#10;&#10;AI-generated content may be incorrect.">
            <a:extLst>
              <a:ext uri="{FF2B5EF4-FFF2-40B4-BE49-F238E27FC236}">
                <a16:creationId xmlns:a16="http://schemas.microsoft.com/office/drawing/2014/main" id="{3B908C49-3EF7-021E-218D-9FA4B448DB3E}"/>
              </a:ext>
            </a:extLst>
          </p:cNvPr>
          <p:cNvPicPr>
            <a:picLocks noChangeAspect="1"/>
          </p:cNvPicPr>
          <p:nvPr/>
        </p:nvPicPr>
        <p:blipFill>
          <a:blip r:embed="rId5"/>
          <a:srcRect l="18920" t="143" r="21924" b="-507"/>
          <a:stretch>
            <a:fillRect/>
          </a:stretch>
        </p:blipFill>
        <p:spPr>
          <a:xfrm>
            <a:off x="6078936" y="0"/>
            <a:ext cx="6085356" cy="6939751"/>
          </a:xfrm>
          <a:prstGeom prst="rect">
            <a:avLst/>
          </a:prstGeom>
        </p:spPr>
      </p:pic>
      <p:graphicFrame>
        <p:nvGraphicFramePr>
          <p:cNvPr id="6" name="Table 5">
            <a:extLst>
              <a:ext uri="{FF2B5EF4-FFF2-40B4-BE49-F238E27FC236}">
                <a16:creationId xmlns:a16="http://schemas.microsoft.com/office/drawing/2014/main" id="{A549D7E9-11AF-7301-1495-DF884AE9A157}"/>
              </a:ext>
            </a:extLst>
          </p:cNvPr>
          <p:cNvGraphicFramePr>
            <a:graphicFrameLocks noGrp="1"/>
          </p:cNvGraphicFramePr>
          <p:nvPr>
            <p:extLst>
              <p:ext uri="{D42A27DB-BD31-4B8C-83A1-F6EECF244321}">
                <p14:modId xmlns:p14="http://schemas.microsoft.com/office/powerpoint/2010/main" val="1418461294"/>
              </p:ext>
            </p:extLst>
          </p:nvPr>
        </p:nvGraphicFramePr>
        <p:xfrm>
          <a:off x="381760" y="3266371"/>
          <a:ext cx="5554656" cy="3196573"/>
        </p:xfrm>
        <a:graphic>
          <a:graphicData uri="http://schemas.openxmlformats.org/drawingml/2006/table">
            <a:tbl>
              <a:tblPr firstRow="1" bandRow="1">
                <a:tableStyleId>{5C22544A-7EE6-4342-B048-85BDC9FD1C3A}</a:tableStyleId>
              </a:tblPr>
              <a:tblGrid>
                <a:gridCol w="2777328">
                  <a:extLst>
                    <a:ext uri="{9D8B030D-6E8A-4147-A177-3AD203B41FA5}">
                      <a16:colId xmlns:a16="http://schemas.microsoft.com/office/drawing/2014/main" val="181723371"/>
                    </a:ext>
                  </a:extLst>
                </a:gridCol>
                <a:gridCol w="2777328">
                  <a:extLst>
                    <a:ext uri="{9D8B030D-6E8A-4147-A177-3AD203B41FA5}">
                      <a16:colId xmlns:a16="http://schemas.microsoft.com/office/drawing/2014/main" val="2575744873"/>
                    </a:ext>
                  </a:extLst>
                </a:gridCol>
              </a:tblGrid>
              <a:tr h="296413">
                <a:tc gridSpan="2">
                  <a:txBody>
                    <a:bodyPr/>
                    <a:lstStyle/>
                    <a:p>
                      <a:pPr algn="ctr"/>
                      <a:r>
                        <a:rPr lang="en-US" sz="1600" dirty="0">
                          <a:solidFill>
                            <a:schemeClr val="bg1"/>
                          </a:solidFill>
                        </a:rPr>
                        <a:t>Ineligible Expenses for Reimbursement</a:t>
                      </a:r>
                    </a:p>
                  </a:txBody>
                  <a:tcPr/>
                </a:tc>
                <a:tc hMerge="1">
                  <a:txBody>
                    <a:bodyPr/>
                    <a:lstStyle/>
                    <a:p>
                      <a:endParaRPr lang="en-US" dirty="0"/>
                    </a:p>
                  </a:txBody>
                  <a:tcPr/>
                </a:tc>
                <a:extLst>
                  <a:ext uri="{0D108BD9-81ED-4DB2-BD59-A6C34878D82A}">
                    <a16:rowId xmlns:a16="http://schemas.microsoft.com/office/drawing/2014/main" val="2931065711"/>
                  </a:ext>
                </a:extLst>
              </a:tr>
              <a:tr h="296413">
                <a:tc>
                  <a:txBody>
                    <a:bodyPr/>
                    <a:lstStyle/>
                    <a:p>
                      <a:pPr marL="285750" indent="-285750">
                        <a:buFont typeface="Arial" panose="020B0604020202020204" pitchFamily="34" charset="0"/>
                        <a:buChar char="•"/>
                      </a:pPr>
                      <a:r>
                        <a:rPr lang="en-US" sz="1400" dirty="0"/>
                        <a:t>Acupuncture</a:t>
                      </a:r>
                    </a:p>
                  </a:txBody>
                  <a:tcPr/>
                </a:tc>
                <a:tc>
                  <a:txBody>
                    <a:bodyPr/>
                    <a:lstStyle/>
                    <a:p>
                      <a:pPr marL="285750" indent="-285750">
                        <a:buFont typeface="Arial" panose="020B0604020202020204" pitchFamily="34" charset="0"/>
                        <a:buChar char="•"/>
                      </a:pPr>
                      <a:r>
                        <a:rPr lang="en-US" sz="1400" dirty="0"/>
                        <a:t>Apparel/clothing</a:t>
                      </a:r>
                    </a:p>
                  </a:txBody>
                  <a:tcPr>
                    <a:lnB w="12700" cmpd="sng">
                      <a:noFill/>
                    </a:lnB>
                  </a:tcPr>
                </a:tc>
                <a:extLst>
                  <a:ext uri="{0D108BD9-81ED-4DB2-BD59-A6C34878D82A}">
                    <a16:rowId xmlns:a16="http://schemas.microsoft.com/office/drawing/2014/main" val="3218847694"/>
                  </a:ext>
                </a:extLst>
              </a:tr>
              <a:tr h="296413">
                <a:tc>
                  <a:txBody>
                    <a:bodyPr/>
                    <a:lstStyle/>
                    <a:p>
                      <a:pPr marL="285750" indent="-285750">
                        <a:buFont typeface="Arial" panose="020B0604020202020204" pitchFamily="34" charset="0"/>
                        <a:buChar char="•"/>
                      </a:pPr>
                      <a:r>
                        <a:rPr lang="en-US" sz="1400" dirty="0"/>
                        <a:t>Chiropractic care</a:t>
                      </a:r>
                    </a:p>
                  </a:txBody>
                  <a:tcPr>
                    <a:lnR w="12700" cmpd="sng">
                      <a:noFill/>
                    </a:lnR>
                  </a:tcPr>
                </a:tc>
                <a:tc>
                  <a:txBody>
                    <a:bodyPr/>
                    <a:lstStyle/>
                    <a:p>
                      <a:pPr marL="285750" indent="-285750">
                        <a:buFont typeface="Arial" panose="020B0604020202020204" pitchFamily="34" charset="0"/>
                        <a:buChar char="•"/>
                      </a:pPr>
                      <a:r>
                        <a:rPr lang="en-US" sz="1400" dirty="0"/>
                        <a:t>Exercise equipment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2404667"/>
                  </a:ext>
                </a:extLst>
              </a:tr>
              <a:tr h="296413">
                <a:tc>
                  <a:txBody>
                    <a:bodyPr/>
                    <a:lstStyle/>
                    <a:p>
                      <a:pPr marL="285750" indent="-285750">
                        <a:buFont typeface="Arial" panose="020B0604020202020204" pitchFamily="34" charset="0"/>
                        <a:buChar char="•"/>
                      </a:pPr>
                      <a:r>
                        <a:rPr lang="en-US" sz="1400" dirty="0"/>
                        <a:t>Body composition scans</a:t>
                      </a:r>
                    </a:p>
                  </a:txBody>
                  <a:tcPr/>
                </a:tc>
                <a:tc>
                  <a:txBody>
                    <a:bodyPr/>
                    <a:lstStyle/>
                    <a:p>
                      <a:pPr marL="285750" indent="-285750">
                        <a:buFont typeface="Arial" panose="020B0604020202020204" pitchFamily="34" charset="0"/>
                        <a:buChar char="•"/>
                      </a:pPr>
                      <a:r>
                        <a:rPr lang="en-US" sz="1400" dirty="0"/>
                        <a:t>Food/supplements</a:t>
                      </a:r>
                    </a:p>
                  </a:txBody>
                  <a:tcPr>
                    <a:lnT w="12700" cmpd="sng">
                      <a:noFill/>
                    </a:lnT>
                  </a:tcPr>
                </a:tc>
                <a:extLst>
                  <a:ext uri="{0D108BD9-81ED-4DB2-BD59-A6C34878D82A}">
                    <a16:rowId xmlns:a16="http://schemas.microsoft.com/office/drawing/2014/main" val="3883784459"/>
                  </a:ext>
                </a:extLst>
              </a:tr>
              <a:tr h="296413">
                <a:tc>
                  <a:txBody>
                    <a:bodyPr/>
                    <a:lstStyle/>
                    <a:p>
                      <a:pPr marL="285750" indent="-285750">
                        <a:buFont typeface="Arial" panose="020B0604020202020204" pitchFamily="34" charset="0"/>
                        <a:buChar char="•"/>
                      </a:pPr>
                      <a:r>
                        <a:rPr lang="en-US" sz="1400" b="1" dirty="0"/>
                        <a:t>Health Education</a:t>
                      </a:r>
                    </a:p>
                  </a:txBody>
                  <a:tcPr/>
                </a:tc>
                <a:tc>
                  <a:txBody>
                    <a:bodyPr/>
                    <a:lstStyle/>
                    <a:p>
                      <a:pPr marL="285750" indent="-285750">
                        <a:buFont typeface="Arial" panose="020B0604020202020204" pitchFamily="34" charset="0"/>
                        <a:buChar char="•"/>
                      </a:pPr>
                      <a:r>
                        <a:rPr lang="en-US" sz="1400" b="1" dirty="0"/>
                        <a:t>League/League fees</a:t>
                      </a:r>
                    </a:p>
                  </a:txBody>
                  <a:tcPr/>
                </a:tc>
                <a:extLst>
                  <a:ext uri="{0D108BD9-81ED-4DB2-BD59-A6C34878D82A}">
                    <a16:rowId xmlns:a16="http://schemas.microsoft.com/office/drawing/2014/main" val="936727483"/>
                  </a:ext>
                </a:extLst>
              </a:tr>
              <a:tr h="296413">
                <a:tc>
                  <a:txBody>
                    <a:bodyPr/>
                    <a:lstStyle/>
                    <a:p>
                      <a:pPr marL="285750" indent="-285750">
                        <a:buFont typeface="Arial" panose="020B0604020202020204" pitchFamily="34" charset="0"/>
                        <a:buChar char="•"/>
                      </a:pPr>
                      <a:r>
                        <a:rPr lang="en-US" sz="1400" b="1" dirty="0"/>
                        <a:t>Recreational activities</a:t>
                      </a:r>
                    </a:p>
                  </a:txBody>
                  <a:tcPr/>
                </a:tc>
                <a:tc>
                  <a:txBody>
                    <a:bodyPr/>
                    <a:lstStyle/>
                    <a:p>
                      <a:pPr marL="285750" indent="-285750">
                        <a:buFont typeface="Arial" panose="020B0604020202020204" pitchFamily="34" charset="0"/>
                        <a:buChar char="•"/>
                      </a:pPr>
                      <a:r>
                        <a:rPr lang="en-US" sz="1400" b="1" dirty="0"/>
                        <a:t>Race entries</a:t>
                      </a:r>
                    </a:p>
                  </a:txBody>
                  <a:tcPr/>
                </a:tc>
                <a:extLst>
                  <a:ext uri="{0D108BD9-81ED-4DB2-BD59-A6C34878D82A}">
                    <a16:rowId xmlns:a16="http://schemas.microsoft.com/office/drawing/2014/main" val="2668995620"/>
                  </a:ext>
                </a:extLst>
              </a:tr>
              <a:tr h="948196">
                <a:tc>
                  <a:txBody>
                    <a:bodyPr/>
                    <a:lstStyle/>
                    <a:p>
                      <a:pPr marL="285750" indent="-285750">
                        <a:buFont typeface="Arial" panose="020B0604020202020204" pitchFamily="34" charset="0"/>
                        <a:buChar char="•"/>
                      </a:pPr>
                      <a:r>
                        <a:rPr lang="en-US" sz="1400" dirty="0"/>
                        <a:t>Rentals of any kind(lockers, equipment, etc.)</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Weight management, watches or any smart/tracking devices</a:t>
                      </a:r>
                    </a:p>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val="1663415488"/>
                  </a:ext>
                </a:extLst>
              </a:tr>
              <a:tr h="389097">
                <a:tc>
                  <a:txBody>
                    <a:bodyPr/>
                    <a:lstStyle/>
                    <a:p>
                      <a:pPr marL="285750" indent="-285750">
                        <a:buFont typeface="Arial" panose="020B0604020202020204" pitchFamily="34" charset="0"/>
                        <a:buChar char="•"/>
                      </a:pPr>
                      <a:r>
                        <a:rPr lang="en-US" sz="1400" b="1" dirty="0"/>
                        <a:t>Subscriptions</a:t>
                      </a:r>
                    </a:p>
                  </a:txBody>
                  <a:tcPr/>
                </a:tc>
                <a:tc>
                  <a:txBody>
                    <a:bodyPr/>
                    <a:lstStyle/>
                    <a:p>
                      <a:pPr marL="0" indent="0">
                        <a:buFont typeface="Arial" panose="020B0604020202020204" pitchFamily="34" charset="0"/>
                        <a:buNone/>
                      </a:pPr>
                      <a:endParaRPr lang="en-US" sz="1400" dirty="0"/>
                    </a:p>
                  </a:txBody>
                  <a:tcPr/>
                </a:tc>
                <a:extLst>
                  <a:ext uri="{0D108BD9-81ED-4DB2-BD59-A6C34878D82A}">
                    <a16:rowId xmlns:a16="http://schemas.microsoft.com/office/drawing/2014/main" val="3648525953"/>
                  </a:ext>
                </a:extLst>
              </a:tr>
            </a:tbl>
          </a:graphicData>
        </a:graphic>
      </p:graphicFrame>
      <p:pic>
        <p:nvPicPr>
          <p:cNvPr id="3" name="ElevenLabs_2025-10-07T15_33_30_Daniel_pre_sp100_s50_sb75_se0_b_m2">
            <a:hlinkClick r:id="" action="ppaction://media"/>
            <a:extLst>
              <a:ext uri="{FF2B5EF4-FFF2-40B4-BE49-F238E27FC236}">
                <a16:creationId xmlns:a16="http://schemas.microsoft.com/office/drawing/2014/main" id="{194D139A-BD2E-4634-E355-F1AE67D77D2C}"/>
              </a:ext>
            </a:extLst>
          </p:cNvPr>
          <p:cNvPicPr>
            <a:picLocks noChangeAspect="1"/>
          </p:cNvPicPr>
          <p:nvPr>
            <a:audioFile r:link="rId1"/>
            <p:extLst>
              <p:ext uri="{DAA4B4D4-6D71-4841-9C94-3DE7FCFB9230}">
                <p14:media xmlns:p14="http://schemas.microsoft.com/office/powerpoint/2010/main" r:embed="rId2">
                  <p14:trim st="1731"/>
                </p14:media>
              </p:ext>
            </p:extLst>
          </p:nvPr>
        </p:nvPicPr>
        <p:blipFill>
          <a:blip r:embed="rId6"/>
          <a:stretch>
            <a:fillRect/>
          </a:stretch>
        </p:blipFill>
        <p:spPr>
          <a:xfrm>
            <a:off x="0" y="6258937"/>
            <a:ext cx="609600" cy="609600"/>
          </a:xfrm>
          <a:prstGeom prst="rect">
            <a:avLst/>
          </a:prstGeom>
        </p:spPr>
      </p:pic>
    </p:spTree>
    <p:extLst>
      <p:ext uri="{BB962C8B-B14F-4D97-AF65-F5344CB8AC3E}">
        <p14:creationId xmlns:p14="http://schemas.microsoft.com/office/powerpoint/2010/main" val="2646490434"/>
      </p:ext>
    </p:extLst>
  </p:cSld>
  <p:clrMapOvr>
    <a:masterClrMapping/>
  </p:clrMapOvr>
  <mc:AlternateContent xmlns:mc="http://schemas.openxmlformats.org/markup-compatibility/2006">
    <mc:Choice xmlns:p14="http://schemas.microsoft.com/office/powerpoint/2010/main" Requires="p14">
      <p:transition p14:dur="10" advClick="0" advTm="17000"/>
    </mc:Choice>
    <mc:Fallback>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338532" y="376391"/>
            <a:ext cx="11572954" cy="592137"/>
          </a:xfrm>
        </p:spPr>
        <p:txBody>
          <a:bodyPr>
            <a:normAutofit lnSpcReduction="10000"/>
          </a:bodyPr>
          <a:lstStyle/>
          <a:p>
            <a:r>
              <a:rPr lang="en-US" err="1">
                <a:solidFill>
                  <a:srgbClr val="252525"/>
                </a:solidFill>
              </a:rPr>
              <a:t>Wellbeing@NXP</a:t>
            </a:r>
            <a:endParaRPr lang="en-US">
              <a:solidFill>
                <a:srgbClr val="252525"/>
              </a:solidFill>
            </a:endParaRPr>
          </a:p>
          <a:p>
            <a:r>
              <a:rPr lang="en-US" sz="1800" b="0">
                <a:solidFill>
                  <a:srgbClr val="252525"/>
                </a:solidFill>
                <a:latin typeface="+mn-lt"/>
                <a:cs typeface="Poppins SemiBold"/>
              </a:rPr>
              <a:t>Powered by Personify Health</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338033" y="1280708"/>
            <a:ext cx="6859291" cy="3041232"/>
          </a:xfrm>
          <a:prstGeom prst="rect">
            <a:avLst/>
          </a:prstGeom>
          <a:noFill/>
        </p:spPr>
        <p:txBody>
          <a:bodyPr wrap="square" lIns="91440" tIns="45720" rIns="91440" bIns="45720" rtlCol="0" anchor="t">
            <a:noAutofit/>
          </a:bodyPr>
          <a:lstStyle/>
          <a:p>
            <a:pPr>
              <a:spcBef>
                <a:spcPts val="600"/>
              </a:spcBef>
            </a:pPr>
            <a:r>
              <a:rPr lang="en-US" b="1">
                <a:solidFill>
                  <a:srgbClr val="01B2D7"/>
                </a:solidFill>
                <a:latin typeface="Poppins"/>
                <a:cs typeface="Poppins"/>
              </a:rPr>
              <a:t>Take small steps each day to improve physical, mental and financial wellbeing, plus earn rewards.</a:t>
            </a:r>
          </a:p>
          <a:p>
            <a:pPr>
              <a:spcBef>
                <a:spcPts val="600"/>
              </a:spcBef>
            </a:pPr>
            <a:endParaRPr lang="en-US" b="1">
              <a:solidFill>
                <a:schemeClr val="accent1"/>
              </a:solidFill>
              <a:latin typeface="Poppins" panose="00000500000000000000" pitchFamily="2" charset="0"/>
              <a:cs typeface="Poppins" panose="00000500000000000000" pitchFamily="2" charset="0"/>
            </a:endParaRPr>
          </a:p>
          <a:p>
            <a:pPr>
              <a:spcBef>
                <a:spcPts val="600"/>
              </a:spcBef>
            </a:pPr>
            <a:r>
              <a:rPr lang="en-US" b="1">
                <a:latin typeface="Poppins"/>
                <a:cs typeface="Poppins"/>
              </a:rPr>
              <a:t>Personalized wellness support</a:t>
            </a:r>
            <a:r>
              <a:rPr lang="en-US">
                <a:latin typeface="Poppins"/>
                <a:cs typeface="Poppins"/>
              </a:rPr>
              <a:t>, including:</a:t>
            </a:r>
          </a:p>
          <a:p>
            <a:pPr marL="285750" indent="-285750">
              <a:spcBef>
                <a:spcPts val="600"/>
              </a:spcBef>
              <a:buFont typeface="Arial" panose="020B0604020202020204" pitchFamily="34" charset="0"/>
              <a:buChar char="•"/>
            </a:pPr>
            <a:r>
              <a:rPr lang="en-US">
                <a:latin typeface="Poppins"/>
                <a:cs typeface="Poppins"/>
              </a:rPr>
              <a:t>Challenges to build healthy habits and connect you with NXP team members across the globe</a:t>
            </a:r>
          </a:p>
          <a:p>
            <a:pPr marL="285750" indent="-285750">
              <a:spcBef>
                <a:spcPts val="600"/>
              </a:spcBef>
              <a:buFont typeface="Arial" panose="020B0604020202020204" pitchFamily="34" charset="0"/>
              <a:buChar char="•"/>
            </a:pPr>
            <a:r>
              <a:rPr lang="en-US">
                <a:latin typeface="Poppins"/>
                <a:cs typeface="Poppins"/>
              </a:rPr>
              <a:t>Health tracking tools</a:t>
            </a:r>
          </a:p>
          <a:p>
            <a:pPr marL="285750" indent="-285750">
              <a:spcBef>
                <a:spcPts val="600"/>
              </a:spcBef>
              <a:buFont typeface="Arial" panose="020B0604020202020204" pitchFamily="34" charset="0"/>
              <a:buChar char="•"/>
            </a:pPr>
            <a:r>
              <a:rPr lang="en-US">
                <a:latin typeface="Poppins"/>
                <a:cs typeface="Poppins"/>
              </a:rPr>
              <a:t>Self-paced wellness journeys</a:t>
            </a:r>
          </a:p>
          <a:p>
            <a:pPr marL="285750" indent="-285750">
              <a:spcBef>
                <a:spcPts val="600"/>
              </a:spcBef>
              <a:buFont typeface="Arial" panose="020B0604020202020204" pitchFamily="34" charset="0"/>
              <a:buChar char="•"/>
            </a:pPr>
            <a:r>
              <a:rPr lang="en-US">
                <a:latin typeface="Poppins"/>
                <a:cs typeface="Poppins"/>
              </a:rPr>
              <a:t>Daily health and wellness tips</a:t>
            </a:r>
          </a:p>
          <a:p>
            <a:pPr marL="285750" indent="-285750">
              <a:spcBef>
                <a:spcPts val="600"/>
              </a:spcBef>
              <a:buFont typeface="Arial" panose="020B0604020202020204" pitchFamily="34" charset="0"/>
              <a:buChar char="•"/>
            </a:pPr>
            <a:endParaRPr lang="en-US">
              <a:latin typeface="Poppins" panose="00000500000000000000" pitchFamily="2" charset="0"/>
              <a:cs typeface="Poppins" panose="00000500000000000000" pitchFamily="2" charset="0"/>
            </a:endParaRPr>
          </a:p>
          <a:p>
            <a:pPr>
              <a:spcBef>
                <a:spcPts val="600"/>
              </a:spcBef>
            </a:pPr>
            <a:r>
              <a:rPr lang="en-US" b="1">
                <a:latin typeface="Poppins"/>
                <a:cs typeface="Poppins"/>
              </a:rPr>
              <a:t>Sign up at </a:t>
            </a:r>
            <a:r>
              <a:rPr lang="en-US" b="1">
                <a:solidFill>
                  <a:srgbClr val="01B2D7"/>
                </a:solidFill>
                <a:latin typeface="Poppins"/>
                <a:cs typeface="Poppins"/>
                <a:hlinkClick r:id="rId5">
                  <a:extLst>
                    <a:ext uri="{A12FA001-AC4F-418D-AE19-62706E023703}">
                      <ahyp:hlinkClr xmlns:ahyp="http://schemas.microsoft.com/office/drawing/2018/hyperlinkcolor" val="tx"/>
                    </a:ext>
                  </a:extLst>
                </a:hlinkClick>
              </a:rPr>
              <a:t>https://join.personifyhealth.com/nxp</a:t>
            </a:r>
            <a:r>
              <a:rPr lang="en-US" b="1">
                <a:latin typeface="Poppins"/>
                <a:cs typeface="Poppins"/>
              </a:rPr>
              <a:t> </a:t>
            </a:r>
            <a:endParaRPr lang="en-US" b="1">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pic>
        <p:nvPicPr>
          <p:cNvPr id="19" name="Picture 18">
            <a:extLst>
              <a:ext uri="{FF2B5EF4-FFF2-40B4-BE49-F238E27FC236}">
                <a16:creationId xmlns:a16="http://schemas.microsoft.com/office/drawing/2014/main" id="{21464FF6-ABB9-EF18-09B0-925737C3D52E}"/>
              </a:ext>
            </a:extLst>
          </p:cNvPr>
          <p:cNvPicPr>
            <a:picLocks noChangeAspect="1"/>
          </p:cNvPicPr>
          <p:nvPr/>
        </p:nvPicPr>
        <p:blipFill>
          <a:blip r:embed="rId6"/>
          <a:stretch>
            <a:fillRect/>
          </a:stretch>
        </p:blipFill>
        <p:spPr>
          <a:xfrm>
            <a:off x="8027826" y="2500443"/>
            <a:ext cx="3958542" cy="2835797"/>
          </a:xfrm>
          <a:prstGeom prst="rect">
            <a:avLst/>
          </a:prstGeom>
        </p:spPr>
      </p:pic>
      <p:sp>
        <p:nvSpPr>
          <p:cNvPr id="16" name="Oval 15">
            <a:extLst>
              <a:ext uri="{FF2B5EF4-FFF2-40B4-BE49-F238E27FC236}">
                <a16:creationId xmlns:a16="http://schemas.microsoft.com/office/drawing/2014/main" id="{9E7E07B8-C43B-AC61-1C64-723A240588E3}"/>
              </a:ext>
            </a:extLst>
          </p:cNvPr>
          <p:cNvSpPr/>
          <p:nvPr/>
        </p:nvSpPr>
        <p:spPr>
          <a:xfrm>
            <a:off x="7616560" y="1904617"/>
            <a:ext cx="1149859" cy="1150836"/>
          </a:xfrm>
          <a:prstGeom prst="ellipse">
            <a:avLst/>
          </a:prstGeom>
          <a:solidFill>
            <a:srgbClr val="01B2D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pic>
        <p:nvPicPr>
          <p:cNvPr id="17" name="Picture 16">
            <a:extLst>
              <a:ext uri="{FF2B5EF4-FFF2-40B4-BE49-F238E27FC236}">
                <a16:creationId xmlns:a16="http://schemas.microsoft.com/office/drawing/2014/main" id="{8005883C-F250-FA4F-72A7-3547A691D81D}"/>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616560" y="1904617"/>
            <a:ext cx="1191651" cy="1191651"/>
          </a:xfrm>
          <a:prstGeom prst="rect">
            <a:avLst/>
          </a:prstGeom>
        </p:spPr>
      </p:pic>
      <p:pic>
        <p:nvPicPr>
          <p:cNvPr id="3" name="5">
            <a:hlinkClick r:id="" action="ppaction://media"/>
            <a:extLst>
              <a:ext uri="{FF2B5EF4-FFF2-40B4-BE49-F238E27FC236}">
                <a16:creationId xmlns:a16="http://schemas.microsoft.com/office/drawing/2014/main" id="{79D47645-CAA0-77EA-ED48-F4D13036ED9E}"/>
              </a:ext>
            </a:extLst>
          </p:cNvPr>
          <p:cNvPicPr>
            <a:picLocks noChangeAspect="1"/>
          </p:cNvPicPr>
          <p:nvPr>
            <a:audioFile r:link="rId1"/>
            <p:extLst>
              <p:ext uri="{DAA4B4D4-6D71-4841-9C94-3DE7FCFB9230}">
                <p14:media xmlns:p14="http://schemas.microsoft.com/office/powerpoint/2010/main" r:embed="rId2">
                  <p14:trim st="1457"/>
                </p14:media>
              </p:ext>
            </p:extLst>
          </p:nvPr>
        </p:nvPicPr>
        <p:blipFill>
          <a:blip r:embed="rId8"/>
          <a:stretch>
            <a:fillRect/>
          </a:stretch>
        </p:blipFill>
        <p:spPr>
          <a:xfrm>
            <a:off x="0" y="6248400"/>
            <a:ext cx="609600" cy="609600"/>
          </a:xfrm>
          <a:prstGeom prst="rect">
            <a:avLst/>
          </a:prstGeom>
        </p:spPr>
      </p:pic>
    </p:spTree>
    <p:extLst>
      <p:ext uri="{BB962C8B-B14F-4D97-AF65-F5344CB8AC3E}">
        <p14:creationId xmlns:p14="http://schemas.microsoft.com/office/powerpoint/2010/main" val="3705756564"/>
      </p:ext>
    </p:extLst>
  </p:cSld>
  <p:clrMapOvr>
    <a:masterClrMapping/>
  </p:clrMapOvr>
  <mc:AlternateContent xmlns:mc="http://schemas.openxmlformats.org/markup-compatibility/2006">
    <mc:Choice xmlns:p14="http://schemas.microsoft.com/office/powerpoint/2010/main" Requires="p14">
      <p:transition p14:dur="10" advClick="0" advTm="30000"/>
    </mc:Choice>
    <mc:Fallback>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79000" y="376391"/>
            <a:ext cx="11432485" cy="677732"/>
          </a:xfrm>
        </p:spPr>
        <p:txBody>
          <a:bodyPr/>
          <a:lstStyle/>
          <a:p>
            <a:r>
              <a:rPr lang="en-US" dirty="0">
                <a:solidFill>
                  <a:srgbClr val="252525"/>
                </a:solidFill>
              </a:rPr>
              <a:t>UHC Resources and Tools</a:t>
            </a: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533566"/>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869486"/>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D73F7EA-6B6A-42E7-A54F-E585E89483DE}"/>
              </a:ext>
            </a:extLst>
          </p:cNvPr>
          <p:cNvSpPr txBox="1"/>
          <p:nvPr/>
        </p:nvSpPr>
        <p:spPr>
          <a:xfrm>
            <a:off x="352251" y="725411"/>
            <a:ext cx="6836201" cy="397323"/>
          </a:xfrm>
          <a:prstGeom prst="rect">
            <a:avLst/>
          </a:prstGeom>
          <a:noFill/>
        </p:spPr>
        <p:txBody>
          <a:bodyPr wrap="square" lIns="91440" tIns="45720" rIns="91440" rtlCol="0" anchor="t">
            <a:noAutofit/>
          </a:bodyPr>
          <a:lstStyle/>
          <a:p>
            <a:pPr>
              <a:spcBef>
                <a:spcPts val="600"/>
              </a:spcBef>
            </a:pPr>
            <a:r>
              <a:rPr lang="en-US">
                <a:latin typeface="Poppins" panose="00000500000000000000" pitchFamily="2" charset="0"/>
                <a:cs typeface="Poppins" panose="00000500000000000000" pitchFamily="2" charset="0"/>
              </a:rPr>
              <a:t>Ongoing UnitedHealthcare programs and tools:</a:t>
            </a: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pic>
        <p:nvPicPr>
          <p:cNvPr id="40" name="Picture 39">
            <a:extLst>
              <a:ext uri="{FF2B5EF4-FFF2-40B4-BE49-F238E27FC236}">
                <a16:creationId xmlns:a16="http://schemas.microsoft.com/office/drawing/2014/main" id="{69A7A0D4-1B60-9089-4528-04C771C2EC6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5725" y="1504442"/>
            <a:ext cx="5348298" cy="1523778"/>
          </a:xfrm>
          <a:prstGeom prst="rect">
            <a:avLst/>
          </a:prstGeom>
        </p:spPr>
      </p:pic>
      <p:pic>
        <p:nvPicPr>
          <p:cNvPr id="42" name="Picture 41">
            <a:extLst>
              <a:ext uri="{FF2B5EF4-FFF2-40B4-BE49-F238E27FC236}">
                <a16:creationId xmlns:a16="http://schemas.microsoft.com/office/drawing/2014/main" id="{1176DBEA-44DE-7F4E-291D-BD6D49B085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5725" y="3268738"/>
            <a:ext cx="5322361" cy="1523777"/>
          </a:xfrm>
          <a:prstGeom prst="rect">
            <a:avLst/>
          </a:prstGeom>
        </p:spPr>
      </p:pic>
      <p:pic>
        <p:nvPicPr>
          <p:cNvPr id="43" name="Picture 42">
            <a:extLst>
              <a:ext uri="{FF2B5EF4-FFF2-40B4-BE49-F238E27FC236}">
                <a16:creationId xmlns:a16="http://schemas.microsoft.com/office/drawing/2014/main" id="{C69D8B84-2E3F-EAB6-08D8-8CBD9AEB2B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4773" y="1498518"/>
            <a:ext cx="5348298" cy="1523778"/>
          </a:xfrm>
          <a:prstGeom prst="rect">
            <a:avLst/>
          </a:prstGeom>
        </p:spPr>
      </p:pic>
      <p:pic>
        <p:nvPicPr>
          <p:cNvPr id="44" name="Picture 43">
            <a:extLst>
              <a:ext uri="{FF2B5EF4-FFF2-40B4-BE49-F238E27FC236}">
                <a16:creationId xmlns:a16="http://schemas.microsoft.com/office/drawing/2014/main" id="{45D80817-482F-9344-9662-4834B7A1B5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2251" y="3269957"/>
            <a:ext cx="5348298" cy="1523778"/>
          </a:xfrm>
          <a:prstGeom prst="rect">
            <a:avLst/>
          </a:prstGeom>
        </p:spPr>
      </p:pic>
      <p:sp>
        <p:nvSpPr>
          <p:cNvPr id="45" name="Rectangle: Rounded Corners 2">
            <a:extLst>
              <a:ext uri="{FF2B5EF4-FFF2-40B4-BE49-F238E27FC236}">
                <a16:creationId xmlns:a16="http://schemas.microsoft.com/office/drawing/2014/main" id="{DE8544B2-55E4-6A03-2440-E594CC500379}"/>
              </a:ext>
            </a:extLst>
          </p:cNvPr>
          <p:cNvSpPr/>
          <p:nvPr/>
        </p:nvSpPr>
        <p:spPr>
          <a:xfrm>
            <a:off x="394774" y="1507571"/>
            <a:ext cx="5348299" cy="1273336"/>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oppins" panose="00000500000000000000" pitchFamily="2" charset="0"/>
                <a:cs typeface="Poppins" panose="00000500000000000000" pitchFamily="2" charset="0"/>
              </a:rPr>
              <a:t>Manage all your health care needs online or on the go with </a:t>
            </a:r>
            <a:r>
              <a:rPr kumimoji="0" lang="en-US" sz="1400" b="1" i="0" u="none" strike="noStrike" kern="0" cap="none" spc="0" normalizeH="0" baseline="0" noProof="0" dirty="0">
                <a:ln>
                  <a:noFill/>
                </a:ln>
                <a:solidFill>
                  <a:srgbClr val="000000">
                    <a:lumMod val="85000"/>
                    <a:lumOff val="15000"/>
                  </a:srgbClr>
                </a:solidFill>
                <a:effectLst/>
                <a:uLnTx/>
                <a:uFillTx/>
                <a:latin typeface="Poppins" panose="00000500000000000000" pitchFamily="2" charset="0"/>
                <a:cs typeface="Poppins" panose="00000500000000000000" pitchFamily="2" charset="0"/>
              </a:rPr>
              <a:t>myuhc.com</a:t>
            </a:r>
            <a:r>
              <a:rPr kumimoji="0" lang="en-US" sz="1400" b="0" i="0" u="none" strike="noStrike" kern="0" cap="none" spc="0" normalizeH="0" baseline="0" noProof="0" dirty="0">
                <a:ln>
                  <a:noFill/>
                </a:ln>
                <a:solidFill>
                  <a:srgbClr val="000000">
                    <a:lumMod val="85000"/>
                    <a:lumOff val="15000"/>
                  </a:srgbClr>
                </a:solidFill>
                <a:effectLst/>
                <a:uLnTx/>
                <a:uFillTx/>
                <a:latin typeface="Poppins" panose="00000500000000000000" pitchFamily="2" charset="0"/>
                <a:cs typeface="Poppins" panose="00000500000000000000" pitchFamily="2" charset="0"/>
              </a:rPr>
              <a:t> and the </a:t>
            </a:r>
            <a:r>
              <a:rPr kumimoji="0" lang="en-US" sz="1400" b="1" i="0" u="none" strike="noStrike" kern="0" cap="none" spc="0" normalizeH="0" baseline="0" noProof="0" dirty="0">
                <a:ln>
                  <a:noFill/>
                </a:ln>
                <a:solidFill>
                  <a:srgbClr val="000000">
                    <a:lumMod val="85000"/>
                    <a:lumOff val="15000"/>
                  </a:srgbClr>
                </a:solidFill>
                <a:effectLst/>
                <a:uLnTx/>
                <a:uFillTx/>
                <a:latin typeface="Poppins" panose="00000500000000000000" pitchFamily="2" charset="0"/>
                <a:cs typeface="Poppins" panose="00000500000000000000" pitchFamily="2" charset="0"/>
              </a:rPr>
              <a:t>UnitedHealthcare app.</a:t>
            </a:r>
            <a:r>
              <a:rPr kumimoji="0" lang="en-US" sz="1400" b="0" i="0" u="none" strike="noStrike" kern="0" cap="none" spc="0" normalizeH="0" baseline="0" noProof="0" dirty="0">
                <a:ln>
                  <a:noFill/>
                </a:ln>
                <a:solidFill>
                  <a:srgbClr val="000000">
                    <a:lumMod val="85000"/>
                    <a:lumOff val="15000"/>
                  </a:srgbClr>
                </a:solidFill>
                <a:effectLst/>
                <a:uLnTx/>
                <a:uFillTx/>
                <a:latin typeface="Poppins" panose="00000500000000000000" pitchFamily="2" charset="0"/>
                <a:cs typeface="Poppins" panose="00000500000000000000" pitchFamily="2" charset="0"/>
              </a:rPr>
              <a:t> Find a network doctor, review claims, and get cost estimates for care.</a:t>
            </a:r>
          </a:p>
        </p:txBody>
      </p:sp>
      <p:sp>
        <p:nvSpPr>
          <p:cNvPr id="46" name="Rectangle: Rounded Corners 5">
            <a:extLst>
              <a:ext uri="{FF2B5EF4-FFF2-40B4-BE49-F238E27FC236}">
                <a16:creationId xmlns:a16="http://schemas.microsoft.com/office/drawing/2014/main" id="{57550026-4174-DDD6-D808-8B0ADC05AAB1}"/>
              </a:ext>
            </a:extLst>
          </p:cNvPr>
          <p:cNvSpPr/>
          <p:nvPr/>
        </p:nvSpPr>
        <p:spPr>
          <a:xfrm>
            <a:off x="415302" y="3254251"/>
            <a:ext cx="5348298" cy="1273337"/>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Get up to five confidential visits with a therapist through </a:t>
            </a:r>
            <a:r>
              <a:rPr lang="en-US" sz="1400" b="1" kern="0">
                <a:solidFill>
                  <a:srgbClr val="000000">
                    <a:lumMod val="85000"/>
                    <a:lumOff val="15000"/>
                  </a:srgbClr>
                </a:solidFill>
                <a:latin typeface="Poppins" panose="00000500000000000000" pitchFamily="2" charset="0"/>
                <a:cs typeface="Poppins" panose="00000500000000000000" pitchFamily="2" charset="0"/>
              </a:rPr>
              <a:t>NXP Care Connect</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Find support for help with mental health issues, substance use, financial issues and other concerns at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liveandworkwell.com</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a:t>
            </a:r>
            <a:endPar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endParaRPr>
          </a:p>
        </p:txBody>
      </p:sp>
      <p:sp>
        <p:nvSpPr>
          <p:cNvPr id="48" name="Rectangle: Rounded Corners 9">
            <a:extLst>
              <a:ext uri="{FF2B5EF4-FFF2-40B4-BE49-F238E27FC236}">
                <a16:creationId xmlns:a16="http://schemas.microsoft.com/office/drawing/2014/main" id="{6B3C1200-E3F0-8CF1-26B5-0A68E4795597}"/>
              </a:ext>
            </a:extLst>
          </p:cNvPr>
          <p:cNvSpPr/>
          <p:nvPr/>
        </p:nvSpPr>
        <p:spPr>
          <a:xfrm>
            <a:off x="394774" y="4604501"/>
            <a:ext cx="5348299"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lumMod val="85000"/>
                  <a:lumOff val="15000"/>
                </a:srgbClr>
              </a:solidFill>
              <a:effectLst/>
              <a:uLnTx/>
              <a:uFillTx/>
              <a:latin typeface="Arial"/>
              <a:ea typeface="+mn-ea"/>
              <a:cs typeface="Aharoni" panose="020B0604020202020204" pitchFamily="2" charset="-79"/>
            </a:endParaRPr>
          </a:p>
        </p:txBody>
      </p:sp>
      <p:sp>
        <p:nvSpPr>
          <p:cNvPr id="49" name="Rectangle: Rounded Corners 10">
            <a:extLst>
              <a:ext uri="{FF2B5EF4-FFF2-40B4-BE49-F238E27FC236}">
                <a16:creationId xmlns:a16="http://schemas.microsoft.com/office/drawing/2014/main" id="{BA14EC13-DF7B-ACA2-4144-3D0E722A1FF0}"/>
              </a:ext>
            </a:extLst>
          </p:cNvPr>
          <p:cNvSpPr/>
          <p:nvPr/>
        </p:nvSpPr>
        <p:spPr>
          <a:xfrm>
            <a:off x="6059788" y="1545762"/>
            <a:ext cx="5348298"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With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Quit For Life,</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you get one-on-one support, digital tools and medications that help you quit tobacco for good. </a:t>
            </a:r>
          </a:p>
        </p:txBody>
      </p:sp>
      <p:sp>
        <p:nvSpPr>
          <p:cNvPr id="50" name="Rectangle: Rounded Corners 11">
            <a:extLst>
              <a:ext uri="{FF2B5EF4-FFF2-40B4-BE49-F238E27FC236}">
                <a16:creationId xmlns:a16="http://schemas.microsoft.com/office/drawing/2014/main" id="{49C7BA67-5A8A-9140-2C86-A8EB57FAB5D9}"/>
              </a:ext>
            </a:extLst>
          </p:cNvPr>
          <p:cNvSpPr/>
          <p:nvPr/>
        </p:nvSpPr>
        <p:spPr>
          <a:xfrm>
            <a:off x="6059788" y="3274987"/>
            <a:ext cx="5348298"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oppins" panose="00000500000000000000" pitchFamily="2" charset="0"/>
                <a:cs typeface="Poppins" panose="00000500000000000000" pitchFamily="2" charset="0"/>
              </a:rPr>
              <a:t>Get care when you need it, wherever you are, through </a:t>
            </a:r>
            <a:r>
              <a:rPr kumimoji="0" lang="en-US" sz="1400" b="1" i="0" u="none" strike="noStrike" kern="0" cap="none" spc="0" normalizeH="0" baseline="0" noProof="0" dirty="0">
                <a:ln>
                  <a:noFill/>
                </a:ln>
                <a:solidFill>
                  <a:srgbClr val="000000">
                    <a:lumMod val="85000"/>
                    <a:lumOff val="15000"/>
                  </a:srgbClr>
                </a:solidFill>
                <a:effectLst/>
                <a:uLnTx/>
                <a:uFillTx/>
                <a:latin typeface="Poppins" panose="00000500000000000000" pitchFamily="2" charset="0"/>
                <a:cs typeface="Poppins" panose="00000500000000000000" pitchFamily="2" charset="0"/>
              </a:rPr>
              <a:t>Virtual Visits. </a:t>
            </a:r>
            <a:r>
              <a:rPr kumimoji="0" lang="en-US" sz="1400" b="0" i="0" u="none" strike="noStrike" kern="0" cap="none" spc="0" normalizeH="0" baseline="0" noProof="0" dirty="0">
                <a:ln>
                  <a:noFill/>
                </a:ln>
                <a:solidFill>
                  <a:srgbClr val="000000">
                    <a:lumMod val="85000"/>
                    <a:lumOff val="15000"/>
                  </a:srgbClr>
                </a:solidFill>
                <a:effectLst/>
                <a:uLnTx/>
                <a:uFillTx/>
                <a:latin typeface="Poppins" panose="00000500000000000000" pitchFamily="2" charset="0"/>
                <a:cs typeface="Poppins" panose="00000500000000000000" pitchFamily="2" charset="0"/>
              </a:rPr>
              <a:t>From treating flu and fevers to caring for migraines and allergies, doctors are available 24/7 via your smartphone or computer.</a:t>
            </a:r>
          </a:p>
        </p:txBody>
      </p:sp>
      <p:sp>
        <p:nvSpPr>
          <p:cNvPr id="52" name="Oval 51">
            <a:extLst>
              <a:ext uri="{FF2B5EF4-FFF2-40B4-BE49-F238E27FC236}">
                <a16:creationId xmlns:a16="http://schemas.microsoft.com/office/drawing/2014/main" id="{300A8552-F2A2-BFCD-E329-055323EFA5C1}"/>
              </a:ext>
            </a:extLst>
          </p:cNvPr>
          <p:cNvSpPr/>
          <p:nvPr/>
        </p:nvSpPr>
        <p:spPr>
          <a:xfrm>
            <a:off x="656371" y="1707934"/>
            <a:ext cx="658090" cy="658090"/>
          </a:xfrm>
          <a:prstGeom prst="ellipse">
            <a:avLst/>
          </a:prstGeom>
          <a:solidFill>
            <a:srgbClr val="01B2D7"/>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53" name="Picture 52">
            <a:extLst>
              <a:ext uri="{FF2B5EF4-FFF2-40B4-BE49-F238E27FC236}">
                <a16:creationId xmlns:a16="http://schemas.microsoft.com/office/drawing/2014/main" id="{AA4C12CF-F0EA-D5A4-0E7A-055CB145483F}"/>
              </a:ext>
            </a:extLst>
          </p:cNvPr>
          <p:cNvPicPr>
            <a:picLocks noChangeAspect="1"/>
          </p:cNvPicPr>
          <p:nvPr/>
        </p:nvPicPr>
        <p:blipFill>
          <a:blip r:embed="rId6"/>
          <a:stretch>
            <a:fillRect/>
          </a:stretch>
        </p:blipFill>
        <p:spPr>
          <a:xfrm>
            <a:off x="628661" y="1716505"/>
            <a:ext cx="685800" cy="685800"/>
          </a:xfrm>
          <a:prstGeom prst="rect">
            <a:avLst/>
          </a:prstGeom>
        </p:spPr>
      </p:pic>
      <p:sp>
        <p:nvSpPr>
          <p:cNvPr id="55" name="Oval 54">
            <a:extLst>
              <a:ext uri="{FF2B5EF4-FFF2-40B4-BE49-F238E27FC236}">
                <a16:creationId xmlns:a16="http://schemas.microsoft.com/office/drawing/2014/main" id="{62229B39-26E0-5EB5-D7FA-34DEC7B81498}"/>
              </a:ext>
            </a:extLst>
          </p:cNvPr>
          <p:cNvSpPr/>
          <p:nvPr/>
        </p:nvSpPr>
        <p:spPr>
          <a:xfrm>
            <a:off x="6262780" y="1743452"/>
            <a:ext cx="674589" cy="674589"/>
          </a:xfrm>
          <a:prstGeom prst="ellipse">
            <a:avLst/>
          </a:prstGeom>
          <a:solidFill>
            <a:srgbClr val="FE7300"/>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7" name="Oval 56">
            <a:extLst>
              <a:ext uri="{FF2B5EF4-FFF2-40B4-BE49-F238E27FC236}">
                <a16:creationId xmlns:a16="http://schemas.microsoft.com/office/drawing/2014/main" id="{98C4D5C3-0BF7-BB07-7F65-C9504CAD06C5}"/>
              </a:ext>
            </a:extLst>
          </p:cNvPr>
          <p:cNvSpPr/>
          <p:nvPr/>
        </p:nvSpPr>
        <p:spPr>
          <a:xfrm>
            <a:off x="6279279" y="3487382"/>
            <a:ext cx="658090" cy="658090"/>
          </a:xfrm>
          <a:prstGeom prst="ellipse">
            <a:avLst/>
          </a:prstGeom>
          <a:solidFill>
            <a:srgbClr val="01B2D7"/>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58" name="Picture 57">
            <a:extLst>
              <a:ext uri="{FF2B5EF4-FFF2-40B4-BE49-F238E27FC236}">
                <a16:creationId xmlns:a16="http://schemas.microsoft.com/office/drawing/2014/main" id="{A776C841-3AAF-9BDC-9025-BEC9EC8FF535}"/>
              </a:ext>
            </a:extLst>
          </p:cNvPr>
          <p:cNvPicPr>
            <a:picLocks noChangeAspect="1"/>
          </p:cNvPicPr>
          <p:nvPr/>
        </p:nvPicPr>
        <p:blipFill>
          <a:blip r:embed="rId7"/>
          <a:stretch>
            <a:fillRect/>
          </a:stretch>
        </p:blipFill>
        <p:spPr>
          <a:xfrm>
            <a:off x="6262144" y="3476842"/>
            <a:ext cx="685800" cy="685800"/>
          </a:xfrm>
          <a:prstGeom prst="rect">
            <a:avLst/>
          </a:prstGeom>
        </p:spPr>
      </p:pic>
      <p:sp>
        <p:nvSpPr>
          <p:cNvPr id="60" name="Oval 59">
            <a:extLst>
              <a:ext uri="{FF2B5EF4-FFF2-40B4-BE49-F238E27FC236}">
                <a16:creationId xmlns:a16="http://schemas.microsoft.com/office/drawing/2014/main" id="{ECD4C8D8-61E7-D414-9A7F-C74E3F804F49}"/>
              </a:ext>
            </a:extLst>
          </p:cNvPr>
          <p:cNvSpPr/>
          <p:nvPr/>
        </p:nvSpPr>
        <p:spPr>
          <a:xfrm>
            <a:off x="634793" y="3454615"/>
            <a:ext cx="658090" cy="658090"/>
          </a:xfrm>
          <a:prstGeom prst="ellipse">
            <a:avLst/>
          </a:prstGeom>
          <a:solidFill>
            <a:srgbClr val="00A602"/>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61" name="Picture 60">
            <a:extLst>
              <a:ext uri="{FF2B5EF4-FFF2-40B4-BE49-F238E27FC236}">
                <a16:creationId xmlns:a16="http://schemas.microsoft.com/office/drawing/2014/main" id="{4B09ADD3-F755-DF6E-4CBA-A136D6F8E180}"/>
              </a:ext>
            </a:extLst>
          </p:cNvPr>
          <p:cNvPicPr>
            <a:picLocks noChangeAspect="1"/>
          </p:cNvPicPr>
          <p:nvPr/>
        </p:nvPicPr>
        <p:blipFill>
          <a:blip r:embed="rId8"/>
          <a:stretch>
            <a:fillRect/>
          </a:stretch>
        </p:blipFill>
        <p:spPr>
          <a:xfrm>
            <a:off x="617658" y="3435958"/>
            <a:ext cx="685800" cy="685800"/>
          </a:xfrm>
          <a:prstGeom prst="rect">
            <a:avLst/>
          </a:prstGeom>
        </p:spPr>
      </p:pic>
      <p:pic>
        <p:nvPicPr>
          <p:cNvPr id="67" name="Picture 66">
            <a:extLst>
              <a:ext uri="{FF2B5EF4-FFF2-40B4-BE49-F238E27FC236}">
                <a16:creationId xmlns:a16="http://schemas.microsoft.com/office/drawing/2014/main" id="{74A406A6-DD57-BEA3-76B5-5636CB981FAE}"/>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251726" y="1719100"/>
            <a:ext cx="706636" cy="706636"/>
          </a:xfrm>
          <a:prstGeom prst="rect">
            <a:avLst/>
          </a:prstGeom>
        </p:spPr>
      </p:pic>
      <p:pic>
        <p:nvPicPr>
          <p:cNvPr id="3" name="11">
            <a:hlinkClick r:id="" action="ppaction://media"/>
            <a:extLst>
              <a:ext uri="{FF2B5EF4-FFF2-40B4-BE49-F238E27FC236}">
                <a16:creationId xmlns:a16="http://schemas.microsoft.com/office/drawing/2014/main" id="{5B522C08-8B5C-7AE7-A6B8-BA45B118A464}"/>
              </a:ext>
            </a:extLst>
          </p:cNvPr>
          <p:cNvPicPr>
            <a:picLocks noChangeAspect="1"/>
          </p:cNvPicPr>
          <p:nvPr>
            <a:audioFile r:link="rId1"/>
            <p:extLst>
              <p:ext uri="{DAA4B4D4-6D71-4841-9C94-3DE7FCFB9230}">
                <p14:media xmlns:p14="http://schemas.microsoft.com/office/powerpoint/2010/main" r:embed="rId2">
                  <p14:trim st="1550"/>
                </p14:media>
              </p:ext>
            </p:extLst>
          </p:nvPr>
        </p:nvPicPr>
        <p:blipFill>
          <a:blip r:embed="rId10"/>
          <a:stretch>
            <a:fillRect/>
          </a:stretch>
        </p:blipFill>
        <p:spPr>
          <a:xfrm>
            <a:off x="0" y="6351182"/>
            <a:ext cx="487363" cy="487363"/>
          </a:xfrm>
          <a:prstGeom prst="rect">
            <a:avLst/>
          </a:prstGeom>
        </p:spPr>
      </p:pic>
    </p:spTree>
    <p:extLst>
      <p:ext uri="{BB962C8B-B14F-4D97-AF65-F5344CB8AC3E}">
        <p14:creationId xmlns:p14="http://schemas.microsoft.com/office/powerpoint/2010/main" val="1351709491"/>
      </p:ext>
    </p:extLst>
  </p:cSld>
  <p:clrMapOvr>
    <a:masterClrMapping/>
  </p:clrMapOvr>
  <mc:AlternateContent xmlns:mc="http://schemas.openxmlformats.org/markup-compatibility/2006">
    <mc:Choice xmlns:p14="http://schemas.microsoft.com/office/powerpoint/2010/main" Requires="p14">
      <p:transition p14:dur="10" advClick="0" advTm="31000"/>
    </mc:Choice>
    <mc:Fallback>
      <p:transition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467623" y="2581381"/>
            <a:ext cx="4812886" cy="1778672"/>
          </a:xfrm>
        </p:spPr>
        <p:txBody>
          <a:bodyPr>
            <a:noAutofit/>
          </a:bodyPr>
          <a:lstStyle/>
          <a:p>
            <a:pPr>
              <a:lnSpc>
                <a:spcPct val="100000"/>
              </a:lnSpc>
            </a:pPr>
            <a:r>
              <a:rPr lang="en-US" sz="3400" dirty="0">
                <a:solidFill>
                  <a:srgbClr val="252525"/>
                </a:solidFill>
                <a:latin typeface="+mj-lt"/>
              </a:rPr>
              <a:t>Benefits to Support You and Your Family</a:t>
            </a:r>
          </a:p>
        </p:txBody>
      </p:sp>
      <p:pic>
        <p:nvPicPr>
          <p:cNvPr id="2" name="12">
            <a:hlinkClick r:id="" action="ppaction://media"/>
            <a:extLst>
              <a:ext uri="{FF2B5EF4-FFF2-40B4-BE49-F238E27FC236}">
                <a16:creationId xmlns:a16="http://schemas.microsoft.com/office/drawing/2014/main" id="{08C3AD40-C9A0-08F6-1C57-B28027490499}"/>
              </a:ext>
            </a:extLst>
          </p:cNvPr>
          <p:cNvPicPr>
            <a:picLocks noChangeAspect="1"/>
          </p:cNvPicPr>
          <p:nvPr>
            <a:audioFile r:link="rId1"/>
            <p:extLst>
              <p:ext uri="{DAA4B4D4-6D71-4841-9C94-3DE7FCFB9230}">
                <p14:media xmlns:p14="http://schemas.microsoft.com/office/powerpoint/2010/main" r:embed="rId2">
                  <p14:trim st="2136"/>
                </p14:media>
              </p:ext>
            </p:extLst>
          </p:nvPr>
        </p:nvPicPr>
        <p:blipFill>
          <a:blip r:embed="rId5"/>
          <a:stretch>
            <a:fillRect/>
          </a:stretch>
        </p:blipFill>
        <p:spPr>
          <a:xfrm>
            <a:off x="0" y="6372558"/>
            <a:ext cx="487363" cy="487363"/>
          </a:xfrm>
          <a:prstGeom prst="rect">
            <a:avLst/>
          </a:prstGeom>
        </p:spPr>
      </p:pic>
    </p:spTree>
    <p:extLst>
      <p:ext uri="{BB962C8B-B14F-4D97-AF65-F5344CB8AC3E}">
        <p14:creationId xmlns:p14="http://schemas.microsoft.com/office/powerpoint/2010/main" val="3552815098"/>
      </p:ext>
    </p:extLst>
  </p:cSld>
  <p:clrMapOvr>
    <a:masterClrMapping/>
  </p:clrMapOvr>
  <mc:AlternateContent xmlns:mc="http://schemas.openxmlformats.org/markup-compatibility/2006">
    <mc:Choice xmlns:p14="http://schemas.microsoft.com/office/powerpoint/2010/main" Requires="p14">
      <p:transition p14:dur="10" advClick="0" advTm="8000"/>
    </mc:Choice>
    <mc:Fallback>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79000" y="376391"/>
            <a:ext cx="11432485" cy="677732"/>
          </a:xfrm>
        </p:spPr>
        <p:txBody>
          <a:bodyPr/>
          <a:lstStyle/>
          <a:p>
            <a:r>
              <a:rPr lang="en-US">
                <a:solidFill>
                  <a:srgbClr val="252525"/>
                </a:solidFill>
              </a:rPr>
              <a:t>Family Solutions</a:t>
            </a:r>
          </a:p>
        </p:txBody>
      </p:sp>
      <p:sp>
        <p:nvSpPr>
          <p:cNvPr id="2" name="TextBox 1">
            <a:extLst>
              <a:ext uri="{FF2B5EF4-FFF2-40B4-BE49-F238E27FC236}">
                <a16:creationId xmlns:a16="http://schemas.microsoft.com/office/drawing/2014/main" id="{CD73F7EA-6B6A-42E7-A54F-E585E89483DE}"/>
              </a:ext>
            </a:extLst>
          </p:cNvPr>
          <p:cNvSpPr txBox="1"/>
          <p:nvPr/>
        </p:nvSpPr>
        <p:spPr>
          <a:xfrm>
            <a:off x="352251" y="725411"/>
            <a:ext cx="9054299" cy="397323"/>
          </a:xfrm>
          <a:prstGeom prst="rect">
            <a:avLst/>
          </a:prstGeom>
          <a:noFill/>
        </p:spPr>
        <p:txBody>
          <a:bodyPr wrap="square" lIns="91440" tIns="45720" rIns="91440" rtlCol="0" anchor="t">
            <a:noAutofit/>
          </a:bodyPr>
          <a:lstStyle/>
          <a:p>
            <a:pPr>
              <a:spcBef>
                <a:spcPts val="600"/>
              </a:spcBef>
            </a:pPr>
            <a:r>
              <a:rPr lang="en-US">
                <a:latin typeface="Poppins" panose="00000500000000000000" pitchFamily="2" charset="0"/>
                <a:cs typeface="Poppins" panose="00000500000000000000" pitchFamily="2" charset="0"/>
              </a:rPr>
              <a:t>Because NXP cares about families, we offer these programs to support yours.</a:t>
            </a: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pic>
        <p:nvPicPr>
          <p:cNvPr id="39" name="Picture 38">
            <a:extLst>
              <a:ext uri="{FF2B5EF4-FFF2-40B4-BE49-F238E27FC236}">
                <a16:creationId xmlns:a16="http://schemas.microsoft.com/office/drawing/2014/main" id="{BCC5387F-8B2C-F5FF-616E-9CB31C6514D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9000" y="3834852"/>
            <a:ext cx="5348298" cy="1341825"/>
          </a:xfrm>
          <a:prstGeom prst="rect">
            <a:avLst/>
          </a:prstGeom>
        </p:spPr>
      </p:pic>
      <p:pic>
        <p:nvPicPr>
          <p:cNvPr id="40" name="Picture 39">
            <a:extLst>
              <a:ext uri="{FF2B5EF4-FFF2-40B4-BE49-F238E27FC236}">
                <a16:creationId xmlns:a16="http://schemas.microsoft.com/office/drawing/2014/main" id="{69A7A0D4-1B60-9089-4528-04C771C2EC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31229" y="2432488"/>
            <a:ext cx="5348298" cy="1142036"/>
          </a:xfrm>
          <a:prstGeom prst="rect">
            <a:avLst/>
          </a:prstGeom>
        </p:spPr>
      </p:pic>
      <p:pic>
        <p:nvPicPr>
          <p:cNvPr id="41" name="Picture 40">
            <a:extLst>
              <a:ext uri="{FF2B5EF4-FFF2-40B4-BE49-F238E27FC236}">
                <a16:creationId xmlns:a16="http://schemas.microsoft.com/office/drawing/2014/main" id="{ADA98C14-2C6C-5B63-B7AA-F7EAAD70D5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0853" y="4993277"/>
            <a:ext cx="5348298" cy="1341825"/>
          </a:xfrm>
          <a:prstGeom prst="rect">
            <a:avLst/>
          </a:prstGeom>
        </p:spPr>
      </p:pic>
      <p:pic>
        <p:nvPicPr>
          <p:cNvPr id="42" name="Picture 41">
            <a:extLst>
              <a:ext uri="{FF2B5EF4-FFF2-40B4-BE49-F238E27FC236}">
                <a16:creationId xmlns:a16="http://schemas.microsoft.com/office/drawing/2014/main" id="{1176DBEA-44DE-7F4E-291D-BD6D49B08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31229" y="3694869"/>
            <a:ext cx="5348298" cy="1082997"/>
          </a:xfrm>
          <a:prstGeom prst="rect">
            <a:avLst/>
          </a:prstGeom>
        </p:spPr>
      </p:pic>
      <p:pic>
        <p:nvPicPr>
          <p:cNvPr id="43" name="Picture 42">
            <a:extLst>
              <a:ext uri="{FF2B5EF4-FFF2-40B4-BE49-F238E27FC236}">
                <a16:creationId xmlns:a16="http://schemas.microsoft.com/office/drawing/2014/main" id="{C69D8B84-2E3F-EAB6-08D8-8CBD9AEB2BD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1865" y="1214309"/>
            <a:ext cx="5348298" cy="2439082"/>
          </a:xfrm>
          <a:prstGeom prst="rect">
            <a:avLst/>
          </a:prstGeom>
        </p:spPr>
      </p:pic>
      <p:sp>
        <p:nvSpPr>
          <p:cNvPr id="45" name="Rectangle: Rounded Corners 2">
            <a:extLst>
              <a:ext uri="{FF2B5EF4-FFF2-40B4-BE49-F238E27FC236}">
                <a16:creationId xmlns:a16="http://schemas.microsoft.com/office/drawing/2014/main" id="{DE8544B2-55E4-6A03-2440-E594CC500379}"/>
              </a:ext>
            </a:extLst>
          </p:cNvPr>
          <p:cNvSpPr/>
          <p:nvPr/>
        </p:nvSpPr>
        <p:spPr>
          <a:xfrm>
            <a:off x="478999" y="1131231"/>
            <a:ext cx="5348299" cy="1273336"/>
          </a:xfrm>
          <a:prstGeom prst="rect">
            <a:avLst/>
          </a:prstGeom>
          <a:noFill/>
          <a:ln w="25400" cap="flat" cmpd="sng" algn="ctr">
            <a:noFill/>
            <a:prstDash val="solid"/>
          </a:ln>
          <a:effectLst/>
        </p:spPr>
        <p:txBody>
          <a:bodyPr lIns="594360" tIns="182880" rIns="182880" bIns="182880" rtlCol="0" anchor="t" anchorCtr="0"/>
          <a:lstStyle/>
          <a:p>
            <a:pPr marL="548640"/>
            <a:r>
              <a:rPr lang="en-US" sz="1400" b="1">
                <a:solidFill>
                  <a:schemeClr val="tx1">
                    <a:lumMod val="85000"/>
                    <a:lumOff val="15000"/>
                  </a:schemeClr>
                </a:solidFill>
                <a:latin typeface="Poppins"/>
                <a:cs typeface="Poppins"/>
              </a:rPr>
              <a:t>Paid maternity and parental leave. </a:t>
            </a:r>
            <a:r>
              <a:rPr lang="en-US" sz="1400" i="1">
                <a:solidFill>
                  <a:schemeClr val="tx1">
                    <a:lumMod val="85000"/>
                    <a:lumOff val="15000"/>
                  </a:schemeClr>
                </a:solidFill>
                <a:latin typeface="Poppins"/>
                <a:cs typeface="Poppins"/>
              </a:rPr>
              <a:t>Maternity leave </a:t>
            </a:r>
            <a:r>
              <a:rPr lang="en-US" sz="1400">
                <a:solidFill>
                  <a:schemeClr val="tx1">
                    <a:lumMod val="85000"/>
                    <a:lumOff val="15000"/>
                  </a:schemeClr>
                </a:solidFill>
                <a:latin typeface="Poppins"/>
                <a:cs typeface="Poppins"/>
              </a:rPr>
              <a:t>is provided at 100% salary pay during your approved short-term disability claim for six weeks and an additional six weeks is paid at 100% of your salary through parental leave, for a total of 12 weeks of paid leave. </a:t>
            </a:r>
            <a:r>
              <a:rPr lang="en-US" sz="1400" i="1">
                <a:solidFill>
                  <a:schemeClr val="tx1">
                    <a:lumMod val="85000"/>
                    <a:lumOff val="15000"/>
                  </a:schemeClr>
                </a:solidFill>
                <a:latin typeface="Poppins"/>
                <a:cs typeface="Poppins"/>
              </a:rPr>
              <a:t>Parental leave </a:t>
            </a:r>
            <a:r>
              <a:rPr lang="en-US" sz="1400">
                <a:solidFill>
                  <a:schemeClr val="tx1">
                    <a:lumMod val="85000"/>
                    <a:lumOff val="15000"/>
                  </a:schemeClr>
                </a:solidFill>
                <a:latin typeface="Poppins"/>
                <a:cs typeface="Poppins"/>
              </a:rPr>
              <a:t>will be covered up to six weeks at 100% of your salary. And you’re eligible for it after 90 days at NXP. </a:t>
            </a:r>
          </a:p>
        </p:txBody>
      </p:sp>
      <p:sp>
        <p:nvSpPr>
          <p:cNvPr id="47" name="Rectangle: Rounded Corners 7">
            <a:extLst>
              <a:ext uri="{FF2B5EF4-FFF2-40B4-BE49-F238E27FC236}">
                <a16:creationId xmlns:a16="http://schemas.microsoft.com/office/drawing/2014/main" id="{17E13EAC-DA58-E32C-9395-D3592CEDB364}"/>
              </a:ext>
            </a:extLst>
          </p:cNvPr>
          <p:cNvSpPr/>
          <p:nvPr/>
        </p:nvSpPr>
        <p:spPr>
          <a:xfrm>
            <a:off x="479000" y="3864884"/>
            <a:ext cx="5348299"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Optum</a:t>
            </a:r>
            <a:r>
              <a:rPr kumimoji="0" lang="en-US" sz="1400" b="1" i="0" u="none" strike="noStrike" kern="0" cap="none" spc="0" normalizeH="0" baseline="3000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Fertility Solutions </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can help you get the fertility guidance and care you need, up to a $40,000 lifetime benefit maximum.</a:t>
            </a:r>
          </a:p>
        </p:txBody>
      </p:sp>
      <p:sp>
        <p:nvSpPr>
          <p:cNvPr id="48" name="Rectangle: Rounded Corners 9">
            <a:extLst>
              <a:ext uri="{FF2B5EF4-FFF2-40B4-BE49-F238E27FC236}">
                <a16:creationId xmlns:a16="http://schemas.microsoft.com/office/drawing/2014/main" id="{6B3C1200-E3F0-8CF1-26B5-0A68E4795597}"/>
              </a:ext>
            </a:extLst>
          </p:cNvPr>
          <p:cNvSpPr/>
          <p:nvPr/>
        </p:nvSpPr>
        <p:spPr>
          <a:xfrm>
            <a:off x="6040853" y="4931959"/>
            <a:ext cx="5348299"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lumMod val="85000"/>
                  <a:lumOff val="15000"/>
                </a:srgbClr>
              </a:solidFill>
              <a:effectLst/>
              <a:uLnTx/>
              <a:uFillTx/>
              <a:latin typeface="Arial"/>
              <a:ea typeface="+mn-ea"/>
              <a:cs typeface="Aharoni" panose="020B0604020202020204" pitchFamily="2" charset="-79"/>
            </a:endParaRPr>
          </a:p>
        </p:txBody>
      </p:sp>
      <p:sp>
        <p:nvSpPr>
          <p:cNvPr id="50" name="Rectangle: Rounded Corners 11">
            <a:extLst>
              <a:ext uri="{FF2B5EF4-FFF2-40B4-BE49-F238E27FC236}">
                <a16:creationId xmlns:a16="http://schemas.microsoft.com/office/drawing/2014/main" id="{49C7BA67-5A8A-9140-2C86-A8EB57FAB5D9}"/>
              </a:ext>
            </a:extLst>
          </p:cNvPr>
          <p:cNvSpPr/>
          <p:nvPr/>
        </p:nvSpPr>
        <p:spPr>
          <a:xfrm>
            <a:off x="6031230" y="3692799"/>
            <a:ext cx="5348298" cy="1273335"/>
          </a:xfrm>
          <a:prstGeom prst="rect">
            <a:avLst/>
          </a:prstGeom>
          <a:noFill/>
          <a:ln w="25400" cap="flat" cmpd="sng" algn="ctr">
            <a:noFill/>
            <a:prstDash val="solid"/>
          </a:ln>
          <a:effectLst/>
        </p:spPr>
        <p:txBody>
          <a:bodyPr lIns="594360" tIns="182880" rIns="182880" bIns="182880" rtlCol="0" anchor="t" anchorCtr="0"/>
          <a:lstStyle/>
          <a:p>
            <a:pPr marL="548640"/>
            <a:r>
              <a:rPr lang="en-US" sz="1400" b="1">
                <a:solidFill>
                  <a:schemeClr val="tx1">
                    <a:lumMod val="85000"/>
                    <a:lumOff val="15000"/>
                  </a:schemeClr>
                </a:solidFill>
                <a:latin typeface="Poppins" panose="00000500000000000000" pitchFamily="2" charset="0"/>
                <a:cs typeface="Poppins" panose="00000500000000000000" pitchFamily="2" charset="0"/>
              </a:rPr>
              <a:t>Tutoring. </a:t>
            </a:r>
            <a:r>
              <a:rPr lang="en-US" sz="1400">
                <a:solidFill>
                  <a:schemeClr val="tx1">
                    <a:lumMod val="85000"/>
                    <a:lumOff val="15000"/>
                  </a:schemeClr>
                </a:solidFill>
                <a:latin typeface="Poppins" panose="00000500000000000000" pitchFamily="2" charset="0"/>
                <a:cs typeface="Poppins" panose="00000500000000000000" pitchFamily="2" charset="0"/>
              </a:rPr>
              <a:t>Offered through Bright Horizons, NXP covers the cost of in-person or online tutoring to students in 300+ subjects.</a:t>
            </a:r>
          </a:p>
        </p:txBody>
      </p:sp>
      <p:sp>
        <p:nvSpPr>
          <p:cNvPr id="52" name="Oval 51">
            <a:extLst>
              <a:ext uri="{FF2B5EF4-FFF2-40B4-BE49-F238E27FC236}">
                <a16:creationId xmlns:a16="http://schemas.microsoft.com/office/drawing/2014/main" id="{300A8552-F2A2-BFCD-E329-055323EFA5C1}"/>
              </a:ext>
            </a:extLst>
          </p:cNvPr>
          <p:cNvSpPr/>
          <p:nvPr/>
        </p:nvSpPr>
        <p:spPr>
          <a:xfrm>
            <a:off x="723462" y="1746477"/>
            <a:ext cx="658090" cy="658090"/>
          </a:xfrm>
          <a:prstGeom prst="ellipse">
            <a:avLst/>
          </a:prstGeom>
          <a:solidFill>
            <a:srgbClr val="01B2D7"/>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Oval 53">
            <a:extLst>
              <a:ext uri="{FF2B5EF4-FFF2-40B4-BE49-F238E27FC236}">
                <a16:creationId xmlns:a16="http://schemas.microsoft.com/office/drawing/2014/main" id="{EFAED711-C21C-6042-28A8-DD86A660624C}"/>
              </a:ext>
            </a:extLst>
          </p:cNvPr>
          <p:cNvSpPr/>
          <p:nvPr/>
        </p:nvSpPr>
        <p:spPr>
          <a:xfrm>
            <a:off x="741855" y="4052855"/>
            <a:ext cx="674589" cy="674589"/>
          </a:xfrm>
          <a:prstGeom prst="ellipse">
            <a:avLst/>
          </a:prstGeom>
          <a:solidFill>
            <a:srgbClr val="FE7300"/>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5" name="Oval 54">
            <a:extLst>
              <a:ext uri="{FF2B5EF4-FFF2-40B4-BE49-F238E27FC236}">
                <a16:creationId xmlns:a16="http://schemas.microsoft.com/office/drawing/2014/main" id="{62229B39-26E0-5EB5-D7FA-34DEC7B81498}"/>
              </a:ext>
            </a:extLst>
          </p:cNvPr>
          <p:cNvSpPr/>
          <p:nvPr/>
        </p:nvSpPr>
        <p:spPr>
          <a:xfrm>
            <a:off x="6267582" y="2591816"/>
            <a:ext cx="674589" cy="674589"/>
          </a:xfrm>
          <a:prstGeom prst="ellipse">
            <a:avLst/>
          </a:prstGeom>
          <a:solidFill>
            <a:srgbClr val="FE7300"/>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7" name="Oval 56">
            <a:extLst>
              <a:ext uri="{FF2B5EF4-FFF2-40B4-BE49-F238E27FC236}">
                <a16:creationId xmlns:a16="http://schemas.microsoft.com/office/drawing/2014/main" id="{98C4D5C3-0BF7-BB07-7F65-C9504CAD06C5}"/>
              </a:ext>
            </a:extLst>
          </p:cNvPr>
          <p:cNvSpPr/>
          <p:nvPr/>
        </p:nvSpPr>
        <p:spPr>
          <a:xfrm>
            <a:off x="6224783" y="3913512"/>
            <a:ext cx="658090" cy="658090"/>
          </a:xfrm>
          <a:prstGeom prst="ellipse">
            <a:avLst/>
          </a:prstGeom>
          <a:solidFill>
            <a:srgbClr val="01B2D7"/>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2" name="Rectangle: Rounded Corners 7">
            <a:extLst>
              <a:ext uri="{FF2B5EF4-FFF2-40B4-BE49-F238E27FC236}">
                <a16:creationId xmlns:a16="http://schemas.microsoft.com/office/drawing/2014/main" id="{9F733952-98B1-69BE-2467-13E0C37BB048}"/>
              </a:ext>
            </a:extLst>
          </p:cNvPr>
          <p:cNvSpPr/>
          <p:nvPr/>
        </p:nvSpPr>
        <p:spPr>
          <a:xfrm>
            <a:off x="6050734" y="5009330"/>
            <a:ext cx="5348299" cy="1273335"/>
          </a:xfrm>
          <a:prstGeom prst="rect">
            <a:avLst/>
          </a:prstGeom>
          <a:noFill/>
          <a:ln w="25400" cap="flat" cmpd="sng" algn="ctr">
            <a:noFill/>
            <a:prstDash val="solid"/>
          </a:ln>
          <a:effectLst/>
        </p:spPr>
        <p:txBody>
          <a:bodyPr lIns="594360" tIns="182880" rIns="182880" bIns="182880" rtlCol="0" anchor="t" anchorCtr="0"/>
          <a:lstStyle/>
          <a:p>
            <a:pPr marL="581025"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Sign up for </a:t>
            </a:r>
            <a:r>
              <a:rPr kumimoji="0" lang="en-US" sz="1400" b="1"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UnitedHealthcare's Maternity Support Program </a:t>
            </a:r>
            <a:r>
              <a:rPr kumimoji="0" lang="en-US" sz="14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”Maven” to receive a gift and additional support through your pregnancy. Visit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myuhc.com</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 or call </a:t>
            </a: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1-877-201-5328</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a:t>
            </a:r>
          </a:p>
          <a:p>
            <a:pPr marL="581025"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endParaRPr>
          </a:p>
        </p:txBody>
      </p:sp>
      <p:sp>
        <p:nvSpPr>
          <p:cNvPr id="64" name="Oval 63">
            <a:extLst>
              <a:ext uri="{FF2B5EF4-FFF2-40B4-BE49-F238E27FC236}">
                <a16:creationId xmlns:a16="http://schemas.microsoft.com/office/drawing/2014/main" id="{8F438936-6B36-9D32-1A34-F1F9041D7791}"/>
              </a:ext>
            </a:extLst>
          </p:cNvPr>
          <p:cNvSpPr/>
          <p:nvPr/>
        </p:nvSpPr>
        <p:spPr>
          <a:xfrm>
            <a:off x="6269199" y="5306506"/>
            <a:ext cx="658090" cy="658090"/>
          </a:xfrm>
          <a:prstGeom prst="ellipse">
            <a:avLst/>
          </a:prstGeom>
          <a:solidFill>
            <a:srgbClr val="00A602"/>
          </a:solidFill>
          <a:ln w="25400" cap="flat" cmpd="sng" algn="ctr">
            <a:noFill/>
            <a:prstDash val="solid"/>
          </a:ln>
          <a:effectLst/>
        </p:spPr>
        <p:txBody>
          <a:bodyPr lIns="182880" tIns="182880" rIns="182880" bIns="182880"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65" name="Picture 64">
            <a:extLst>
              <a:ext uri="{FF2B5EF4-FFF2-40B4-BE49-F238E27FC236}">
                <a16:creationId xmlns:a16="http://schemas.microsoft.com/office/drawing/2014/main" id="{91C4E811-8475-C977-20AF-99208288317E}"/>
              </a:ext>
            </a:extLst>
          </p:cNvPr>
          <p:cNvPicPr>
            <a:picLocks noChangeAspect="1"/>
          </p:cNvPicPr>
          <p:nvPr/>
        </p:nvPicPr>
        <p:blipFill>
          <a:blip r:embed="rId7"/>
          <a:stretch>
            <a:fillRect/>
          </a:stretch>
        </p:blipFill>
        <p:spPr>
          <a:xfrm>
            <a:off x="6252638" y="5286301"/>
            <a:ext cx="698500" cy="698500"/>
          </a:xfrm>
          <a:prstGeom prst="rect">
            <a:avLst/>
          </a:prstGeom>
        </p:spPr>
      </p:pic>
      <p:pic>
        <p:nvPicPr>
          <p:cNvPr id="5" name="Picture 4">
            <a:extLst>
              <a:ext uri="{FF2B5EF4-FFF2-40B4-BE49-F238E27FC236}">
                <a16:creationId xmlns:a16="http://schemas.microsoft.com/office/drawing/2014/main" id="{172875CC-52B2-2742-D5CB-14680983393B}"/>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19114" y="1727820"/>
            <a:ext cx="685800" cy="68580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99453592-7627-2024-5E85-405B89C41C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1544" y="4043079"/>
            <a:ext cx="706636" cy="706636"/>
          </a:xfrm>
          <a:prstGeom prst="rect">
            <a:avLst/>
          </a:prstGeom>
        </p:spPr>
      </p:pic>
      <p:sp>
        <p:nvSpPr>
          <p:cNvPr id="49" name="Rectangle: Rounded Corners 10">
            <a:extLst>
              <a:ext uri="{FF2B5EF4-FFF2-40B4-BE49-F238E27FC236}">
                <a16:creationId xmlns:a16="http://schemas.microsoft.com/office/drawing/2014/main" id="{BA14EC13-DF7B-ACA2-4144-3D0E722A1FF0}"/>
              </a:ext>
            </a:extLst>
          </p:cNvPr>
          <p:cNvSpPr/>
          <p:nvPr/>
        </p:nvSpPr>
        <p:spPr>
          <a:xfrm>
            <a:off x="6050735" y="2414008"/>
            <a:ext cx="5348298" cy="1273335"/>
          </a:xfrm>
          <a:prstGeom prst="rect">
            <a:avLst/>
          </a:prstGeom>
          <a:noFill/>
          <a:ln w="25400" cap="flat" cmpd="sng" algn="ctr">
            <a:noFill/>
            <a:prstDash val="solid"/>
          </a:ln>
          <a:effectLst/>
        </p:spPr>
        <p:txBody>
          <a:bodyPr lIns="594360" tIns="182880" rIns="182880" bIns="182880" rtlCol="0" anchor="t" anchorCtr="0"/>
          <a:lstStyle/>
          <a:p>
            <a:pPr marL="54864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Backup care. </a:t>
            </a:r>
            <a:r>
              <a:rPr kumimoji="0" lang="en-US" sz="1400" b="0" i="0" u="none" strike="noStrike" kern="0" cap="none" spc="0" normalizeH="0" baseline="0" noProof="0">
                <a:ln>
                  <a:noFill/>
                </a:ln>
                <a:solidFill>
                  <a:srgbClr val="000000">
                    <a:lumMod val="85000"/>
                    <a:lumOff val="15000"/>
                  </a:srgbClr>
                </a:solidFill>
                <a:effectLst/>
                <a:uLnTx/>
                <a:uFillTx/>
                <a:latin typeface="Poppins" panose="00000500000000000000" pitchFamily="2" charset="0"/>
                <a:cs typeface="Poppins" panose="00000500000000000000" pitchFamily="2" charset="0"/>
              </a:rPr>
              <a:t>NXP partners with Bright Horizons to help US employees find and pay for temporary childcare, self-care or senior care when your regular plans are disrupted.</a:t>
            </a:r>
          </a:p>
        </p:txBody>
      </p:sp>
      <p:pic>
        <p:nvPicPr>
          <p:cNvPr id="11" name="Picture 10">
            <a:extLst>
              <a:ext uri="{FF2B5EF4-FFF2-40B4-BE49-F238E27FC236}">
                <a16:creationId xmlns:a16="http://schemas.microsoft.com/office/drawing/2014/main" id="{109D2464-3B81-E7C5-B7EB-A92628A9CEB0}"/>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6261976" y="2579523"/>
            <a:ext cx="685800" cy="685800"/>
          </a:xfrm>
          <a:prstGeom prst="rect">
            <a:avLst/>
          </a:prstGeom>
        </p:spPr>
      </p:pic>
      <p:pic>
        <p:nvPicPr>
          <p:cNvPr id="12" name="Picture 11">
            <a:extLst>
              <a:ext uri="{FF2B5EF4-FFF2-40B4-BE49-F238E27FC236}">
                <a16:creationId xmlns:a16="http://schemas.microsoft.com/office/drawing/2014/main" id="{59FCEF2A-04AE-D2BD-1833-B0EDC5FD5E3B}"/>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6224783" y="3909338"/>
            <a:ext cx="685800" cy="685800"/>
          </a:xfrm>
          <a:prstGeom prst="rect">
            <a:avLst/>
          </a:prstGeom>
        </p:spPr>
      </p:pic>
      <p:pic>
        <p:nvPicPr>
          <p:cNvPr id="13" name="Picture 12">
            <a:extLst>
              <a:ext uri="{FF2B5EF4-FFF2-40B4-BE49-F238E27FC236}">
                <a16:creationId xmlns:a16="http://schemas.microsoft.com/office/drawing/2014/main" id="{EEA193AB-4902-D108-E0CE-C950B1ECA5A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9000" y="5354872"/>
            <a:ext cx="5348298" cy="980230"/>
          </a:xfrm>
          <a:prstGeom prst="rect">
            <a:avLst/>
          </a:prstGeom>
        </p:spPr>
      </p:pic>
      <p:sp>
        <p:nvSpPr>
          <p:cNvPr id="14" name="Rectangle: Rounded Corners 9">
            <a:extLst>
              <a:ext uri="{FF2B5EF4-FFF2-40B4-BE49-F238E27FC236}">
                <a16:creationId xmlns:a16="http://schemas.microsoft.com/office/drawing/2014/main" id="{55EF3042-A1F4-F8DD-2AC9-8CBABA6FCD67}"/>
              </a:ext>
            </a:extLst>
          </p:cNvPr>
          <p:cNvSpPr/>
          <p:nvPr/>
        </p:nvSpPr>
        <p:spPr>
          <a:xfrm>
            <a:off x="495560" y="5334837"/>
            <a:ext cx="5348299" cy="975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360" tIns="182880" rIns="182880" bIns="182880" rtlCol="0" anchor="t" anchorCtr="0"/>
          <a:lstStyle/>
          <a:p>
            <a:pPr marL="548640"/>
            <a:r>
              <a:rPr lang="en-US" sz="1400" b="1">
                <a:solidFill>
                  <a:schemeClr val="tx1">
                    <a:lumMod val="85000"/>
                    <a:lumOff val="15000"/>
                  </a:schemeClr>
                </a:solidFill>
                <a:latin typeface="Poppins" panose="00000500000000000000" pitchFamily="2" charset="0"/>
                <a:cs typeface="Poppins" panose="00000500000000000000" pitchFamily="2" charset="0"/>
              </a:rPr>
              <a:t>Adoption assistance program. </a:t>
            </a:r>
            <a:r>
              <a:rPr lang="en-US" sz="1400">
                <a:solidFill>
                  <a:schemeClr val="tx1">
                    <a:lumMod val="85000"/>
                    <a:lumOff val="15000"/>
                  </a:schemeClr>
                </a:solidFill>
                <a:latin typeface="Poppins" panose="00000500000000000000" pitchFamily="2" charset="0"/>
                <a:cs typeface="Poppins" panose="00000500000000000000" pitchFamily="2" charset="0"/>
              </a:rPr>
              <a:t>NXP reimburses up to $10,000 in eligible adoption expenses</a:t>
            </a:r>
            <a:r>
              <a:rPr lang="en-US" sz="1400">
                <a:solidFill>
                  <a:schemeClr val="tx1">
                    <a:lumMod val="85000"/>
                    <a:lumOff val="15000"/>
                  </a:schemeClr>
                </a:solidFill>
                <a:latin typeface="Arial" panose="020B0604020202020204" pitchFamily="34" charset="0"/>
                <a:cs typeface="Arial" panose="020B0604020202020204" pitchFamily="34" charset="0"/>
              </a:rPr>
              <a:t>.</a:t>
            </a:r>
            <a:endParaRPr lang="en-US" sz="1400">
              <a:solidFill>
                <a:schemeClr val="tx1">
                  <a:lumMod val="85000"/>
                  <a:lumOff val="15000"/>
                </a:schemeClr>
              </a:solidFill>
              <a:latin typeface="+mj-lt"/>
              <a:cs typeface="Aharoni" panose="020B0604020202020204" pitchFamily="2" charset="-79"/>
            </a:endParaRPr>
          </a:p>
        </p:txBody>
      </p:sp>
      <p:sp>
        <p:nvSpPr>
          <p:cNvPr id="16" name="Oval 15">
            <a:extLst>
              <a:ext uri="{FF2B5EF4-FFF2-40B4-BE49-F238E27FC236}">
                <a16:creationId xmlns:a16="http://schemas.microsoft.com/office/drawing/2014/main" id="{D67B16EF-71FE-F981-6B5C-6B729DEFB041}"/>
              </a:ext>
            </a:extLst>
          </p:cNvPr>
          <p:cNvSpPr/>
          <p:nvPr/>
        </p:nvSpPr>
        <p:spPr>
          <a:xfrm>
            <a:off x="734896" y="5493728"/>
            <a:ext cx="658090" cy="658090"/>
          </a:xfrm>
          <a:prstGeom prst="ellipse">
            <a:avLst/>
          </a:prstGeom>
          <a:solidFill>
            <a:srgbClr val="01B2D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pic>
        <p:nvPicPr>
          <p:cNvPr id="17" name="Picture 16">
            <a:extLst>
              <a:ext uri="{FF2B5EF4-FFF2-40B4-BE49-F238E27FC236}">
                <a16:creationId xmlns:a16="http://schemas.microsoft.com/office/drawing/2014/main" id="{1A46F868-D349-9A7C-F159-ECE97CCAD09B}"/>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707186" y="5482153"/>
            <a:ext cx="685800" cy="685800"/>
          </a:xfrm>
          <a:prstGeom prst="rect">
            <a:avLst/>
          </a:prstGeom>
        </p:spPr>
      </p:pic>
      <p:grpSp>
        <p:nvGrpSpPr>
          <p:cNvPr id="8" name="Group 7">
            <a:extLst>
              <a:ext uri="{FF2B5EF4-FFF2-40B4-BE49-F238E27FC236}">
                <a16:creationId xmlns:a16="http://schemas.microsoft.com/office/drawing/2014/main" id="{6A9EC510-F4C3-2202-4E7B-FFF193D0B4FA}"/>
              </a:ext>
            </a:extLst>
          </p:cNvPr>
          <p:cNvGrpSpPr/>
          <p:nvPr/>
        </p:nvGrpSpPr>
        <p:grpSpPr>
          <a:xfrm>
            <a:off x="6031229" y="1202779"/>
            <a:ext cx="5567872" cy="1168544"/>
            <a:chOff x="6050278" y="1130493"/>
            <a:chExt cx="5571278" cy="1142036"/>
          </a:xfrm>
        </p:grpSpPr>
        <p:pic>
          <p:nvPicPr>
            <p:cNvPr id="4" name="Picture 3">
              <a:extLst>
                <a:ext uri="{FF2B5EF4-FFF2-40B4-BE49-F238E27FC236}">
                  <a16:creationId xmlns:a16="http://schemas.microsoft.com/office/drawing/2014/main" id="{D7F64BF7-8416-6AA3-4929-EC3D8B480B2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50278" y="1130493"/>
              <a:ext cx="5348298" cy="1142036"/>
            </a:xfrm>
            <a:prstGeom prst="rect">
              <a:avLst/>
            </a:prstGeom>
          </p:spPr>
        </p:pic>
        <p:sp>
          <p:nvSpPr>
            <p:cNvPr id="7" name="TextBox 6">
              <a:extLst>
                <a:ext uri="{FF2B5EF4-FFF2-40B4-BE49-F238E27FC236}">
                  <a16:creationId xmlns:a16="http://schemas.microsoft.com/office/drawing/2014/main" id="{889EAF20-9742-2907-5B86-1533B603CDCD}"/>
                </a:ext>
              </a:extLst>
            </p:cNvPr>
            <p:cNvSpPr txBox="1"/>
            <p:nvPr/>
          </p:nvSpPr>
          <p:spPr>
            <a:xfrm>
              <a:off x="7064679" y="1403143"/>
              <a:ext cx="4556877" cy="738664"/>
            </a:xfrm>
            <a:prstGeom prst="rect">
              <a:avLst/>
            </a:prstGeom>
            <a:noFill/>
          </p:spPr>
          <p:txBody>
            <a:bodyPr wrap="square">
              <a:spAutoFit/>
            </a:bodyPr>
            <a:lstStyle/>
            <a:p>
              <a:r>
                <a:rPr lang="en-US" sz="1400" b="1">
                  <a:solidFill>
                    <a:srgbClr val="000000"/>
                  </a:solidFill>
                  <a:cs typeface="Poppins"/>
                </a:rPr>
                <a:t>Employee Assistance Program </a:t>
              </a:r>
              <a:r>
                <a:rPr lang="en-US" sz="1400">
                  <a:solidFill>
                    <a:srgbClr val="000000"/>
                  </a:solidFill>
                  <a:cs typeface="Poppins"/>
                </a:rPr>
                <a:t>(EAP) – Care Connect through Optum has changed their number to 855-591-1565</a:t>
              </a:r>
            </a:p>
          </p:txBody>
        </p:sp>
      </p:grpSp>
      <p:grpSp>
        <p:nvGrpSpPr>
          <p:cNvPr id="21" name="Group 20">
            <a:extLst>
              <a:ext uri="{FF2B5EF4-FFF2-40B4-BE49-F238E27FC236}">
                <a16:creationId xmlns:a16="http://schemas.microsoft.com/office/drawing/2014/main" id="{B8090250-7D06-E1BA-EE3A-42F449AF7E94}"/>
              </a:ext>
            </a:extLst>
          </p:cNvPr>
          <p:cNvGrpSpPr/>
          <p:nvPr/>
        </p:nvGrpSpPr>
        <p:grpSpPr>
          <a:xfrm>
            <a:off x="6154309" y="1451005"/>
            <a:ext cx="728564" cy="728564"/>
            <a:chOff x="6078865" y="1337555"/>
            <a:chExt cx="728564" cy="728564"/>
          </a:xfrm>
        </p:grpSpPr>
        <p:sp>
          <p:nvSpPr>
            <p:cNvPr id="20" name="Flowchart: Connector 19">
              <a:extLst>
                <a:ext uri="{FF2B5EF4-FFF2-40B4-BE49-F238E27FC236}">
                  <a16:creationId xmlns:a16="http://schemas.microsoft.com/office/drawing/2014/main" id="{68D82473-EB81-C451-2D2B-E7A6C8DB4A54}"/>
                </a:ext>
              </a:extLst>
            </p:cNvPr>
            <p:cNvSpPr/>
            <p:nvPr/>
          </p:nvSpPr>
          <p:spPr>
            <a:xfrm>
              <a:off x="6138568" y="1350953"/>
              <a:ext cx="643427" cy="692034"/>
            </a:xfrm>
            <a:prstGeom prst="flowChartConnector">
              <a:avLst/>
            </a:prstGeom>
            <a:solidFill>
              <a:srgbClr val="00B05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9" name="Graphic 18" descr="Speaker phone outline">
              <a:extLst>
                <a:ext uri="{FF2B5EF4-FFF2-40B4-BE49-F238E27FC236}">
                  <a16:creationId xmlns:a16="http://schemas.microsoft.com/office/drawing/2014/main" id="{8E5E0CA4-9394-FE7E-57E1-DFC99601BD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78865" y="1337555"/>
              <a:ext cx="728564" cy="728564"/>
            </a:xfrm>
            <a:prstGeom prst="rect">
              <a:avLst/>
            </a:prstGeom>
          </p:spPr>
        </p:pic>
      </p:grpSp>
      <p:pic>
        <p:nvPicPr>
          <p:cNvPr id="3" name="13">
            <a:hlinkClick r:id="" action="ppaction://media"/>
            <a:extLst>
              <a:ext uri="{FF2B5EF4-FFF2-40B4-BE49-F238E27FC236}">
                <a16:creationId xmlns:a16="http://schemas.microsoft.com/office/drawing/2014/main" id="{36FF5A0B-CF42-F365-6EB5-8271A8729C52}"/>
              </a:ext>
            </a:extLst>
          </p:cNvPr>
          <p:cNvPicPr>
            <a:picLocks noChangeAspect="1"/>
          </p:cNvPicPr>
          <p:nvPr>
            <a:audioFile r:link="rId1"/>
            <p:extLst>
              <p:ext uri="{DAA4B4D4-6D71-4841-9C94-3DE7FCFB9230}">
                <p14:media xmlns:p14="http://schemas.microsoft.com/office/powerpoint/2010/main" r:embed="rId2">
                  <p14:trim st="1530"/>
                </p14:media>
              </p:ext>
            </p:extLst>
          </p:nvPr>
        </p:nvPicPr>
        <p:blipFill>
          <a:blip r:embed="rId15"/>
          <a:stretch>
            <a:fillRect/>
          </a:stretch>
        </p:blipFill>
        <p:spPr>
          <a:xfrm>
            <a:off x="-737" y="6370637"/>
            <a:ext cx="487363" cy="487363"/>
          </a:xfrm>
          <a:prstGeom prst="rect">
            <a:avLst/>
          </a:prstGeom>
        </p:spPr>
      </p:pic>
    </p:spTree>
    <p:extLst>
      <p:ext uri="{BB962C8B-B14F-4D97-AF65-F5344CB8AC3E}">
        <p14:creationId xmlns:p14="http://schemas.microsoft.com/office/powerpoint/2010/main" val="1203920611"/>
      </p:ext>
    </p:extLst>
  </p:cSld>
  <p:clrMapOvr>
    <a:masterClrMapping/>
  </p:clrMapOvr>
  <mc:AlternateContent xmlns:mc="http://schemas.openxmlformats.org/markup-compatibility/2006">
    <mc:Choice xmlns:p14="http://schemas.microsoft.com/office/powerpoint/2010/main" Requires="p14">
      <p:transition p14:dur="10" advClick="0" advTm="63000"/>
    </mc:Choice>
    <mc:Fallback>
      <p:transition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467161" y="2702694"/>
            <a:ext cx="5118169" cy="1330356"/>
          </a:xfrm>
          <a:noFill/>
        </p:spPr>
        <p:txBody>
          <a:bodyPr>
            <a:noAutofit/>
          </a:bodyPr>
          <a:lstStyle/>
          <a:p>
            <a:pPr>
              <a:lnSpc>
                <a:spcPct val="110000"/>
              </a:lnSpc>
            </a:pPr>
            <a:r>
              <a:rPr lang="en-US" sz="3400" dirty="0">
                <a:solidFill>
                  <a:srgbClr val="252525"/>
                </a:solidFill>
                <a:latin typeface="+mj-lt"/>
              </a:rPr>
              <a:t>Benefits for your Financial Wellness</a:t>
            </a:r>
          </a:p>
        </p:txBody>
      </p:sp>
      <p:pic>
        <p:nvPicPr>
          <p:cNvPr id="2" name="14">
            <a:hlinkClick r:id="" action="ppaction://media"/>
            <a:extLst>
              <a:ext uri="{FF2B5EF4-FFF2-40B4-BE49-F238E27FC236}">
                <a16:creationId xmlns:a16="http://schemas.microsoft.com/office/drawing/2014/main" id="{1CE7EA63-4DD4-170E-4C9E-5811C606E90F}"/>
              </a:ext>
            </a:extLst>
          </p:cNvPr>
          <p:cNvPicPr>
            <a:picLocks noChangeAspect="1"/>
          </p:cNvPicPr>
          <p:nvPr>
            <a:audioFile r:link="rId1"/>
            <p:extLst>
              <p:ext uri="{DAA4B4D4-6D71-4841-9C94-3DE7FCFB9230}">
                <p14:media xmlns:p14="http://schemas.microsoft.com/office/powerpoint/2010/main" r:embed="rId2">
                  <p14:trim st="1910"/>
                </p14:media>
              </p:ext>
            </p:extLst>
          </p:nvPr>
        </p:nvPicPr>
        <p:blipFill>
          <a:blip r:embed="rId5"/>
          <a:stretch>
            <a:fillRect/>
          </a:stretch>
        </p:blipFill>
        <p:spPr>
          <a:xfrm>
            <a:off x="25613" y="6370637"/>
            <a:ext cx="487363" cy="487363"/>
          </a:xfrm>
          <a:prstGeom prst="rect">
            <a:avLst/>
          </a:prstGeom>
        </p:spPr>
      </p:pic>
    </p:spTree>
    <p:extLst>
      <p:ext uri="{BB962C8B-B14F-4D97-AF65-F5344CB8AC3E}">
        <p14:creationId xmlns:p14="http://schemas.microsoft.com/office/powerpoint/2010/main" val="2433830416"/>
      </p:ext>
    </p:extLst>
  </p:cSld>
  <p:clrMapOvr>
    <a:masterClrMapping/>
  </p:clrMapOvr>
  <mc:AlternateContent xmlns:mc="http://schemas.openxmlformats.org/markup-compatibility/2006">
    <mc:Choice xmlns:p14="http://schemas.microsoft.com/office/powerpoint/2010/main" Requires="p14">
      <p:transition p14:dur="10" advClick="0" advTm="8000"/>
    </mc:Choice>
    <mc:Fallback>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79000" y="376391"/>
            <a:ext cx="11432485" cy="397323"/>
          </a:xfrm>
        </p:spPr>
        <p:txBody>
          <a:bodyPr>
            <a:normAutofit/>
          </a:bodyPr>
          <a:lstStyle/>
          <a:p>
            <a:r>
              <a:rPr lang="en-US">
                <a:solidFill>
                  <a:srgbClr val="252525"/>
                </a:solidFill>
              </a:rPr>
              <a:t>Your 401(k) Plan</a:t>
            </a:r>
          </a:p>
        </p:txBody>
      </p:sp>
      <p:sp>
        <p:nvSpPr>
          <p:cNvPr id="3" name="TextBox 2">
            <a:extLst>
              <a:ext uri="{FF2B5EF4-FFF2-40B4-BE49-F238E27FC236}">
                <a16:creationId xmlns:a16="http://schemas.microsoft.com/office/drawing/2014/main" id="{1386E450-1280-E569-2E6B-37545C911223}"/>
              </a:ext>
            </a:extLst>
          </p:cNvPr>
          <p:cNvSpPr txBox="1"/>
          <p:nvPr/>
        </p:nvSpPr>
        <p:spPr>
          <a:xfrm>
            <a:off x="449773" y="860852"/>
            <a:ext cx="10810102" cy="1377698"/>
          </a:xfrm>
          <a:prstGeom prst="rect">
            <a:avLst/>
          </a:prstGeom>
          <a:noFill/>
        </p:spPr>
        <p:txBody>
          <a:bodyPr wrap="square" lIns="91440" tIns="45720" rIns="91440" rtlCol="0" anchor="t">
            <a:noAutofit/>
          </a:bodyPr>
          <a:lstStyle/>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Three ways to contribute: pre-tax, Roth and after-tax contributions.</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NXP matches your pre-tax and Roth contributions, including catch-up, dollar for dollar up to 5% of your eligible earnings.  NXP does not match after-tax contributions.</a:t>
            </a:r>
          </a:p>
          <a:p>
            <a:pPr marL="285750" indent="-285750">
              <a:spcBef>
                <a:spcPts val="600"/>
              </a:spcBef>
              <a:buFont typeface="Arial" panose="020B0604020202020204" pitchFamily="34" charset="0"/>
              <a:buChar char="•"/>
            </a:pPr>
            <a:r>
              <a:rPr lang="en-US">
                <a:latin typeface="Poppins" panose="00000500000000000000" pitchFamily="2" charset="0"/>
                <a:cs typeface="Poppins" panose="00000500000000000000" pitchFamily="2" charset="0"/>
              </a:rPr>
              <a:t>Use the Roth in-plan conversion feature to convert after-tax and/or pre-tax to Roth.</a:t>
            </a:r>
          </a:p>
          <a:p>
            <a:pPr>
              <a:spcBef>
                <a:spcPts val="600"/>
              </a:spcBef>
            </a:pPr>
            <a:endParaRPr lang="en-US">
              <a:latin typeface="Poppins" panose="00000500000000000000" pitchFamily="2" charset="0"/>
              <a:cs typeface="Poppins" panose="00000500000000000000" pitchFamily="2" charset="0"/>
            </a:endParaRPr>
          </a:p>
          <a:p>
            <a:pPr>
              <a:spcBef>
                <a:spcPts val="600"/>
              </a:spcBef>
            </a:pPr>
            <a:endParaRPr lang="en-US">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a:solidFill>
                <a:schemeClr val="accent1"/>
              </a:solidFill>
              <a:latin typeface="Poppins" panose="00000500000000000000" pitchFamily="2" charset="0"/>
              <a:cs typeface="Poppins" panose="00000500000000000000" pitchFamily="2" charset="0"/>
            </a:endParaRPr>
          </a:p>
        </p:txBody>
      </p:sp>
      <p:sp>
        <p:nvSpPr>
          <p:cNvPr id="5" name="Text Placeholder 2">
            <a:extLst>
              <a:ext uri="{FF2B5EF4-FFF2-40B4-BE49-F238E27FC236}">
                <a16:creationId xmlns:a16="http://schemas.microsoft.com/office/drawing/2014/main" id="{3347974F-DA3C-A5F3-0E4B-93A742124854}"/>
              </a:ext>
            </a:extLst>
          </p:cNvPr>
          <p:cNvSpPr txBox="1">
            <a:spLocks/>
          </p:cNvSpPr>
          <p:nvPr/>
        </p:nvSpPr>
        <p:spPr>
          <a:xfrm>
            <a:off x="449773" y="5081085"/>
            <a:ext cx="11055922" cy="8686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800" baseline="30000" dirty="0">
                <a:latin typeface="Poppins" panose="00000500000000000000" pitchFamily="2" charset="0"/>
                <a:cs typeface="Poppins" panose="00000500000000000000" pitchFamily="2" charset="0"/>
              </a:rPr>
              <a:t>1</a:t>
            </a:r>
            <a:r>
              <a:rPr lang="en-US" sz="800" dirty="0">
                <a:latin typeface="Poppins" panose="00000500000000000000" pitchFamily="2" charset="0"/>
                <a:cs typeface="Poppins" panose="00000500000000000000" pitchFamily="2" charset="0"/>
              </a:rPr>
              <a:t> A distribution from a Roth 401(k) is tax free and penalty free, provided that the five-year aging requirement has been satisfied and one of the following conditions is met: age 59½, disability, or death.	</a:t>
            </a:r>
          </a:p>
          <a:p>
            <a:pPr marL="0" indent="0">
              <a:lnSpc>
                <a:spcPct val="100000"/>
              </a:lnSpc>
              <a:spcBef>
                <a:spcPts val="0"/>
              </a:spcBef>
              <a:buFont typeface="Arial" panose="020B0604020202020204" pitchFamily="34" charset="0"/>
              <a:buNone/>
            </a:pPr>
            <a:r>
              <a:rPr lang="en-US" sz="800" baseline="30000" dirty="0">
                <a:latin typeface="Poppins" panose="00000500000000000000" pitchFamily="2" charset="0"/>
                <a:cs typeface="Poppins" panose="00000500000000000000" pitchFamily="2" charset="0"/>
              </a:rPr>
              <a:t>2</a:t>
            </a:r>
            <a:r>
              <a:rPr lang="en-US" sz="800" dirty="0">
                <a:latin typeface="Poppins" panose="00000500000000000000" pitchFamily="2" charset="0"/>
                <a:cs typeface="Poppins" panose="00000500000000000000" pitchFamily="2" charset="0"/>
              </a:rPr>
              <a:t> A partial distribution from a qualified plan must include a proportional share of the pre-tax and after-tax amounts in the account. Therefore, while the portion of your distribution associated with your after-tax contribution is not taxable, the portion of your distribution associated with any pre-tax contributions or earnings on pre-tax or after-tax contributions is taxable.</a:t>
            </a:r>
          </a:p>
          <a:p>
            <a:pPr marL="0" indent="0">
              <a:lnSpc>
                <a:spcPct val="100000"/>
              </a:lnSpc>
              <a:spcBef>
                <a:spcPts val="0"/>
              </a:spcBef>
              <a:buNone/>
            </a:pPr>
            <a:r>
              <a:rPr lang="en-US" sz="800" baseline="30000" dirty="0">
                <a:latin typeface="Poppins" panose="00000500000000000000" pitchFamily="2" charset="0"/>
                <a:cs typeface="Poppins" panose="00000500000000000000" pitchFamily="2" charset="0"/>
              </a:rPr>
              <a:t>3</a:t>
            </a:r>
            <a:r>
              <a:rPr lang="en-US" sz="800" dirty="0">
                <a:latin typeface="Poppins" panose="00000500000000000000" pitchFamily="2" charset="0"/>
                <a:cs typeface="Poppins" panose="00000500000000000000" pitchFamily="2" charset="0"/>
              </a:rPr>
              <a:t> In 2025, catch-up contributions may be made on a pre-tax and/or Roth basis and are in addition to the pre-tax/Roth $23,500 limit and $70,000 additions limit.  For 2026, employees with FICA wages over $145,000 in 2025, must make all 2026 catch-up contributions as Roth.</a:t>
            </a:r>
          </a:p>
          <a:p>
            <a:pPr marL="0" indent="0">
              <a:lnSpc>
                <a:spcPct val="100000"/>
              </a:lnSpc>
              <a:spcBef>
                <a:spcPts val="0"/>
              </a:spcBef>
              <a:buNone/>
            </a:pPr>
            <a:r>
              <a:rPr lang="en-US" sz="800" baseline="30000" dirty="0">
                <a:latin typeface="Poppins" panose="00000500000000000000" pitchFamily="2" charset="0"/>
                <a:cs typeface="Poppins" panose="00000500000000000000" pitchFamily="2" charset="0"/>
              </a:rPr>
              <a:t>4</a:t>
            </a:r>
            <a:r>
              <a:rPr lang="en-US" sz="800" dirty="0">
                <a:latin typeface="Poppins" panose="00000500000000000000" pitchFamily="2" charset="0"/>
                <a:cs typeface="Poppins" panose="00000500000000000000" pitchFamily="2" charset="0"/>
              </a:rPr>
              <a:t> Employer match contributions are taxed the same whether an employee contributes pre-tax and/or Roth (employer contributions and the related earnings are taxed when distributed).</a:t>
            </a:r>
          </a:p>
        </p:txBody>
      </p:sp>
      <p:sp>
        <p:nvSpPr>
          <p:cNvPr id="2" name="TextBox 1">
            <a:extLst>
              <a:ext uri="{FF2B5EF4-FFF2-40B4-BE49-F238E27FC236}">
                <a16:creationId xmlns:a16="http://schemas.microsoft.com/office/drawing/2014/main" id="{6DF3F8CF-12CC-BBA3-79FD-2EE6C7FB07B0}"/>
              </a:ext>
            </a:extLst>
          </p:cNvPr>
          <p:cNvSpPr txBox="1"/>
          <p:nvPr/>
        </p:nvSpPr>
        <p:spPr>
          <a:xfrm>
            <a:off x="1992346" y="5917900"/>
            <a:ext cx="8335926" cy="473728"/>
          </a:xfrm>
          <a:prstGeom prst="rect">
            <a:avLst/>
          </a:prstGeom>
          <a:noFill/>
        </p:spPr>
        <p:txBody>
          <a:bodyPr wrap="square" lIns="91440" tIns="45720" rIns="91440" rtlCol="0" anchor="t">
            <a:noAutofit/>
          </a:bodyPr>
          <a:lstStyle/>
          <a:p>
            <a:pPr algn="ctr">
              <a:spcBef>
                <a:spcPts val="600"/>
              </a:spcBef>
            </a:pPr>
            <a:r>
              <a:rPr lang="en-US" b="1">
                <a:solidFill>
                  <a:srgbClr val="01B2D7"/>
                </a:solidFill>
                <a:latin typeface="Poppins" panose="00000500000000000000" pitchFamily="2" charset="0"/>
                <a:cs typeface="Poppins" panose="00000500000000000000" pitchFamily="2" charset="0"/>
              </a:rPr>
              <a:t>2026 limits will be posted at </a:t>
            </a:r>
            <a:r>
              <a:rPr lang="en-US" b="1">
                <a:solidFill>
                  <a:srgbClr val="01B2D7"/>
                </a:solidFill>
                <a:latin typeface="Poppins" panose="00000500000000000000" pitchFamily="2" charset="0"/>
                <a:cs typeface="Poppins" panose="00000500000000000000" pitchFamily="2" charset="0"/>
                <a:hlinkClick r:id="rId5"/>
              </a:rPr>
              <a:t>nxp.com/benefits </a:t>
            </a:r>
            <a:r>
              <a:rPr lang="en-US" b="1">
                <a:solidFill>
                  <a:srgbClr val="01B2D7"/>
                </a:solidFill>
                <a:latin typeface="Poppins" panose="00000500000000000000" pitchFamily="2" charset="0"/>
                <a:cs typeface="Poppins" panose="00000500000000000000" pitchFamily="2" charset="0"/>
              </a:rPr>
              <a:t>&gt; Retirement and Financial &gt; 401(k) Retirement Plan when available</a:t>
            </a:r>
            <a:endParaRPr lang="en-US">
              <a:solidFill>
                <a:schemeClr val="tx1">
                  <a:lumMod val="85000"/>
                  <a:lumOff val="15000"/>
                </a:schemeClr>
              </a:solidFill>
              <a:latin typeface="Poppins" panose="00000500000000000000" pitchFamily="2" charset="0"/>
              <a:cs typeface="Poppins" panose="00000500000000000000" pitchFamily="2" charset="0"/>
            </a:endParaRPr>
          </a:p>
        </p:txBody>
      </p:sp>
      <p:pic>
        <p:nvPicPr>
          <p:cNvPr id="13" name="Picture 12">
            <a:extLst>
              <a:ext uri="{FF2B5EF4-FFF2-40B4-BE49-F238E27FC236}">
                <a16:creationId xmlns:a16="http://schemas.microsoft.com/office/drawing/2014/main" id="{6D6A0555-9C08-89B4-EE17-D286C5AA46B8}"/>
              </a:ext>
            </a:extLst>
          </p:cNvPr>
          <p:cNvPicPr>
            <a:picLocks noChangeAspect="1"/>
          </p:cNvPicPr>
          <p:nvPr/>
        </p:nvPicPr>
        <p:blipFill>
          <a:blip r:embed="rId6"/>
          <a:stretch>
            <a:fillRect/>
          </a:stretch>
        </p:blipFill>
        <p:spPr>
          <a:xfrm>
            <a:off x="432819" y="2325688"/>
            <a:ext cx="11115690" cy="2671614"/>
          </a:xfrm>
          <a:prstGeom prst="rect">
            <a:avLst/>
          </a:prstGeom>
        </p:spPr>
      </p:pic>
      <p:pic>
        <p:nvPicPr>
          <p:cNvPr id="4" name="ElevenLabs_2025-10-02T21_27_53_Daniel_pre_sp100_s50_sb75_se0_b_m2">
            <a:hlinkClick r:id="" action="ppaction://media"/>
            <a:extLst>
              <a:ext uri="{FF2B5EF4-FFF2-40B4-BE49-F238E27FC236}">
                <a16:creationId xmlns:a16="http://schemas.microsoft.com/office/drawing/2014/main" id="{0E086DFC-4C7B-937C-062B-5D920CA4E929}"/>
              </a:ext>
            </a:extLst>
          </p:cNvPr>
          <p:cNvPicPr>
            <a:picLocks noChangeAspect="1"/>
          </p:cNvPicPr>
          <p:nvPr>
            <a:audioFile r:link="rId1"/>
            <p:extLst>
              <p:ext uri="{DAA4B4D4-6D71-4841-9C94-3DE7FCFB9230}">
                <p14:media xmlns:p14="http://schemas.microsoft.com/office/powerpoint/2010/main" r:embed="rId2">
                  <p14:trim st="1548"/>
                </p14:media>
              </p:ext>
            </p:extLst>
          </p:nvPr>
        </p:nvPicPr>
        <p:blipFill>
          <a:blip r:embed="rId7"/>
          <a:stretch>
            <a:fillRect/>
          </a:stretch>
        </p:blipFill>
        <p:spPr>
          <a:xfrm>
            <a:off x="0" y="6370637"/>
            <a:ext cx="487363" cy="487363"/>
          </a:xfrm>
          <a:prstGeom prst="rect">
            <a:avLst/>
          </a:prstGeom>
        </p:spPr>
      </p:pic>
    </p:spTree>
    <p:extLst>
      <p:ext uri="{BB962C8B-B14F-4D97-AF65-F5344CB8AC3E}">
        <p14:creationId xmlns:p14="http://schemas.microsoft.com/office/powerpoint/2010/main" val="4194816991"/>
      </p:ext>
    </p:extLst>
  </p:cSld>
  <p:clrMapOvr>
    <a:masterClrMapping/>
  </p:clrMapOvr>
  <mc:AlternateContent xmlns:mc="http://schemas.openxmlformats.org/markup-compatibility/2006">
    <mc:Choice xmlns:p14="http://schemas.microsoft.com/office/powerpoint/2010/main" Requires="p14">
      <p:transition p14:dur="10" advClick="0" advTm="81000"/>
    </mc:Choice>
    <mc:Fallback>
      <p:transition advClick="0" advTm="8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411872" y="2810239"/>
            <a:ext cx="5116918" cy="756526"/>
          </a:xfrm>
        </p:spPr>
        <p:txBody>
          <a:bodyPr>
            <a:normAutofit/>
          </a:bodyPr>
          <a:lstStyle/>
          <a:p>
            <a:pPr>
              <a:lnSpc>
                <a:spcPct val="100000"/>
              </a:lnSpc>
            </a:pPr>
            <a:r>
              <a:rPr lang="en-US" sz="3400" dirty="0">
                <a:solidFill>
                  <a:srgbClr val="252525"/>
                </a:solidFill>
                <a:latin typeface="+mj-lt"/>
              </a:rPr>
              <a:t>What to Expect in 2026</a:t>
            </a:r>
          </a:p>
        </p:txBody>
      </p:sp>
    </p:spTree>
    <p:extLst>
      <p:ext uri="{BB962C8B-B14F-4D97-AF65-F5344CB8AC3E}">
        <p14:creationId xmlns:p14="http://schemas.microsoft.com/office/powerpoint/2010/main" val="4234702120"/>
      </p:ext>
    </p:extLst>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148C77-C6F3-1219-7EF5-5D2B7368692C}"/>
              </a:ext>
            </a:extLst>
          </p:cNvPr>
          <p:cNvSpPr txBox="1"/>
          <p:nvPr/>
        </p:nvSpPr>
        <p:spPr>
          <a:xfrm>
            <a:off x="379411" y="864040"/>
            <a:ext cx="11172440" cy="4465200"/>
          </a:xfrm>
          <a:prstGeom prst="rect">
            <a:avLst/>
          </a:prstGeom>
          <a:noFill/>
        </p:spPr>
        <p:txBody>
          <a:bodyPr wrap="square" lIns="91440" tIns="45720" rIns="91440" rtlCol="0" anchor="t">
            <a:noAutofit/>
          </a:bodyPr>
          <a:lstStyle/>
          <a:p>
            <a:pPr>
              <a:spcBef>
                <a:spcPts val="600"/>
              </a:spcBef>
            </a:pPr>
            <a:r>
              <a:rPr lang="en-US" b="1" dirty="0">
                <a:solidFill>
                  <a:srgbClr val="01B2D7"/>
                </a:solidFill>
                <a:latin typeface="Poppins" panose="00000500000000000000" pitchFamily="2" charset="0"/>
                <a:cs typeface="Poppins" panose="00000500000000000000" pitchFamily="2" charset="0"/>
              </a:rPr>
              <a:t>SECURE 2.0 Act</a:t>
            </a:r>
            <a:endParaRPr lang="en-US" dirty="0">
              <a:solidFill>
                <a:srgbClr val="01B2D7"/>
              </a:solidFill>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Effective January 2026, if you’re catch-up eligible (age 50 or older by Dec 31) and your total NXP 2025 FICA wages (Box 3 on your 2025 form W-2) were over $145,000*, any catch-up contributions you make must be made as Roth contributions.   </a:t>
            </a:r>
          </a:p>
          <a:p>
            <a:pPr marL="742950" lvl="1"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Only earnings at NXP will be considered</a:t>
            </a:r>
          </a:p>
          <a:p>
            <a:pPr marL="742950" lvl="1"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If you have elected only pre-tax contributions, we will automatically convert your catch-up contributions to Roth</a:t>
            </a:r>
          </a:p>
          <a:p>
            <a:pPr marL="742950" lvl="1"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Catch-up contributions will show as Roth catch-up on your paystub and post to the Roth catch-up source in your Fidelity 401(k) account</a:t>
            </a:r>
          </a:p>
          <a:p>
            <a:pPr marL="742950" lvl="1"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To learn more about Roth contributions:</a:t>
            </a:r>
          </a:p>
          <a:p>
            <a:pPr marL="1200150" lvl="2"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Visit </a:t>
            </a:r>
            <a:r>
              <a:rPr lang="en-US" dirty="0">
                <a:solidFill>
                  <a:schemeClr val="tx1">
                    <a:lumMod val="85000"/>
                    <a:lumOff val="15000"/>
                  </a:schemeClr>
                </a:solidFill>
                <a:latin typeface="Poppins" panose="00000500000000000000" pitchFamily="2" charset="0"/>
                <a:cs typeface="Poppins" panose="00000500000000000000" pitchFamily="2" charset="0"/>
                <a:hlinkClick r:id="rId5"/>
              </a:rPr>
              <a:t>nxp.com/benefits </a:t>
            </a:r>
            <a:r>
              <a:rPr lang="en-US" dirty="0">
                <a:solidFill>
                  <a:schemeClr val="tx1">
                    <a:lumMod val="85000"/>
                    <a:lumOff val="15000"/>
                  </a:schemeClr>
                </a:solidFill>
                <a:latin typeface="Poppins" panose="00000500000000000000" pitchFamily="2" charset="0"/>
                <a:cs typeface="Poppins" panose="00000500000000000000" pitchFamily="2" charset="0"/>
              </a:rPr>
              <a:t>&gt; Retirement and Financial &gt; 401(k) Retirement Plan</a:t>
            </a:r>
          </a:p>
          <a:p>
            <a:pPr marL="1200150" lvl="2"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Log into your Fidelity </a:t>
            </a:r>
            <a:r>
              <a:rPr lang="en-US" dirty="0" err="1">
                <a:solidFill>
                  <a:schemeClr val="tx1">
                    <a:lumMod val="85000"/>
                    <a:lumOff val="15000"/>
                  </a:schemeClr>
                </a:solidFill>
                <a:latin typeface="Poppins" panose="00000500000000000000" pitchFamily="2" charset="0"/>
                <a:cs typeface="Poppins" panose="00000500000000000000" pitchFamily="2" charset="0"/>
              </a:rPr>
              <a:t>NetBenefits</a:t>
            </a:r>
            <a:r>
              <a:rPr lang="en-US" dirty="0">
                <a:solidFill>
                  <a:schemeClr val="tx1">
                    <a:lumMod val="85000"/>
                    <a:lumOff val="15000"/>
                  </a:schemeClr>
                </a:solidFill>
                <a:latin typeface="Poppins" panose="00000500000000000000" pitchFamily="2" charset="0"/>
                <a:cs typeface="Poppins" panose="00000500000000000000" pitchFamily="2" charset="0"/>
              </a:rPr>
              <a:t> account &gt; click on the three dots next to your plan balance &gt; Plan Information and Documents &gt; After-tax and Roth In-Plan Conversion </a:t>
            </a:r>
            <a:r>
              <a:rPr lang="en-US" dirty="0" err="1">
                <a:solidFill>
                  <a:schemeClr val="tx1">
                    <a:lumMod val="85000"/>
                    <a:lumOff val="15000"/>
                  </a:schemeClr>
                </a:solidFill>
                <a:latin typeface="Poppins" panose="00000500000000000000" pitchFamily="2" charset="0"/>
                <a:cs typeface="Poppins" panose="00000500000000000000" pitchFamily="2" charset="0"/>
              </a:rPr>
              <a:t>eBrochure</a:t>
            </a:r>
            <a:endParaRPr lang="en-US" dirty="0">
              <a:solidFill>
                <a:schemeClr val="tx1">
                  <a:lumMod val="85000"/>
                  <a:lumOff val="15000"/>
                </a:schemeClr>
              </a:solidFill>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US" dirty="0">
                <a:solidFill>
                  <a:schemeClr val="tx1">
                    <a:lumMod val="85000"/>
                    <a:lumOff val="15000"/>
                  </a:schemeClr>
                </a:solidFill>
                <a:latin typeface="Poppins" panose="00000500000000000000" pitchFamily="2" charset="0"/>
                <a:cs typeface="Poppins" panose="00000500000000000000" pitchFamily="2" charset="0"/>
              </a:rPr>
              <a:t>Reminder, effective January 2025, employees aged 60 – 63 are eligible for “super catch-up”.  For 2025, “super catch-up” was an additional $3,750 in allowable employee contributions.</a:t>
            </a:r>
          </a:p>
          <a:p>
            <a:pPr marL="285750" indent="-285750">
              <a:spcBef>
                <a:spcPts val="600"/>
              </a:spcBef>
              <a:buFont typeface="Arial" panose="020B0604020202020204" pitchFamily="34" charset="0"/>
              <a:buChar char="•"/>
            </a:pPr>
            <a:endParaRPr lang="en-US" dirty="0">
              <a:solidFill>
                <a:schemeClr val="tx1">
                  <a:lumMod val="85000"/>
                  <a:lumOff val="15000"/>
                </a:schemeClr>
              </a:solidFill>
              <a:latin typeface="Poppins" panose="00000500000000000000" pitchFamily="2" charset="0"/>
              <a:cs typeface="Poppins" panose="00000500000000000000" pitchFamily="2" charset="0"/>
            </a:endParaRPr>
          </a:p>
          <a:p>
            <a:pPr>
              <a:spcBef>
                <a:spcPts val="600"/>
              </a:spcBef>
            </a:pPr>
            <a:endParaRPr lang="en-US" dirty="0">
              <a:solidFill>
                <a:schemeClr val="tx1">
                  <a:lumMod val="85000"/>
                  <a:lumOff val="15000"/>
                </a:schemeClr>
              </a:solidFill>
              <a:latin typeface="Poppins" panose="00000500000000000000" pitchFamily="2" charset="0"/>
              <a:cs typeface="Poppins" panose="00000500000000000000" pitchFamily="2" charset="0"/>
            </a:endParaRPr>
          </a:p>
        </p:txBody>
      </p:sp>
      <p:sp>
        <p:nvSpPr>
          <p:cNvPr id="23" name="Rectangle 2">
            <a:extLst>
              <a:ext uri="{FF2B5EF4-FFF2-40B4-BE49-F238E27FC236}">
                <a16:creationId xmlns:a16="http://schemas.microsoft.com/office/drawing/2014/main" id="{44C68A37-E45B-5F88-1871-A811E51DE4B2}"/>
              </a:ext>
            </a:extLst>
          </p:cNvPr>
          <p:cNvSpPr>
            <a:spLocks noChangeArrowheads="1"/>
          </p:cNvSpPr>
          <p:nvPr/>
        </p:nvSpPr>
        <p:spPr bwMode="auto">
          <a:xfrm>
            <a:off x="10435079" y="3461142"/>
            <a:ext cx="1756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3">
            <a:extLst>
              <a:ext uri="{FF2B5EF4-FFF2-40B4-BE49-F238E27FC236}">
                <a16:creationId xmlns:a16="http://schemas.microsoft.com/office/drawing/2014/main" id="{BC194B84-65D1-C46D-9121-E19FCC482DD1}"/>
              </a:ext>
            </a:extLst>
          </p:cNvPr>
          <p:cNvSpPr>
            <a:spLocks noChangeArrowheads="1"/>
          </p:cNvSpPr>
          <p:nvPr/>
        </p:nvSpPr>
        <p:spPr bwMode="auto">
          <a:xfrm>
            <a:off x="10435079" y="3797062"/>
            <a:ext cx="17569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DengXian" panose="02010600030101010101" pitchFamily="2" charset="-122"/>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352DCDCB-57E1-5A7F-5596-72489F15DA08}"/>
              </a:ext>
            </a:extLst>
          </p:cNvPr>
          <p:cNvSpPr txBox="1"/>
          <p:nvPr/>
        </p:nvSpPr>
        <p:spPr>
          <a:xfrm>
            <a:off x="623093" y="6053263"/>
            <a:ext cx="11172440" cy="443104"/>
          </a:xfrm>
          <a:prstGeom prst="rect">
            <a:avLst/>
          </a:prstGeom>
          <a:noFill/>
        </p:spPr>
        <p:txBody>
          <a:bodyPr wrap="square" lIns="91440" tIns="45720" rIns="91440" rtlCol="0" anchor="t">
            <a:noAutofit/>
          </a:bodyPr>
          <a:lstStyle/>
          <a:p>
            <a:pPr>
              <a:spcBef>
                <a:spcPts val="600"/>
              </a:spcBef>
            </a:pPr>
            <a:r>
              <a:rPr lang="en-US" sz="1200">
                <a:solidFill>
                  <a:schemeClr val="tx1">
                    <a:lumMod val="85000"/>
                    <a:lumOff val="15000"/>
                  </a:schemeClr>
                </a:solidFill>
                <a:latin typeface="Poppins" panose="00000500000000000000" pitchFamily="2" charset="0"/>
                <a:cs typeface="Poppins" panose="00000500000000000000" pitchFamily="2" charset="0"/>
              </a:rPr>
              <a:t>*Indexed annually</a:t>
            </a:r>
          </a:p>
        </p:txBody>
      </p:sp>
      <p:sp>
        <p:nvSpPr>
          <p:cNvPr id="9" name="Text Placeholder 5">
            <a:extLst>
              <a:ext uri="{FF2B5EF4-FFF2-40B4-BE49-F238E27FC236}">
                <a16:creationId xmlns:a16="http://schemas.microsoft.com/office/drawing/2014/main" id="{24D81D56-96EB-EEA2-1FE4-520B18367193}"/>
              </a:ext>
            </a:extLst>
          </p:cNvPr>
          <p:cNvSpPr>
            <a:spLocks noGrp="1"/>
          </p:cNvSpPr>
          <p:nvPr>
            <p:ph type="body" sz="quarter" idx="12"/>
          </p:nvPr>
        </p:nvSpPr>
        <p:spPr>
          <a:xfrm>
            <a:off x="479000" y="376391"/>
            <a:ext cx="11432485" cy="397323"/>
          </a:xfrm>
        </p:spPr>
        <p:txBody>
          <a:bodyPr>
            <a:normAutofit/>
          </a:bodyPr>
          <a:lstStyle/>
          <a:p>
            <a:r>
              <a:rPr lang="en-US" dirty="0">
                <a:solidFill>
                  <a:srgbClr val="252525"/>
                </a:solidFill>
              </a:rPr>
              <a:t>Your 401(k) Plan</a:t>
            </a:r>
          </a:p>
        </p:txBody>
      </p:sp>
      <p:pic>
        <p:nvPicPr>
          <p:cNvPr id="5" name="17">
            <a:hlinkClick r:id="" action="ppaction://media"/>
            <a:extLst>
              <a:ext uri="{FF2B5EF4-FFF2-40B4-BE49-F238E27FC236}">
                <a16:creationId xmlns:a16="http://schemas.microsoft.com/office/drawing/2014/main" id="{F8E9DDEF-092F-B88C-6B65-FC302FB1C329}"/>
              </a:ext>
            </a:extLst>
          </p:cNvPr>
          <p:cNvPicPr>
            <a:picLocks noChangeAspect="1"/>
          </p:cNvPicPr>
          <p:nvPr>
            <a:audioFile r:link="rId1"/>
            <p:extLst>
              <p:ext uri="{DAA4B4D4-6D71-4841-9C94-3DE7FCFB9230}">
                <p14:media xmlns:p14="http://schemas.microsoft.com/office/powerpoint/2010/main" r:embed="rId2">
                  <p14:trim st="1648" end="3472.25"/>
                </p14:media>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2756132"/>
      </p:ext>
    </p:extLst>
  </p:cSld>
  <p:clrMapOvr>
    <a:masterClrMapping/>
  </p:clrMapOvr>
  <mc:AlternateContent xmlns:mc="http://schemas.openxmlformats.org/markup-compatibility/2006">
    <mc:Choice xmlns:p14="http://schemas.microsoft.com/office/powerpoint/2010/main" Requires="p14">
      <p:transition p14:dur="10" advClick="0" advTm="61000"/>
    </mc:Choice>
    <mc:Fallback>
      <p:transition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5483E-28F6-1269-B983-AE0D31D77C9E}"/>
              </a:ext>
            </a:extLst>
          </p:cNvPr>
          <p:cNvPicPr>
            <a:picLocks noChangeAspect="1"/>
          </p:cNvPicPr>
          <p:nvPr/>
        </p:nvPicPr>
        <p:blipFill>
          <a:blip r:embed="rId5"/>
          <a:srcRect r="443" b="337"/>
          <a:stretch/>
        </p:blipFill>
        <p:spPr>
          <a:xfrm>
            <a:off x="2294183" y="4780680"/>
            <a:ext cx="7856165" cy="1950012"/>
          </a:xfrm>
          <a:prstGeom prst="rect">
            <a:avLst/>
          </a:prstGeom>
        </p:spPr>
      </p:pic>
      <p:sp>
        <p:nvSpPr>
          <p:cNvPr id="5" name="Text Placeholder 1">
            <a:extLst>
              <a:ext uri="{FF2B5EF4-FFF2-40B4-BE49-F238E27FC236}">
                <a16:creationId xmlns:a16="http://schemas.microsoft.com/office/drawing/2014/main" id="{F8571C6C-4524-D886-B5BB-DA1A4689364B}"/>
              </a:ext>
            </a:extLst>
          </p:cNvPr>
          <p:cNvSpPr txBox="1">
            <a:spLocks/>
          </p:cNvSpPr>
          <p:nvPr/>
        </p:nvSpPr>
        <p:spPr>
          <a:xfrm>
            <a:off x="534599" y="969817"/>
            <a:ext cx="11403909" cy="393817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lang="en-US" sz="15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a:t>The ESPP is a voluntary plan that allows you to purchase NXP shares (NASDAQ: NXPI) at a 15% discount.</a:t>
            </a:r>
            <a:endParaRPr lang="en-US" sz="1600" b="1"/>
          </a:p>
          <a:p>
            <a:pPr>
              <a:spcBef>
                <a:spcPts val="600"/>
              </a:spcBef>
            </a:pPr>
            <a:r>
              <a:rPr lang="en-US" sz="1600" b="1"/>
              <a:t>Eligibility</a:t>
            </a:r>
          </a:p>
          <a:p>
            <a:pPr marL="285750" indent="-285750">
              <a:spcBef>
                <a:spcPts val="600"/>
              </a:spcBef>
              <a:buFont typeface="Arial" panose="020B0604020202020204" pitchFamily="34" charset="0"/>
              <a:buChar char="•"/>
            </a:pPr>
            <a:r>
              <a:rPr lang="en-US" sz="1600"/>
              <a:t>You must be employed directly by an NXP group company to be eligible. Executives, contractors, interns/students and employees on a fixed term are not eligible.</a:t>
            </a:r>
          </a:p>
          <a:p>
            <a:pPr>
              <a:spcBef>
                <a:spcPts val="600"/>
              </a:spcBef>
            </a:pPr>
            <a:r>
              <a:rPr lang="en-US" sz="1600" b="1"/>
              <a:t>Contributions</a:t>
            </a:r>
          </a:p>
          <a:p>
            <a:pPr marL="285750" indent="-285750">
              <a:spcBef>
                <a:spcPts val="600"/>
              </a:spcBef>
              <a:buFont typeface="Arial" panose="020B0604020202020204" pitchFamily="34" charset="0"/>
              <a:buChar char="•"/>
            </a:pPr>
            <a:r>
              <a:rPr lang="en-US" sz="1600"/>
              <a:t>Contribute 2% to 10% of your gross base pay, deducted each pay cycle during a 6-month Offering Period.</a:t>
            </a:r>
          </a:p>
          <a:p>
            <a:pPr marL="285750" indent="-285750">
              <a:spcBef>
                <a:spcPts val="600"/>
              </a:spcBef>
              <a:buFont typeface="Arial" panose="020B0604020202020204" pitchFamily="34" charset="0"/>
              <a:buChar char="•"/>
            </a:pPr>
            <a:r>
              <a:rPr lang="en-US" sz="1600"/>
              <a:t>Shares are purchased on the Purchase Date at the end of the Offering Period.</a:t>
            </a:r>
          </a:p>
          <a:p>
            <a:pPr>
              <a:spcBef>
                <a:spcPts val="600"/>
              </a:spcBef>
            </a:pPr>
            <a:r>
              <a:rPr lang="en-US" sz="1600" b="1"/>
              <a:t>Enrollment</a:t>
            </a:r>
          </a:p>
          <a:p>
            <a:pPr marL="285750" indent="-285750">
              <a:spcBef>
                <a:spcPts val="600"/>
              </a:spcBef>
              <a:buFont typeface="Arial" panose="020B0604020202020204" pitchFamily="34" charset="0"/>
              <a:buChar char="•"/>
            </a:pPr>
            <a:r>
              <a:rPr lang="en-US" sz="1600"/>
              <a:t>To participate, employees must enroll during an Enrollment Period in January or July.</a:t>
            </a:r>
          </a:p>
          <a:p>
            <a:pPr marL="285750" indent="-285750">
              <a:spcBef>
                <a:spcPts val="600"/>
              </a:spcBef>
              <a:buFont typeface="Arial" panose="020B0604020202020204" pitchFamily="34" charset="0"/>
              <a:buChar char="•"/>
            </a:pPr>
            <a:r>
              <a:rPr lang="en-US" sz="1600"/>
              <a:t>Watch for email notifications or digital banners on TVs around the office notifying you when enrollment is open.</a:t>
            </a:r>
          </a:p>
          <a:p>
            <a:pPr>
              <a:spcBef>
                <a:spcPts val="600"/>
              </a:spcBef>
            </a:pPr>
            <a:r>
              <a:rPr lang="en-US" sz="1600" b="1"/>
              <a:t>For more information visit </a:t>
            </a:r>
            <a:r>
              <a:rPr lang="en-US" sz="1600" b="1">
                <a:hlinkClick r:id="rId6"/>
              </a:rPr>
              <a:t>NXP’s ESPP SharePoint page</a:t>
            </a:r>
            <a:endParaRPr lang="en-US" sz="1600" b="1"/>
          </a:p>
        </p:txBody>
      </p:sp>
      <p:pic>
        <p:nvPicPr>
          <p:cNvPr id="1028" name="Picture 4" descr="E*TRADE | Investing, Trading &amp; Retirement">
            <a:extLst>
              <a:ext uri="{FF2B5EF4-FFF2-40B4-BE49-F238E27FC236}">
                <a16:creationId xmlns:a16="http://schemas.microsoft.com/office/drawing/2014/main" id="{4D41A8B5-96AB-2BF6-D83E-E35E9D0119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80467" y="5672156"/>
            <a:ext cx="1364078" cy="35896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3F0EB576-274F-D5A8-1B2B-E889FB0ECCE7}"/>
              </a:ext>
            </a:extLst>
          </p:cNvPr>
          <p:cNvSpPr>
            <a:spLocks noGrp="1"/>
          </p:cNvSpPr>
          <p:nvPr>
            <p:ph type="body" sz="quarter" idx="12"/>
          </p:nvPr>
        </p:nvSpPr>
        <p:spPr>
          <a:xfrm>
            <a:off x="506024" y="376518"/>
            <a:ext cx="11432485" cy="383771"/>
          </a:xfrm>
        </p:spPr>
        <p:txBody>
          <a:bodyPr/>
          <a:lstStyle/>
          <a:p>
            <a:r>
              <a:rPr lang="en-US" dirty="0">
                <a:solidFill>
                  <a:schemeClr val="tx1"/>
                </a:solidFill>
              </a:rPr>
              <a:t>Employee Stock Purchase Plan (ESPP)</a:t>
            </a:r>
          </a:p>
        </p:txBody>
      </p:sp>
      <p:pic>
        <p:nvPicPr>
          <p:cNvPr id="2" name="17">
            <a:hlinkClick r:id="" action="ppaction://media"/>
            <a:extLst>
              <a:ext uri="{FF2B5EF4-FFF2-40B4-BE49-F238E27FC236}">
                <a16:creationId xmlns:a16="http://schemas.microsoft.com/office/drawing/2014/main" id="{DCD7AAFB-0436-B930-AB8F-23C3BD76EC1A}"/>
              </a:ext>
            </a:extLst>
          </p:cNvPr>
          <p:cNvPicPr>
            <a:picLocks noChangeAspect="1"/>
          </p:cNvPicPr>
          <p:nvPr>
            <a:audioFile r:link="rId1"/>
            <p:extLst>
              <p:ext uri="{DAA4B4D4-6D71-4841-9C94-3DE7FCFB9230}">
                <p14:media xmlns:p14="http://schemas.microsoft.com/office/powerpoint/2010/main" r:embed="rId2">
                  <p14:trim st="1648" end="3472.25"/>
                </p14:media>
              </p:ext>
            </p:extLst>
          </p:nvPr>
        </p:nvPicPr>
        <p:blipFill>
          <a:blip r:embed="rId8"/>
          <a:stretch>
            <a:fillRect/>
          </a:stretch>
        </p:blipFill>
        <p:spPr>
          <a:xfrm>
            <a:off x="0" y="6370637"/>
            <a:ext cx="487363" cy="487363"/>
          </a:xfrm>
          <a:prstGeom prst="rect">
            <a:avLst/>
          </a:prstGeom>
        </p:spPr>
      </p:pic>
    </p:spTree>
    <p:extLst>
      <p:ext uri="{BB962C8B-B14F-4D97-AF65-F5344CB8AC3E}">
        <p14:creationId xmlns:p14="http://schemas.microsoft.com/office/powerpoint/2010/main" val="3235233578"/>
      </p:ext>
    </p:extLst>
  </p:cSld>
  <p:clrMapOvr>
    <a:masterClrMapping/>
  </p:clrMapOvr>
  <mc:AlternateContent xmlns:mc="http://schemas.openxmlformats.org/markup-compatibility/2006">
    <mc:Choice xmlns:p14="http://schemas.microsoft.com/office/powerpoint/2010/main" Requires="p14">
      <p:transition p14:dur="10" advClick="0" advTm="61000"/>
    </mc:Choice>
    <mc:Fallback>
      <p:transition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541802" y="2921164"/>
            <a:ext cx="4802708" cy="847619"/>
          </a:xfrm>
        </p:spPr>
        <p:txBody>
          <a:bodyPr>
            <a:normAutofit fontScale="85000" lnSpcReduction="10000"/>
          </a:bodyPr>
          <a:lstStyle/>
          <a:p>
            <a:pPr>
              <a:lnSpc>
                <a:spcPct val="100000"/>
              </a:lnSpc>
            </a:pPr>
            <a:r>
              <a:rPr lang="en-US" sz="4000" dirty="0">
                <a:solidFill>
                  <a:srgbClr val="252525"/>
                </a:solidFill>
                <a:latin typeface="+mj-lt"/>
              </a:rPr>
              <a:t>Tools and Resources</a:t>
            </a:r>
          </a:p>
        </p:txBody>
      </p:sp>
      <p:pic>
        <p:nvPicPr>
          <p:cNvPr id="2" name="19">
            <a:hlinkClick r:id="" action="ppaction://media"/>
            <a:extLst>
              <a:ext uri="{FF2B5EF4-FFF2-40B4-BE49-F238E27FC236}">
                <a16:creationId xmlns:a16="http://schemas.microsoft.com/office/drawing/2014/main" id="{09A4A85F-4C2B-E22D-C5B6-9710F445DA25}"/>
              </a:ext>
            </a:extLst>
          </p:cNvPr>
          <p:cNvPicPr>
            <a:picLocks noChangeAspect="1"/>
          </p:cNvPicPr>
          <p:nvPr>
            <a:audioFile r:link="rId1"/>
            <p:extLst>
              <p:ext uri="{DAA4B4D4-6D71-4841-9C94-3DE7FCFB9230}">
                <p14:media xmlns:p14="http://schemas.microsoft.com/office/powerpoint/2010/main" r:embed="rId2">
                  <p14:trim st="1749"/>
                </p14:media>
              </p:ext>
            </p:extLst>
          </p:nvPr>
        </p:nvPicPr>
        <p:blipFill>
          <a:blip r:embed="rId5"/>
          <a:stretch>
            <a:fillRect/>
          </a:stretch>
        </p:blipFill>
        <p:spPr>
          <a:xfrm>
            <a:off x="10245" y="6370637"/>
            <a:ext cx="487363" cy="487363"/>
          </a:xfrm>
          <a:prstGeom prst="rect">
            <a:avLst/>
          </a:prstGeom>
        </p:spPr>
      </p:pic>
    </p:spTree>
    <p:extLst>
      <p:ext uri="{BB962C8B-B14F-4D97-AF65-F5344CB8AC3E}">
        <p14:creationId xmlns:p14="http://schemas.microsoft.com/office/powerpoint/2010/main" val="143866765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DC5F9A-628F-BEBC-05EA-7DB1B0208DF5}"/>
              </a:ext>
            </a:extLst>
          </p:cNvPr>
          <p:cNvSpPr>
            <a:spLocks noGrp="1"/>
          </p:cNvSpPr>
          <p:nvPr>
            <p:ph type="title"/>
          </p:nvPr>
        </p:nvSpPr>
        <p:spPr/>
        <p:txBody>
          <a:bodyPr>
            <a:normAutofit/>
          </a:bodyPr>
          <a:lstStyle/>
          <a:p>
            <a:pPr marR="0">
              <a:spcBef>
                <a:spcPts val="0"/>
              </a:spcBef>
              <a:spcAft>
                <a:spcPts val="0"/>
              </a:spcAft>
            </a:pPr>
            <a:r>
              <a:rPr lang="en-US" b="1">
                <a:solidFill>
                  <a:schemeClr val="tx1"/>
                </a:solidFill>
                <a:effectLst/>
                <a:latin typeface="Poppins" pitchFamily="2" charset="77"/>
                <a:ea typeface="Calibri" panose="020F0502020204030204" pitchFamily="34" charset="0"/>
                <a:cs typeface="Poppins" pitchFamily="2" charset="77"/>
              </a:rPr>
              <a:t>Decision Support Tool</a:t>
            </a:r>
            <a:endParaRPr lang="en-US">
              <a:solidFill>
                <a:schemeClr val="tx1"/>
              </a:solidFill>
              <a:effectLst/>
              <a:latin typeface="Poppins" pitchFamily="2" charset="77"/>
              <a:ea typeface="Calibri" panose="020F0502020204030204" pitchFamily="34" charset="0"/>
              <a:cs typeface="Poppins" pitchFamily="2" charset="77"/>
            </a:endParaRPr>
          </a:p>
        </p:txBody>
      </p:sp>
      <p:sp>
        <p:nvSpPr>
          <p:cNvPr id="5" name="Footer Placeholder 4">
            <a:extLst>
              <a:ext uri="{FF2B5EF4-FFF2-40B4-BE49-F238E27FC236}">
                <a16:creationId xmlns:a16="http://schemas.microsoft.com/office/drawing/2014/main" id="{C94897E2-B4A2-6B63-940A-3D771F76C89C}"/>
              </a:ext>
            </a:extLst>
          </p:cNvPr>
          <p:cNvSpPr>
            <a:spLocks noGrp="1"/>
          </p:cNvSpPr>
          <p:nvPr>
            <p:ph type="ftr" sz="quarter" idx="3"/>
          </p:nvPr>
        </p:nvSpPr>
        <p:spPr/>
        <p:txBody>
          <a:bodyPr/>
          <a:lstStyle/>
          <a:p>
            <a:r>
              <a:rPr lang="en-US"/>
              <a:t>Notes and sources</a:t>
            </a:r>
          </a:p>
        </p:txBody>
      </p:sp>
      <p:sp>
        <p:nvSpPr>
          <p:cNvPr id="6" name="TextBox 5">
            <a:extLst>
              <a:ext uri="{FF2B5EF4-FFF2-40B4-BE49-F238E27FC236}">
                <a16:creationId xmlns:a16="http://schemas.microsoft.com/office/drawing/2014/main" id="{8C6CD948-9E4D-1421-81A2-C4C77F3B25EB}"/>
              </a:ext>
            </a:extLst>
          </p:cNvPr>
          <p:cNvSpPr txBox="1"/>
          <p:nvPr/>
        </p:nvSpPr>
        <p:spPr>
          <a:xfrm>
            <a:off x="379411" y="1274564"/>
            <a:ext cx="5386389" cy="4308872"/>
          </a:xfrm>
          <a:prstGeom prst="rect">
            <a:avLst/>
          </a:prstGeom>
          <a:noFill/>
        </p:spPr>
        <p:txBody>
          <a:bodyPr wrap="square" lIns="0" tIns="0" rIns="0" bIns="0" rtlCol="0">
            <a:spAutoFit/>
          </a:bodyPr>
          <a:lstStyle/>
          <a:p>
            <a:pPr marL="0" marR="0">
              <a:spcBef>
                <a:spcPts val="0"/>
              </a:spcBef>
              <a:spcAft>
                <a:spcPts val="0"/>
              </a:spcAft>
            </a:pPr>
            <a:r>
              <a:rPr lang="en-US" sz="1400" b="1">
                <a:latin typeface="Poppins" pitchFamily="2" charset="77"/>
                <a:ea typeface="Calibri" panose="020F0502020204030204" pitchFamily="34" charset="0"/>
                <a:cs typeface="Poppins" pitchFamily="2" charset="77"/>
              </a:rPr>
              <a:t>Key Features</a:t>
            </a:r>
            <a:r>
              <a:rPr lang="en-US" sz="1400" b="1">
                <a:effectLst/>
                <a:latin typeface="Poppins" pitchFamily="2" charset="77"/>
                <a:ea typeface="Calibri" panose="020F0502020204030204" pitchFamily="34" charset="0"/>
                <a:cs typeface="Poppins" pitchFamily="2" charset="77"/>
              </a:rPr>
              <a:t>:</a:t>
            </a:r>
          </a:p>
          <a:p>
            <a:pPr marL="0" marR="0">
              <a:spcBef>
                <a:spcPts val="0"/>
              </a:spcBef>
              <a:spcAft>
                <a:spcPts val="0"/>
              </a:spcAft>
            </a:pPr>
            <a:endParaRPr lang="en-US" sz="1400" b="1">
              <a:effectLst/>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ea typeface="Calibri" panose="020F0502020204030204" pitchFamily="34" charset="0"/>
                <a:cs typeface="Poppins" pitchFamily="2" charset="77"/>
              </a:rPr>
              <a:t>A simple, easy-to-use </a:t>
            </a:r>
            <a:r>
              <a:rPr lang="en-US" sz="1400">
                <a:latin typeface="Poppins" pitchFamily="2" charset="77"/>
                <a:ea typeface="Calibri" panose="020F0502020204030204" pitchFamily="34" charset="0"/>
                <a:cs typeface="Poppins" pitchFamily="2" charset="77"/>
              </a:rPr>
              <a:t>process providing personalized results. </a:t>
            </a:r>
          </a:p>
          <a:p>
            <a:pPr marL="285750" marR="0" indent="-285750">
              <a:spcBef>
                <a:spcPts val="0"/>
              </a:spcBef>
              <a:spcAft>
                <a:spcPts val="0"/>
              </a:spcAft>
              <a:buFont typeface="Arial" panose="020B0604020202020204" pitchFamily="34" charset="0"/>
              <a:buChar char="•"/>
            </a:pPr>
            <a:endParaRPr lang="en-US" sz="1400">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ea typeface="Calibri" panose="020F0502020204030204" pitchFamily="34" charset="0"/>
                <a:cs typeface="Poppins" pitchFamily="2" charset="77"/>
              </a:rPr>
              <a:t>Considers your entire wellbeing, </a:t>
            </a:r>
            <a:r>
              <a:rPr lang="en-US" sz="1400">
                <a:latin typeface="Poppins" pitchFamily="2" charset="77"/>
                <a:ea typeface="Calibri" panose="020F0502020204030204" pitchFamily="34" charset="0"/>
                <a:cs typeface="Poppins" pitchFamily="2" charset="77"/>
              </a:rPr>
              <a:t>including financial, physical, and emotional needs. </a:t>
            </a:r>
          </a:p>
          <a:p>
            <a:pPr marL="285750" marR="0" indent="-285750">
              <a:spcBef>
                <a:spcPts val="0"/>
              </a:spcBef>
              <a:spcAft>
                <a:spcPts val="0"/>
              </a:spcAft>
              <a:buFont typeface="Arial" panose="020B0604020202020204" pitchFamily="34" charset="0"/>
              <a:buChar char="•"/>
            </a:pPr>
            <a:endParaRPr lang="en-US" sz="1400">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ea typeface="Calibri" panose="020F0502020204030204" pitchFamily="34" charset="0"/>
                <a:cs typeface="Poppins" pitchFamily="2" charset="77"/>
              </a:rPr>
              <a:t>Helps you plan for your future</a:t>
            </a:r>
            <a:r>
              <a:rPr lang="en-US" sz="1400">
                <a:latin typeface="Poppins" pitchFamily="2" charset="77"/>
                <a:ea typeface="Calibri" panose="020F0502020204030204" pitchFamily="34" charset="0"/>
                <a:cs typeface="Poppins" pitchFamily="2" charset="77"/>
              </a:rPr>
              <a:t> and </a:t>
            </a:r>
            <a:r>
              <a:rPr lang="en-US" sz="1400" b="1">
                <a:latin typeface="Poppins" pitchFamily="2" charset="77"/>
                <a:ea typeface="Calibri" panose="020F0502020204030204" pitchFamily="34" charset="0"/>
                <a:cs typeface="Poppins" pitchFamily="2" charset="77"/>
              </a:rPr>
              <a:t>understand the benefits </a:t>
            </a:r>
            <a:r>
              <a:rPr lang="en-US" sz="1400">
                <a:latin typeface="Poppins" pitchFamily="2" charset="77"/>
                <a:ea typeface="Calibri" panose="020F0502020204030204" pitchFamily="34" charset="0"/>
                <a:cs typeface="Poppins" pitchFamily="2" charset="77"/>
              </a:rPr>
              <a:t>you’re paying for. </a:t>
            </a:r>
          </a:p>
          <a:p>
            <a:pPr marL="285750" marR="0" indent="-285750">
              <a:spcBef>
                <a:spcPts val="0"/>
              </a:spcBef>
              <a:spcAft>
                <a:spcPts val="0"/>
              </a:spcAft>
              <a:buFont typeface="Arial" panose="020B0604020202020204" pitchFamily="34" charset="0"/>
              <a:buChar char="•"/>
            </a:pPr>
            <a:endParaRPr lang="en-US" sz="1400">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cs typeface="Poppins" pitchFamily="2" charset="77"/>
              </a:rPr>
              <a:t>Simplifies the selection process, reducing the frustration </a:t>
            </a:r>
            <a:r>
              <a:rPr lang="en-US" sz="1400">
                <a:latin typeface="Poppins" pitchFamily="2" charset="77"/>
                <a:cs typeface="Poppins" pitchFamily="2" charset="77"/>
              </a:rPr>
              <a:t>of too many choices.</a:t>
            </a:r>
            <a:br>
              <a:rPr lang="en-US" sz="1400">
                <a:latin typeface="Poppins" pitchFamily="2" charset="77"/>
                <a:cs typeface="Poppins" pitchFamily="2" charset="77"/>
              </a:rPr>
            </a:br>
            <a:endParaRPr lang="en-US" sz="1400">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latin typeface="Poppins" pitchFamily="2" charset="77"/>
                <a:ea typeface="Calibri" panose="020F0502020204030204" pitchFamily="34" charset="0"/>
                <a:cs typeface="Poppins" pitchFamily="2" charset="77"/>
              </a:rPr>
              <a:t>Allows you to model different scenarios </a:t>
            </a:r>
            <a:r>
              <a:rPr lang="en-US" sz="1400">
                <a:latin typeface="Poppins" pitchFamily="2" charset="77"/>
                <a:ea typeface="Calibri" panose="020F0502020204030204" pitchFamily="34" charset="0"/>
                <a:cs typeface="Poppins" pitchFamily="2" charset="77"/>
              </a:rPr>
              <a:t>to identify components of care that drive out-of-pocket costs.</a:t>
            </a:r>
          </a:p>
          <a:p>
            <a:pPr marL="285750" marR="0" indent="-285750">
              <a:spcBef>
                <a:spcPts val="0"/>
              </a:spcBef>
              <a:spcAft>
                <a:spcPts val="0"/>
              </a:spcAft>
              <a:buFont typeface="Arial" panose="020B0604020202020204" pitchFamily="34" charset="0"/>
              <a:buChar char="•"/>
            </a:pPr>
            <a:endParaRPr lang="en-US" sz="1400">
              <a:effectLst/>
              <a:latin typeface="Poppins" pitchFamily="2" charset="77"/>
              <a:ea typeface="Calibri" panose="020F0502020204030204" pitchFamily="34" charset="0"/>
              <a:cs typeface="Poppins" pitchFamily="2" charset="77"/>
            </a:endParaRPr>
          </a:p>
          <a:p>
            <a:pPr marL="285750" marR="0" indent="-285750">
              <a:spcBef>
                <a:spcPts val="0"/>
              </a:spcBef>
              <a:spcAft>
                <a:spcPts val="0"/>
              </a:spcAft>
              <a:buFont typeface="Arial" panose="020B0604020202020204" pitchFamily="34" charset="0"/>
              <a:buChar char="•"/>
            </a:pPr>
            <a:r>
              <a:rPr lang="en-US" sz="1400" b="1">
                <a:effectLst/>
                <a:latin typeface="Poppins" pitchFamily="2" charset="77"/>
                <a:ea typeface="Calibri" panose="020F0502020204030204" pitchFamily="34" charset="0"/>
                <a:cs typeface="Poppins" pitchFamily="2" charset="77"/>
              </a:rPr>
              <a:t>Gives you the confidence </a:t>
            </a:r>
            <a:r>
              <a:rPr lang="en-US" sz="1400">
                <a:effectLst/>
                <a:latin typeface="Poppins" pitchFamily="2" charset="77"/>
                <a:ea typeface="Calibri" panose="020F0502020204030204" pitchFamily="34" charset="0"/>
                <a:cs typeface="Poppins" pitchFamily="2" charset="77"/>
              </a:rPr>
              <a:t>you need to make </a:t>
            </a:r>
            <a:r>
              <a:rPr lang="en-US" sz="1400" b="1">
                <a:effectLst/>
                <a:latin typeface="Poppins" pitchFamily="2" charset="77"/>
                <a:ea typeface="Calibri" panose="020F0502020204030204" pitchFamily="34" charset="0"/>
                <a:cs typeface="Poppins" pitchFamily="2" charset="77"/>
              </a:rPr>
              <a:t>informed benefits decisions!</a:t>
            </a:r>
          </a:p>
          <a:p>
            <a:pPr algn="l"/>
            <a:endParaRPr lang="en-US" sz="1400"/>
          </a:p>
        </p:txBody>
      </p:sp>
      <p:pic>
        <p:nvPicPr>
          <p:cNvPr id="11" name="Picture 10">
            <a:extLst>
              <a:ext uri="{FF2B5EF4-FFF2-40B4-BE49-F238E27FC236}">
                <a16:creationId xmlns:a16="http://schemas.microsoft.com/office/drawing/2014/main" id="{D5E86623-C935-5668-CC07-42B06FAF92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2723"/>
          <a:stretch/>
        </p:blipFill>
        <p:spPr>
          <a:xfrm>
            <a:off x="6160987" y="998102"/>
            <a:ext cx="6031013" cy="4653974"/>
          </a:xfrm>
          <a:prstGeom prst="rect">
            <a:avLst/>
          </a:prstGeom>
          <a:effectLst>
            <a:outerShdw blurRad="685800" dist="685800" dir="960000" sx="90000" sy="90000" algn="ctr" rotWithShape="0">
              <a:srgbClr val="000000">
                <a:alpha val="95000"/>
              </a:srgbClr>
            </a:outerShdw>
          </a:effectLst>
        </p:spPr>
      </p:pic>
      <p:grpSp>
        <p:nvGrpSpPr>
          <p:cNvPr id="9" name="Group 8">
            <a:extLst>
              <a:ext uri="{FF2B5EF4-FFF2-40B4-BE49-F238E27FC236}">
                <a16:creationId xmlns:a16="http://schemas.microsoft.com/office/drawing/2014/main" id="{10D46432-BCE7-1C35-3DCE-797C298CBB88}"/>
              </a:ext>
            </a:extLst>
          </p:cNvPr>
          <p:cNvGrpSpPr/>
          <p:nvPr/>
        </p:nvGrpSpPr>
        <p:grpSpPr>
          <a:xfrm>
            <a:off x="7139194" y="1169500"/>
            <a:ext cx="5052807" cy="3953510"/>
            <a:chOff x="7139194" y="1169500"/>
            <a:chExt cx="5052807" cy="3953510"/>
          </a:xfrm>
        </p:grpSpPr>
        <p:grpSp>
          <p:nvGrpSpPr>
            <p:cNvPr id="15" name="Group 14">
              <a:extLst>
                <a:ext uri="{FF2B5EF4-FFF2-40B4-BE49-F238E27FC236}">
                  <a16:creationId xmlns:a16="http://schemas.microsoft.com/office/drawing/2014/main" id="{57A4357D-CE8E-0E1F-1C01-536F8AF650BF}"/>
                </a:ext>
              </a:extLst>
            </p:cNvPr>
            <p:cNvGrpSpPr/>
            <p:nvPr/>
          </p:nvGrpSpPr>
          <p:grpSpPr>
            <a:xfrm>
              <a:off x="7139194" y="1256684"/>
              <a:ext cx="5052807" cy="3866326"/>
              <a:chOff x="6759090" y="1601786"/>
              <a:chExt cx="5052807" cy="3866326"/>
            </a:xfrm>
          </p:grpSpPr>
          <p:pic>
            <p:nvPicPr>
              <p:cNvPr id="13" name="Picture 12" descr="A screenshot of a website&#10;&#10;Description automatically generated">
                <a:extLst>
                  <a:ext uri="{FF2B5EF4-FFF2-40B4-BE49-F238E27FC236}">
                    <a16:creationId xmlns:a16="http://schemas.microsoft.com/office/drawing/2014/main" id="{DE627818-5D5A-A818-8AA3-A258E44C11BF}"/>
                  </a:ext>
                </a:extLst>
              </p:cNvPr>
              <p:cNvPicPr>
                <a:picLocks noChangeAspect="1"/>
              </p:cNvPicPr>
              <p:nvPr/>
            </p:nvPicPr>
            <p:blipFill rotWithShape="1">
              <a:blip r:embed="rId6"/>
              <a:srcRect r="42006" b="88586"/>
              <a:stretch/>
            </p:blipFill>
            <p:spPr>
              <a:xfrm>
                <a:off x="6759090" y="1601786"/>
                <a:ext cx="5052806" cy="646899"/>
              </a:xfrm>
              <a:prstGeom prst="rect">
                <a:avLst/>
              </a:prstGeom>
            </p:spPr>
          </p:pic>
          <p:pic>
            <p:nvPicPr>
              <p:cNvPr id="8" name="Picture 7" descr="A screenshot of a survey&#10;&#10;Description automatically generated">
                <a:extLst>
                  <a:ext uri="{FF2B5EF4-FFF2-40B4-BE49-F238E27FC236}">
                    <a16:creationId xmlns:a16="http://schemas.microsoft.com/office/drawing/2014/main" id="{51103A46-51DB-E5C5-070F-C116E3E8ADB9}"/>
                  </a:ext>
                </a:extLst>
              </p:cNvPr>
              <p:cNvPicPr>
                <a:picLocks noChangeAspect="1"/>
              </p:cNvPicPr>
              <p:nvPr/>
            </p:nvPicPr>
            <p:blipFill>
              <a:blip r:embed="rId7"/>
              <a:stretch>
                <a:fillRect/>
              </a:stretch>
            </p:blipFill>
            <p:spPr>
              <a:xfrm>
                <a:off x="6759091" y="2248686"/>
                <a:ext cx="5052806" cy="2777370"/>
              </a:xfrm>
              <a:prstGeom prst="rect">
                <a:avLst/>
              </a:prstGeom>
            </p:spPr>
          </p:pic>
          <p:sp>
            <p:nvSpPr>
              <p:cNvPr id="14" name="Rectangle 13">
                <a:extLst>
                  <a:ext uri="{FF2B5EF4-FFF2-40B4-BE49-F238E27FC236}">
                    <a16:creationId xmlns:a16="http://schemas.microsoft.com/office/drawing/2014/main" id="{AC8671E1-8F35-4317-C245-157A30601D58}"/>
                  </a:ext>
                </a:extLst>
              </p:cNvPr>
              <p:cNvSpPr/>
              <p:nvPr/>
            </p:nvSpPr>
            <p:spPr>
              <a:xfrm>
                <a:off x="6759090" y="5026056"/>
                <a:ext cx="5052806" cy="442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grpSp>
        <p:sp>
          <p:nvSpPr>
            <p:cNvPr id="2" name="Rectangle 1">
              <a:extLst>
                <a:ext uri="{FF2B5EF4-FFF2-40B4-BE49-F238E27FC236}">
                  <a16:creationId xmlns:a16="http://schemas.microsoft.com/office/drawing/2014/main" id="{E6061356-156B-7127-C959-1A15D1A86D5B}"/>
                </a:ext>
              </a:extLst>
            </p:cNvPr>
            <p:cNvSpPr/>
            <p:nvPr/>
          </p:nvSpPr>
          <p:spPr>
            <a:xfrm>
              <a:off x="8256494" y="1274564"/>
              <a:ext cx="954741" cy="305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7" name="Picture 6" descr="A colorful logo with black background&#10;&#10;Description automatically generated">
              <a:extLst>
                <a:ext uri="{FF2B5EF4-FFF2-40B4-BE49-F238E27FC236}">
                  <a16:creationId xmlns:a16="http://schemas.microsoft.com/office/drawing/2014/main" id="{8465D3E7-4FBF-38EB-1371-06B2476B6128}"/>
                </a:ext>
              </a:extLst>
            </p:cNvPr>
            <p:cNvPicPr>
              <a:picLocks noChangeAspect="1"/>
            </p:cNvPicPr>
            <p:nvPr/>
          </p:nvPicPr>
          <p:blipFill>
            <a:blip r:embed="rId8"/>
            <a:stretch>
              <a:fillRect/>
            </a:stretch>
          </p:blipFill>
          <p:spPr>
            <a:xfrm>
              <a:off x="8182747" y="1169500"/>
              <a:ext cx="1028488" cy="501742"/>
            </a:xfrm>
            <a:prstGeom prst="rect">
              <a:avLst/>
            </a:prstGeom>
          </p:spPr>
        </p:pic>
      </p:grpSp>
      <p:pic>
        <p:nvPicPr>
          <p:cNvPr id="3" name="20">
            <a:hlinkClick r:id="" action="ppaction://media"/>
            <a:extLst>
              <a:ext uri="{FF2B5EF4-FFF2-40B4-BE49-F238E27FC236}">
                <a16:creationId xmlns:a16="http://schemas.microsoft.com/office/drawing/2014/main" id="{48C58838-142F-2CDA-EB98-A59D8C7ECB80}"/>
              </a:ext>
            </a:extLst>
          </p:cNvPr>
          <p:cNvPicPr>
            <a:picLocks noChangeAspect="1"/>
          </p:cNvPicPr>
          <p:nvPr>
            <a:audioFile r:link="rId1"/>
            <p:extLst>
              <p:ext uri="{DAA4B4D4-6D71-4841-9C94-3DE7FCFB9230}">
                <p14:media xmlns:p14="http://schemas.microsoft.com/office/powerpoint/2010/main" r:embed="rId2">
                  <p14:trim st="1652"/>
                </p14:media>
              </p:ext>
            </p:extLst>
          </p:nvPr>
        </p:nvPicPr>
        <p:blipFill>
          <a:blip r:embed="rId9"/>
          <a:stretch>
            <a:fillRect/>
          </a:stretch>
        </p:blipFill>
        <p:spPr>
          <a:xfrm>
            <a:off x="33297" y="6350699"/>
            <a:ext cx="487363" cy="487363"/>
          </a:xfrm>
          <a:prstGeom prst="rect">
            <a:avLst/>
          </a:prstGeom>
        </p:spPr>
      </p:pic>
    </p:spTree>
    <p:extLst>
      <p:ext uri="{BB962C8B-B14F-4D97-AF65-F5344CB8AC3E}">
        <p14:creationId xmlns:p14="http://schemas.microsoft.com/office/powerpoint/2010/main" val="1680527116"/>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F800E-E63C-26A9-373A-9529A1AC3D27}"/>
              </a:ext>
            </a:extLst>
          </p:cNvPr>
          <p:cNvSpPr>
            <a:spLocks noGrp="1"/>
          </p:cNvSpPr>
          <p:nvPr>
            <p:ph type="body" sz="quarter" idx="14"/>
          </p:nvPr>
        </p:nvSpPr>
        <p:spPr>
          <a:xfrm>
            <a:off x="369252" y="1150939"/>
            <a:ext cx="5726748" cy="2875248"/>
          </a:xfrm>
        </p:spPr>
        <p:txBody>
          <a:bodyPr>
            <a:noAutofit/>
          </a:bodyPr>
          <a:lstStyle/>
          <a:p>
            <a:pPr marL="0" marR="0" indent="0">
              <a:spcBef>
                <a:spcPts val="0"/>
              </a:spcBef>
              <a:spcAft>
                <a:spcPts val="0"/>
              </a:spcAft>
              <a:buNone/>
            </a:pPr>
            <a:r>
              <a:rPr lang="en-US" sz="1600" b="1" dirty="0">
                <a:effectLst/>
                <a:latin typeface="Poppins" pitchFamily="2" charset="77"/>
                <a:ea typeface="Calibri" panose="020F0502020204030204" pitchFamily="34" charset="0"/>
                <a:cs typeface="Poppins" pitchFamily="2" charset="77"/>
              </a:rPr>
              <a:t>With the </a:t>
            </a:r>
            <a:r>
              <a:rPr lang="en-US" sz="1600" b="1" dirty="0" err="1">
                <a:effectLst/>
                <a:latin typeface="Poppins" pitchFamily="2" charset="77"/>
                <a:ea typeface="Calibri" panose="020F0502020204030204" pitchFamily="34" charset="0"/>
                <a:cs typeface="Poppins" pitchFamily="2" charset="77"/>
              </a:rPr>
              <a:t>MyChoice</a:t>
            </a:r>
            <a:r>
              <a:rPr lang="en-US" sz="1600" b="1" dirty="0">
                <a:effectLst/>
                <a:latin typeface="Poppins" pitchFamily="2" charset="77"/>
                <a:ea typeface="Calibri" panose="020F0502020204030204" pitchFamily="34" charset="0"/>
                <a:cs typeface="Poppins" pitchFamily="2" charset="77"/>
              </a:rPr>
              <a:t> benefits app, you can: </a:t>
            </a:r>
          </a:p>
          <a:p>
            <a:pPr lvl="1">
              <a:spcBef>
                <a:spcPts val="0"/>
              </a:spcBef>
            </a:pPr>
            <a:r>
              <a:rPr lang="en-US" sz="1600" dirty="0">
                <a:effectLst/>
                <a:latin typeface="Poppins" pitchFamily="2" charset="77"/>
                <a:ea typeface="Calibri" panose="020F0502020204030204" pitchFamily="34" charset="0"/>
                <a:cs typeface="Poppins" pitchFamily="2" charset="77"/>
              </a:rPr>
              <a:t>Store pictures of your ID cards for quick and easy access. </a:t>
            </a:r>
          </a:p>
          <a:p>
            <a:pPr lvl="1">
              <a:spcBef>
                <a:spcPts val="0"/>
              </a:spcBef>
            </a:pPr>
            <a:r>
              <a:rPr lang="en-US" sz="1600" dirty="0">
                <a:effectLst/>
                <a:latin typeface="Poppins" pitchFamily="2" charset="77"/>
                <a:ea typeface="Calibri" panose="020F0502020204030204" pitchFamily="34" charset="0"/>
                <a:cs typeface="Poppins" pitchFamily="2" charset="77"/>
              </a:rPr>
              <a:t>Access detailed coverage information at your fingertips. </a:t>
            </a:r>
          </a:p>
          <a:p>
            <a:pPr lvl="1">
              <a:spcBef>
                <a:spcPts val="0"/>
              </a:spcBef>
            </a:pPr>
            <a:r>
              <a:rPr lang="en-US" sz="1600" dirty="0">
                <a:effectLst/>
                <a:latin typeface="Poppins" pitchFamily="2" charset="77"/>
                <a:ea typeface="Calibri" panose="020F0502020204030204" pitchFamily="34" charset="0"/>
                <a:cs typeface="Poppins" pitchFamily="2" charset="77"/>
              </a:rPr>
              <a:t>Make changes to your benefits with just a few taps... and much more!  </a:t>
            </a:r>
          </a:p>
          <a:p>
            <a:pPr marL="0" marR="0">
              <a:spcBef>
                <a:spcPts val="0"/>
              </a:spcBef>
              <a:spcAft>
                <a:spcPts val="0"/>
              </a:spcAft>
            </a:pPr>
            <a:endParaRPr lang="en-US" sz="1600" dirty="0">
              <a:effectLst/>
              <a:latin typeface="Poppins" pitchFamily="2" charset="77"/>
              <a:ea typeface="Calibri" panose="020F0502020204030204" pitchFamily="34" charset="0"/>
              <a:cs typeface="Poppins" pitchFamily="2" charset="77"/>
            </a:endParaRPr>
          </a:p>
          <a:p>
            <a:pPr marL="0" marR="0" indent="0">
              <a:spcBef>
                <a:spcPts val="0"/>
              </a:spcBef>
              <a:spcAft>
                <a:spcPts val="0"/>
              </a:spcAft>
              <a:buNone/>
            </a:pPr>
            <a:r>
              <a:rPr lang="en-US" sz="1600" dirty="0">
                <a:effectLst/>
                <a:latin typeface="Poppins" pitchFamily="2" charset="77"/>
                <a:ea typeface="Calibri" panose="020F0502020204030204" pitchFamily="34" charset="0"/>
                <a:cs typeface="Poppins" pitchFamily="2" charset="77"/>
              </a:rPr>
              <a:t>Experience the convenience of managing your benefits wherever you go! </a:t>
            </a:r>
          </a:p>
        </p:txBody>
      </p:sp>
      <p:sp>
        <p:nvSpPr>
          <p:cNvPr id="4" name="Title 3">
            <a:extLst>
              <a:ext uri="{FF2B5EF4-FFF2-40B4-BE49-F238E27FC236}">
                <a16:creationId xmlns:a16="http://schemas.microsoft.com/office/drawing/2014/main" id="{97DC5F9A-628F-BEBC-05EA-7DB1B0208DF5}"/>
              </a:ext>
            </a:extLst>
          </p:cNvPr>
          <p:cNvSpPr>
            <a:spLocks noGrp="1"/>
          </p:cNvSpPr>
          <p:nvPr>
            <p:ph type="title"/>
          </p:nvPr>
        </p:nvSpPr>
        <p:spPr>
          <a:xfrm>
            <a:off x="379411" y="376519"/>
            <a:ext cx="3844719" cy="446368"/>
          </a:xfrm>
        </p:spPr>
        <p:txBody>
          <a:bodyPr>
            <a:normAutofit/>
          </a:bodyPr>
          <a:lstStyle/>
          <a:p>
            <a:r>
              <a:rPr lang="en-US" dirty="0" err="1">
                <a:effectLst/>
                <a:latin typeface="Poppins" pitchFamily="2" charset="77"/>
                <a:ea typeface="Calibri" panose="020F0502020204030204" pitchFamily="34" charset="0"/>
                <a:cs typeface="Poppins" pitchFamily="2" charset="77"/>
              </a:rPr>
              <a:t>MyChoice</a:t>
            </a:r>
            <a:r>
              <a:rPr lang="en-US" dirty="0">
                <a:effectLst/>
                <a:latin typeface="Poppins" pitchFamily="2" charset="77"/>
                <a:ea typeface="Calibri" panose="020F0502020204030204" pitchFamily="34" charset="0"/>
                <a:cs typeface="Poppins" pitchFamily="2" charset="77"/>
              </a:rPr>
              <a:t>® Benefits App</a:t>
            </a:r>
            <a:endParaRPr lang="en-US" dirty="0">
              <a:latin typeface="Poppins" pitchFamily="2" charset="77"/>
              <a:cs typeface="Poppins" pitchFamily="2" charset="77"/>
            </a:endParaRPr>
          </a:p>
        </p:txBody>
      </p:sp>
      <p:pic>
        <p:nvPicPr>
          <p:cNvPr id="12" name="Picture 11" descr="A screenshot of a phone&#10;&#10;Description automatically generated">
            <a:extLst>
              <a:ext uri="{FF2B5EF4-FFF2-40B4-BE49-F238E27FC236}">
                <a16:creationId xmlns:a16="http://schemas.microsoft.com/office/drawing/2014/main" id="{AD4FA14A-C0AE-881B-CD96-A77BCF725ADD}"/>
              </a:ext>
            </a:extLst>
          </p:cNvPr>
          <p:cNvPicPr>
            <a:picLocks noChangeAspect="1"/>
          </p:cNvPicPr>
          <p:nvPr/>
        </p:nvPicPr>
        <p:blipFill>
          <a:blip r:embed="rId5"/>
          <a:stretch>
            <a:fillRect/>
          </a:stretch>
        </p:blipFill>
        <p:spPr>
          <a:xfrm>
            <a:off x="6493428" y="1179328"/>
            <a:ext cx="1872831" cy="3841704"/>
          </a:xfrm>
          <a:prstGeom prst="rect">
            <a:avLst/>
          </a:prstGeom>
        </p:spPr>
      </p:pic>
      <p:pic>
        <p:nvPicPr>
          <p:cNvPr id="16" name="Picture 15" descr="A screenshot of a phone&#10;&#10;Description automatically generated">
            <a:extLst>
              <a:ext uri="{FF2B5EF4-FFF2-40B4-BE49-F238E27FC236}">
                <a16:creationId xmlns:a16="http://schemas.microsoft.com/office/drawing/2014/main" id="{8A3ECCB1-B643-A904-14E0-B5599CFCAEA4}"/>
              </a:ext>
            </a:extLst>
          </p:cNvPr>
          <p:cNvPicPr>
            <a:picLocks noChangeAspect="1"/>
          </p:cNvPicPr>
          <p:nvPr/>
        </p:nvPicPr>
        <p:blipFill>
          <a:blip r:embed="rId6"/>
          <a:stretch>
            <a:fillRect/>
          </a:stretch>
        </p:blipFill>
        <p:spPr>
          <a:xfrm>
            <a:off x="10054129" y="1179328"/>
            <a:ext cx="1872831" cy="3841704"/>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1E3CCCD0-E5DA-26C0-37AF-53A6A8D09784}"/>
              </a:ext>
            </a:extLst>
          </p:cNvPr>
          <p:cNvPicPr>
            <a:picLocks noChangeAspect="1"/>
          </p:cNvPicPr>
          <p:nvPr/>
        </p:nvPicPr>
        <p:blipFill>
          <a:blip r:embed="rId7"/>
          <a:stretch>
            <a:fillRect/>
          </a:stretch>
        </p:blipFill>
        <p:spPr>
          <a:xfrm>
            <a:off x="8186670" y="945225"/>
            <a:ext cx="2041438" cy="4187564"/>
          </a:xfrm>
          <a:prstGeom prst="rect">
            <a:avLst/>
          </a:prstGeom>
        </p:spPr>
      </p:pic>
      <p:pic>
        <p:nvPicPr>
          <p:cNvPr id="17" name="Picture 16" descr="A blue square with white text&#10;&#10;Description automatically generated">
            <a:extLst>
              <a:ext uri="{FF2B5EF4-FFF2-40B4-BE49-F238E27FC236}">
                <a16:creationId xmlns:a16="http://schemas.microsoft.com/office/drawing/2014/main" id="{34CB7967-1005-1B28-EDEF-C875B4CBE5DA}"/>
              </a:ext>
            </a:extLst>
          </p:cNvPr>
          <p:cNvPicPr>
            <a:picLocks noChangeAspect="1"/>
          </p:cNvPicPr>
          <p:nvPr/>
        </p:nvPicPr>
        <p:blipFill>
          <a:blip r:embed="rId8"/>
          <a:stretch>
            <a:fillRect/>
          </a:stretch>
        </p:blipFill>
        <p:spPr>
          <a:xfrm>
            <a:off x="5981898" y="4243039"/>
            <a:ext cx="1243765" cy="1243765"/>
          </a:xfrm>
          <a:prstGeom prst="rect">
            <a:avLst/>
          </a:prstGeom>
        </p:spPr>
      </p:pic>
      <p:pic>
        <p:nvPicPr>
          <p:cNvPr id="18" name="Picture 17" descr="A close-up of a sign&#10;&#10;Description automatically generated">
            <a:extLst>
              <a:ext uri="{FF2B5EF4-FFF2-40B4-BE49-F238E27FC236}">
                <a16:creationId xmlns:a16="http://schemas.microsoft.com/office/drawing/2014/main" id="{EAE43AE4-B1F7-DF58-6999-F216D7A66F5E}"/>
              </a:ext>
            </a:extLst>
          </p:cNvPr>
          <p:cNvPicPr>
            <a:picLocks noChangeAspect="1"/>
          </p:cNvPicPr>
          <p:nvPr/>
        </p:nvPicPr>
        <p:blipFill>
          <a:blip r:embed="rId9"/>
          <a:stretch>
            <a:fillRect/>
          </a:stretch>
        </p:blipFill>
        <p:spPr>
          <a:xfrm>
            <a:off x="1778994" y="4463391"/>
            <a:ext cx="1200155" cy="363621"/>
          </a:xfrm>
          <a:prstGeom prst="rect">
            <a:avLst/>
          </a:prstGeom>
        </p:spPr>
      </p:pic>
      <p:pic>
        <p:nvPicPr>
          <p:cNvPr id="19" name="Picture 18" descr="A close up of a sign&#10;&#10;Description automatically generated">
            <a:extLst>
              <a:ext uri="{FF2B5EF4-FFF2-40B4-BE49-F238E27FC236}">
                <a16:creationId xmlns:a16="http://schemas.microsoft.com/office/drawing/2014/main" id="{2ED7F647-A2E8-C7B9-D613-C863F65E00C5}"/>
              </a:ext>
            </a:extLst>
          </p:cNvPr>
          <p:cNvPicPr>
            <a:picLocks noChangeAspect="1"/>
          </p:cNvPicPr>
          <p:nvPr/>
        </p:nvPicPr>
        <p:blipFill>
          <a:blip r:embed="rId10"/>
          <a:stretch>
            <a:fillRect/>
          </a:stretch>
        </p:blipFill>
        <p:spPr>
          <a:xfrm>
            <a:off x="1775951" y="4940556"/>
            <a:ext cx="1200155" cy="363621"/>
          </a:xfrm>
          <a:prstGeom prst="rect">
            <a:avLst/>
          </a:prstGeom>
        </p:spPr>
      </p:pic>
      <p:pic>
        <p:nvPicPr>
          <p:cNvPr id="21" name="Picture 20" descr="A qr code with blue squares&#10;&#10;Description automatically generated">
            <a:extLst>
              <a:ext uri="{FF2B5EF4-FFF2-40B4-BE49-F238E27FC236}">
                <a16:creationId xmlns:a16="http://schemas.microsoft.com/office/drawing/2014/main" id="{AC27B23F-2041-610A-3383-74346632B196}"/>
              </a:ext>
            </a:extLst>
          </p:cNvPr>
          <p:cNvPicPr>
            <a:picLocks noChangeAspect="1"/>
          </p:cNvPicPr>
          <p:nvPr/>
        </p:nvPicPr>
        <p:blipFill>
          <a:blip r:embed="rId11"/>
          <a:stretch>
            <a:fillRect/>
          </a:stretch>
        </p:blipFill>
        <p:spPr>
          <a:xfrm>
            <a:off x="435647" y="4310007"/>
            <a:ext cx="1157817" cy="1157817"/>
          </a:xfrm>
          <a:prstGeom prst="rect">
            <a:avLst/>
          </a:prstGeom>
        </p:spPr>
      </p:pic>
      <p:pic>
        <p:nvPicPr>
          <p:cNvPr id="3" name="21">
            <a:hlinkClick r:id="" action="ppaction://media"/>
            <a:extLst>
              <a:ext uri="{FF2B5EF4-FFF2-40B4-BE49-F238E27FC236}">
                <a16:creationId xmlns:a16="http://schemas.microsoft.com/office/drawing/2014/main" id="{4D76C345-77DB-A396-C7DD-0B7BC0697D06}"/>
              </a:ext>
            </a:extLst>
          </p:cNvPr>
          <p:cNvPicPr>
            <a:picLocks noChangeAspect="1"/>
          </p:cNvPicPr>
          <p:nvPr>
            <a:audioFile r:link="rId1"/>
            <p:extLst>
              <p:ext uri="{DAA4B4D4-6D71-4841-9C94-3DE7FCFB9230}">
                <p14:media xmlns:p14="http://schemas.microsoft.com/office/powerpoint/2010/main" r:embed="rId2">
                  <p14:trim st="1750"/>
                </p14:media>
              </p:ext>
            </p:extLst>
          </p:nvPr>
        </p:nvPicPr>
        <p:blipFill>
          <a:blip r:embed="rId12"/>
          <a:stretch>
            <a:fillRect/>
          </a:stretch>
        </p:blipFill>
        <p:spPr>
          <a:xfrm>
            <a:off x="0" y="6370637"/>
            <a:ext cx="487363" cy="487363"/>
          </a:xfrm>
          <a:prstGeom prst="rect">
            <a:avLst/>
          </a:prstGeom>
        </p:spPr>
      </p:pic>
    </p:spTree>
    <p:extLst>
      <p:ext uri="{BB962C8B-B14F-4D97-AF65-F5344CB8AC3E}">
        <p14:creationId xmlns:p14="http://schemas.microsoft.com/office/powerpoint/2010/main" val="3260044226"/>
      </p:ext>
    </p:extLst>
  </p:cSld>
  <p:clrMapOvr>
    <a:masterClrMapping/>
  </p:clrMapOvr>
  <mc:AlternateContent xmlns:mc="http://schemas.openxmlformats.org/markup-compatibility/2006">
    <mc:Choice xmlns:p14="http://schemas.microsoft.com/office/powerpoint/2010/main" Requires="p14">
      <p:transition p14:dur="10" advClick="0" advTm="9000"/>
    </mc:Choice>
    <mc:Fallback>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6DFD1-4890-395E-F577-3315B84E8B07}"/>
              </a:ext>
            </a:extLst>
          </p:cNvPr>
          <p:cNvSpPr>
            <a:spLocks noGrp="1"/>
          </p:cNvSpPr>
          <p:nvPr>
            <p:ph type="body" sz="quarter" idx="11"/>
          </p:nvPr>
        </p:nvSpPr>
        <p:spPr>
          <a:xfrm>
            <a:off x="486046" y="3005190"/>
            <a:ext cx="6442899" cy="847619"/>
          </a:xfrm>
        </p:spPr>
        <p:txBody>
          <a:bodyPr>
            <a:noAutofit/>
          </a:bodyPr>
          <a:lstStyle/>
          <a:p>
            <a:pPr>
              <a:lnSpc>
                <a:spcPct val="100000"/>
              </a:lnSpc>
            </a:pPr>
            <a:r>
              <a:rPr lang="en-US" sz="3600" dirty="0">
                <a:solidFill>
                  <a:srgbClr val="252525"/>
                </a:solidFill>
                <a:latin typeface="+mj-lt"/>
              </a:rPr>
              <a:t>Enrollment Reminders</a:t>
            </a:r>
          </a:p>
        </p:txBody>
      </p:sp>
      <p:pic>
        <p:nvPicPr>
          <p:cNvPr id="2" name="22">
            <a:hlinkClick r:id="" action="ppaction://media"/>
            <a:extLst>
              <a:ext uri="{FF2B5EF4-FFF2-40B4-BE49-F238E27FC236}">
                <a16:creationId xmlns:a16="http://schemas.microsoft.com/office/drawing/2014/main" id="{9CFB09C9-C20F-8D5D-7175-65EEB96EBA17}"/>
              </a:ext>
            </a:extLst>
          </p:cNvPr>
          <p:cNvPicPr>
            <a:picLocks noChangeAspect="1"/>
          </p:cNvPicPr>
          <p:nvPr>
            <a:audioFile r:link="rId1"/>
            <p:extLst>
              <p:ext uri="{DAA4B4D4-6D71-4841-9C94-3DE7FCFB9230}">
                <p14:media xmlns:p14="http://schemas.microsoft.com/office/powerpoint/2010/main" r:embed="rId2">
                  <p14:trim st="1888"/>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79615957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3B42E-1295-0DAA-F3C5-F7AD2868B448}"/>
              </a:ext>
            </a:extLst>
          </p:cNvPr>
          <p:cNvSpPr>
            <a:spLocks noGrp="1"/>
          </p:cNvSpPr>
          <p:nvPr>
            <p:ph type="title"/>
          </p:nvPr>
        </p:nvSpPr>
        <p:spPr>
          <a:xfrm>
            <a:off x="465549" y="376519"/>
            <a:ext cx="11432485" cy="677732"/>
          </a:xfrm>
        </p:spPr>
        <p:txBody>
          <a:bodyPr>
            <a:normAutofit/>
          </a:bodyPr>
          <a:lstStyle/>
          <a:p>
            <a:r>
              <a:rPr lang="en-US" dirty="0">
                <a:solidFill>
                  <a:schemeClr val="tx1"/>
                </a:solidFill>
                <a:latin typeface="Poppins SemiBold" panose="00000700000000000000" pitchFamily="2" charset="0"/>
                <a:cs typeface="Poppins SemiBold" panose="00000700000000000000" pitchFamily="2" charset="0"/>
              </a:rPr>
              <a:t>Important Reminders</a:t>
            </a:r>
            <a:br>
              <a:rPr lang="en-US" dirty="0">
                <a:solidFill>
                  <a:schemeClr val="tx1"/>
                </a:solidFill>
                <a:latin typeface="Poppins SemiBold" panose="00000700000000000000" pitchFamily="2" charset="0"/>
                <a:cs typeface="Poppins SemiBold" panose="00000700000000000000" pitchFamily="2" charset="0"/>
              </a:rPr>
            </a:br>
            <a:endParaRPr lang="en-US" dirty="0"/>
          </a:p>
        </p:txBody>
      </p:sp>
      <p:sp>
        <p:nvSpPr>
          <p:cNvPr id="4" name="Rectangle 3">
            <a:extLst>
              <a:ext uri="{FF2B5EF4-FFF2-40B4-BE49-F238E27FC236}">
                <a16:creationId xmlns:a16="http://schemas.microsoft.com/office/drawing/2014/main" id="{760BDEB6-F8D0-7EF5-83D9-8DFE67BFD690}"/>
              </a:ext>
            </a:extLst>
          </p:cNvPr>
          <p:cNvSpPr/>
          <p:nvPr/>
        </p:nvSpPr>
        <p:spPr>
          <a:xfrm>
            <a:off x="465549" y="589491"/>
            <a:ext cx="11024086" cy="4349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0" rIns="182880" bIns="365760" rtlCol="0" anchor="t"/>
          <a:lstStyle/>
          <a:p>
            <a:pPr marL="342900" indent="-342900">
              <a:spcBef>
                <a:spcPts val="600"/>
              </a:spcBef>
              <a:buFont typeface="Arial" panose="020B0604020202020204" pitchFamily="34" charset="0"/>
              <a:buChar char="•"/>
            </a:pPr>
            <a:r>
              <a:rPr lang="en-US" dirty="0">
                <a:solidFill>
                  <a:schemeClr val="tx1"/>
                </a:solidFill>
                <a:cs typeface="Poppins" panose="00000500000000000000" pitchFamily="2" charset="0"/>
              </a:rPr>
              <a:t>If you do not make new elections by October 31, 2025, your current 2025 enrollment elections will carry over to 2026 </a:t>
            </a:r>
            <a:r>
              <a:rPr lang="en-US" b="1" dirty="0">
                <a:solidFill>
                  <a:srgbClr val="00A602"/>
                </a:solidFill>
                <a:cs typeface="Poppins" panose="00000500000000000000" pitchFamily="2" charset="0"/>
              </a:rPr>
              <a:t>except for spending accounts.  </a:t>
            </a:r>
            <a:endParaRPr lang="en-US" dirty="0">
              <a:solidFill>
                <a:schemeClr val="tx1"/>
              </a:solidFill>
              <a:cs typeface="Poppins" panose="00000500000000000000" pitchFamily="2" charset="0"/>
            </a:endParaRPr>
          </a:p>
          <a:p>
            <a:pPr marL="342900" indent="-342900">
              <a:spcBef>
                <a:spcPts val="600"/>
              </a:spcBef>
              <a:buFont typeface="Arial" panose="020B0604020202020204" pitchFamily="34" charset="0"/>
              <a:buChar char="•"/>
            </a:pPr>
            <a:r>
              <a:rPr lang="en-US" dirty="0">
                <a:solidFill>
                  <a:schemeClr val="tx1"/>
                </a:solidFill>
                <a:cs typeface="Poppins"/>
              </a:rPr>
              <a:t>Your 2025 Flexible Spending Account, Dependent Care Account, Health Savings and Commuter elections will </a:t>
            </a:r>
            <a:r>
              <a:rPr lang="en-US" b="1" dirty="0">
                <a:solidFill>
                  <a:schemeClr val="tx1"/>
                </a:solidFill>
                <a:cs typeface="Poppins"/>
              </a:rPr>
              <a:t>not</a:t>
            </a:r>
            <a:r>
              <a:rPr lang="en-US" dirty="0">
                <a:solidFill>
                  <a:schemeClr val="tx1"/>
                </a:solidFill>
                <a:cs typeface="Poppins"/>
              </a:rPr>
              <a:t> automatically be renewed for 2026. </a:t>
            </a:r>
          </a:p>
          <a:p>
            <a:pPr marL="800100" lvl="1" indent="-342900">
              <a:spcBef>
                <a:spcPts val="600"/>
              </a:spcBef>
              <a:buFont typeface="Arial" panose="020B0604020202020204" pitchFamily="34" charset="0"/>
              <a:buChar char="•"/>
            </a:pPr>
            <a:r>
              <a:rPr lang="en-US" dirty="0">
                <a:solidFill>
                  <a:schemeClr val="tx1"/>
                </a:solidFill>
                <a:cs typeface="Poppins"/>
              </a:rPr>
              <a:t>Your current election amount will default to zero. </a:t>
            </a:r>
          </a:p>
          <a:p>
            <a:pPr marL="800100" lvl="1" indent="-342900">
              <a:spcBef>
                <a:spcPts val="600"/>
              </a:spcBef>
              <a:buFont typeface="Arial" panose="020B0604020202020204" pitchFamily="34" charset="0"/>
              <a:buChar char="•"/>
            </a:pPr>
            <a:r>
              <a:rPr lang="en-US" dirty="0">
                <a:solidFill>
                  <a:schemeClr val="tx1"/>
                </a:solidFill>
                <a:cs typeface="Poppins"/>
              </a:rPr>
              <a:t>You will be required to log in to Businessolver and make an election to contribute to the FSA, DCFSA and HSA again in 2026. Commuter elections can be made via </a:t>
            </a:r>
            <a:r>
              <a:rPr lang="en-US" dirty="0" err="1">
                <a:solidFill>
                  <a:schemeClr val="tx1"/>
                </a:solidFill>
                <a:cs typeface="Poppins"/>
              </a:rPr>
              <a:t>NetBenefits</a:t>
            </a:r>
            <a:r>
              <a:rPr lang="en-US" dirty="0">
                <a:solidFill>
                  <a:schemeClr val="tx1"/>
                </a:solidFill>
                <a:cs typeface="Poppins"/>
              </a:rPr>
              <a:t>. </a:t>
            </a:r>
          </a:p>
          <a:p>
            <a:pPr>
              <a:spcBef>
                <a:spcPts val="600"/>
              </a:spcBef>
            </a:pPr>
            <a:endParaRPr lang="en-US" dirty="0">
              <a:solidFill>
                <a:schemeClr val="tx1"/>
              </a:solidFill>
              <a:cs typeface="Poppins" panose="00000500000000000000" pitchFamily="2" charset="0"/>
            </a:endParaRPr>
          </a:p>
          <a:p>
            <a:pPr>
              <a:spcBef>
                <a:spcPts val="600"/>
              </a:spcBef>
            </a:pPr>
            <a:r>
              <a:rPr lang="en-US" dirty="0">
                <a:solidFill>
                  <a:schemeClr val="tx1"/>
                </a:solidFill>
                <a:cs typeface="Poppins" panose="00000500000000000000" pitchFamily="2" charset="0"/>
              </a:rPr>
              <a:t>Review your benefits, and make any changes by Friday, October 31.</a:t>
            </a:r>
          </a:p>
          <a:p>
            <a:pPr>
              <a:spcBef>
                <a:spcPts val="600"/>
              </a:spcBef>
            </a:pPr>
            <a:endParaRPr lang="en-US" dirty="0">
              <a:solidFill>
                <a:schemeClr val="tx1"/>
              </a:solidFill>
              <a:cs typeface="Poppins" panose="00000500000000000000" pitchFamily="2" charset="0"/>
            </a:endParaRPr>
          </a:p>
          <a:p>
            <a:pPr>
              <a:spcBef>
                <a:spcPts val="600"/>
              </a:spcBef>
            </a:pPr>
            <a:r>
              <a:rPr lang="en-US" dirty="0">
                <a:solidFill>
                  <a:schemeClr val="tx1"/>
                </a:solidFill>
                <a:cs typeface="Poppins" panose="00000500000000000000" pitchFamily="2" charset="0"/>
              </a:rPr>
              <a:t>Visit </a:t>
            </a:r>
            <a:r>
              <a:rPr lang="en-US" b="1" dirty="0">
                <a:solidFill>
                  <a:srgbClr val="01B2D7"/>
                </a:solidFill>
                <a:cs typeface="Poppins" panose="00000500000000000000" pitchFamily="2" charset="0"/>
                <a:hlinkClick r:id="rId5">
                  <a:extLst>
                    <a:ext uri="{A12FA001-AC4F-418D-AE19-62706E023703}">
                      <ahyp:hlinkClr xmlns:ahyp="http://schemas.microsoft.com/office/drawing/2018/hyperlinkcolor" val="tx"/>
                    </a:ext>
                  </a:extLst>
                </a:hlinkClick>
              </a:rPr>
              <a:t>nxp.com/benefits </a:t>
            </a:r>
            <a:r>
              <a:rPr lang="en-US" dirty="0">
                <a:solidFill>
                  <a:schemeClr val="tx1"/>
                </a:solidFill>
                <a:cs typeface="Poppins" panose="00000500000000000000" pitchFamily="2" charset="0"/>
              </a:rPr>
              <a:t>for details.</a:t>
            </a:r>
            <a:endParaRPr lang="en-US" dirty="0">
              <a:solidFill>
                <a:schemeClr val="tx1">
                  <a:lumMod val="85000"/>
                  <a:lumOff val="15000"/>
                </a:schemeClr>
              </a:solidFill>
              <a:cs typeface="Arial" panose="020B0604020202020204" pitchFamily="34" charset="0"/>
            </a:endParaRPr>
          </a:p>
        </p:txBody>
      </p:sp>
      <p:pic>
        <p:nvPicPr>
          <p:cNvPr id="2" name="23">
            <a:hlinkClick r:id="" action="ppaction://media"/>
            <a:extLst>
              <a:ext uri="{FF2B5EF4-FFF2-40B4-BE49-F238E27FC236}">
                <a16:creationId xmlns:a16="http://schemas.microsoft.com/office/drawing/2014/main" id="{A57E4AF3-906A-4063-9784-C150E89B0F74}"/>
              </a:ext>
            </a:extLst>
          </p:cNvPr>
          <p:cNvPicPr>
            <a:picLocks noChangeAspect="1"/>
          </p:cNvPicPr>
          <p:nvPr>
            <a:audioFile r:link="rId1"/>
            <p:extLst>
              <p:ext uri="{DAA4B4D4-6D71-4841-9C94-3DE7FCFB9230}">
                <p14:media xmlns:p14="http://schemas.microsoft.com/office/powerpoint/2010/main" r:embed="rId2">
                  <p14:trim st="1365"/>
                </p14:media>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2837904645"/>
      </p:ext>
    </p:extLst>
  </p:cSld>
  <p:clrMapOvr>
    <a:masterClrMapping/>
  </p:clrMapOvr>
  <mc:AlternateContent xmlns:mc="http://schemas.openxmlformats.org/markup-compatibility/2006">
    <mc:Choice xmlns:p14="http://schemas.microsoft.com/office/powerpoint/2010/main" Requires="p14">
      <p:transition p14:dur="10" advClick="0" advTm="57000"/>
    </mc:Choice>
    <mc:Fallback>
      <p:transition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408816" y="325422"/>
            <a:ext cx="11432485" cy="1035720"/>
          </a:xfrm>
        </p:spPr>
        <p:txBody>
          <a:bodyPr>
            <a:normAutofit/>
          </a:bodyPr>
          <a:lstStyle/>
          <a:p>
            <a:r>
              <a:rPr lang="en-US" dirty="0">
                <a:solidFill>
                  <a:srgbClr val="252525"/>
                </a:solidFill>
              </a:rPr>
              <a:t>Prepare for Annual Enrollment</a:t>
            </a:r>
          </a:p>
          <a:p>
            <a:endParaRPr lang="en-US" sz="1100" dirty="0">
              <a:solidFill>
                <a:srgbClr val="252525"/>
              </a:solidFill>
            </a:endParaRPr>
          </a:p>
          <a:p>
            <a:r>
              <a:rPr lang="en-US" dirty="0">
                <a:solidFill>
                  <a:srgbClr val="01B2D7"/>
                </a:solidFill>
              </a:rPr>
              <a:t>Annual Enrollment is October 20 – October 31</a:t>
            </a:r>
          </a:p>
        </p:txBody>
      </p:sp>
      <p:sp>
        <p:nvSpPr>
          <p:cNvPr id="3" name="TextBox 2">
            <a:extLst>
              <a:ext uri="{FF2B5EF4-FFF2-40B4-BE49-F238E27FC236}">
                <a16:creationId xmlns:a16="http://schemas.microsoft.com/office/drawing/2014/main" id="{1386E450-1280-E569-2E6B-37545C911223}"/>
              </a:ext>
            </a:extLst>
          </p:cNvPr>
          <p:cNvSpPr txBox="1"/>
          <p:nvPr/>
        </p:nvSpPr>
        <p:spPr>
          <a:xfrm>
            <a:off x="408816" y="1315873"/>
            <a:ext cx="11292453" cy="397323"/>
          </a:xfrm>
          <a:prstGeom prst="rect">
            <a:avLst/>
          </a:prstGeom>
          <a:noFill/>
        </p:spPr>
        <p:txBody>
          <a:bodyPr wrap="square" lIns="91440" tIns="45720" rIns="91440" bIns="45720" rtlCol="0" anchor="t">
            <a:noAutofit/>
          </a:bodyPr>
          <a:lstStyle/>
          <a:p>
            <a:pPr>
              <a:spcBef>
                <a:spcPts val="600"/>
              </a:spcBef>
            </a:pPr>
            <a:r>
              <a:rPr lang="en-US" sz="2000" dirty="0">
                <a:latin typeface="Poppins"/>
                <a:cs typeface="Poppins"/>
              </a:rPr>
              <a:t>Get familiar with your benefits and plan options so that you’re ready to make choices that provide you and your family with the most value.</a:t>
            </a:r>
          </a:p>
          <a:p>
            <a:pPr marL="285750" indent="-285750">
              <a:spcBef>
                <a:spcPts val="600"/>
              </a:spcBef>
              <a:buFont typeface="Arial" panose="020B0604020202020204" pitchFamily="34" charset="0"/>
              <a:buChar char="•"/>
            </a:pPr>
            <a:endParaRPr lang="en-US" sz="2000" dirty="0">
              <a:solidFill>
                <a:srgbClr val="0EAFE0"/>
              </a:solidFill>
              <a:latin typeface="Poppins" panose="000005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52A40654-9FC4-ECA2-423A-E547D92A4310}"/>
              </a:ext>
            </a:extLst>
          </p:cNvPr>
          <p:cNvSpPr/>
          <p:nvPr/>
        </p:nvSpPr>
        <p:spPr>
          <a:xfrm>
            <a:off x="590309" y="2282225"/>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7" name="TextBox 6">
            <a:extLst>
              <a:ext uri="{FF2B5EF4-FFF2-40B4-BE49-F238E27FC236}">
                <a16:creationId xmlns:a16="http://schemas.microsoft.com/office/drawing/2014/main" id="{3258929C-F79E-6D29-840D-D5975075CD26}"/>
              </a:ext>
            </a:extLst>
          </p:cNvPr>
          <p:cNvSpPr txBox="1"/>
          <p:nvPr/>
        </p:nvSpPr>
        <p:spPr>
          <a:xfrm>
            <a:off x="1266459" y="2969905"/>
            <a:ext cx="10219951" cy="666305"/>
          </a:xfrm>
          <a:prstGeom prst="rect">
            <a:avLst/>
          </a:prstGeom>
          <a:noFill/>
        </p:spPr>
        <p:txBody>
          <a:bodyPr wrap="square" lIns="91440" tIns="45720" rIns="91440" rtlCol="0" anchor="t">
            <a:noAutofit/>
          </a:bodyPr>
          <a:lstStyle/>
          <a:p>
            <a:pPr>
              <a:spcBef>
                <a:spcPts val="600"/>
              </a:spcBef>
            </a:pPr>
            <a:r>
              <a:rPr lang="en-US" b="1" dirty="0">
                <a:latin typeface="Poppins" panose="00000500000000000000" pitchFamily="2" charset="0"/>
                <a:cs typeface="Poppins" panose="00000500000000000000" pitchFamily="2" charset="0"/>
              </a:rPr>
              <a:t>Learn </a:t>
            </a:r>
            <a:r>
              <a:rPr lang="en-US" dirty="0">
                <a:latin typeface="Poppins" panose="00000500000000000000" pitchFamily="2" charset="0"/>
                <a:cs typeface="Poppins" panose="00000500000000000000" pitchFamily="2" charset="0"/>
              </a:rPr>
              <a:t>what’s new by speaking to a Benefits Team member at the benefits tables during our Annual Enrollment fair.</a:t>
            </a:r>
            <a:endParaRPr lang="en-US" b="1" dirty="0">
              <a:latin typeface="Poppins" panose="00000500000000000000" pitchFamily="2" charset="0"/>
              <a:cs typeface="Poppins" panose="00000500000000000000" pitchFamily="2" charset="0"/>
            </a:endParaRPr>
          </a:p>
          <a:p>
            <a:pPr>
              <a:spcBef>
                <a:spcPts val="600"/>
              </a:spcBef>
            </a:pPr>
            <a:endParaRPr lang="en-US" dirty="0">
              <a:latin typeface="Poppins" panose="00000500000000000000" pitchFamily="2" charset="0"/>
              <a:cs typeface="Poppins" panose="00000500000000000000" pitchFamily="2" charset="0"/>
            </a:endParaRPr>
          </a:p>
          <a:p>
            <a:pPr>
              <a:spcBef>
                <a:spcPts val="600"/>
              </a:spcBef>
            </a:pPr>
            <a:endParaRPr lang="en-US" dirty="0">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dirty="0">
              <a:solidFill>
                <a:schemeClr val="accent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6964F04B-2483-1826-A92A-6240061BF7AA}"/>
              </a:ext>
            </a:extLst>
          </p:cNvPr>
          <p:cNvSpPr txBox="1"/>
          <p:nvPr/>
        </p:nvSpPr>
        <p:spPr>
          <a:xfrm>
            <a:off x="1266459" y="2182912"/>
            <a:ext cx="10335232" cy="666305"/>
          </a:xfrm>
          <a:prstGeom prst="rect">
            <a:avLst/>
          </a:prstGeom>
          <a:noFill/>
        </p:spPr>
        <p:txBody>
          <a:bodyPr wrap="square" lIns="91440" tIns="45720" rIns="91440" rtlCol="0" anchor="t">
            <a:noAutofit/>
          </a:bodyPr>
          <a:lstStyle/>
          <a:p>
            <a:pPr>
              <a:spcBef>
                <a:spcPts val="600"/>
              </a:spcBef>
            </a:pPr>
            <a:r>
              <a:rPr lang="en-US" b="1" dirty="0">
                <a:latin typeface="Poppins" panose="00000500000000000000" pitchFamily="2" charset="0"/>
                <a:cs typeface="Poppins" panose="00000500000000000000" pitchFamily="2" charset="0"/>
              </a:rPr>
              <a:t>Think </a:t>
            </a:r>
            <a:r>
              <a:rPr lang="en-US" dirty="0">
                <a:latin typeface="Poppins" panose="00000500000000000000" pitchFamily="2" charset="0"/>
                <a:cs typeface="Poppins" panose="00000500000000000000" pitchFamily="2" charset="0"/>
              </a:rPr>
              <a:t>about what’s in store for you in 2026. Visit </a:t>
            </a:r>
            <a:r>
              <a:rPr lang="en-US" b="1" dirty="0">
                <a:solidFill>
                  <a:srgbClr val="01B2D7"/>
                </a:solidFill>
                <a:latin typeface="Poppins" panose="00000500000000000000" pitchFamily="2" charset="0"/>
                <a:cs typeface="Poppins" panose="00000500000000000000" pitchFamily="2" charset="0"/>
              </a:rPr>
              <a:t>nxp.com/benefits </a:t>
            </a:r>
            <a:r>
              <a:rPr lang="en-US" dirty="0">
                <a:latin typeface="Poppins" panose="00000500000000000000" pitchFamily="2" charset="0"/>
                <a:cs typeface="Poppins" panose="00000500000000000000" pitchFamily="2" charset="0"/>
              </a:rPr>
              <a:t>to review your options and read the Benefits Enrollment Guide.</a:t>
            </a:r>
          </a:p>
          <a:p>
            <a:pPr>
              <a:spcBef>
                <a:spcPts val="600"/>
              </a:spcBef>
            </a:pPr>
            <a:endParaRPr lang="en-US" dirty="0">
              <a:latin typeface="Poppins" panose="00000500000000000000" pitchFamily="2" charset="0"/>
              <a:cs typeface="Poppins" panose="00000500000000000000" pitchFamily="2" charset="0"/>
            </a:endParaRPr>
          </a:p>
          <a:p>
            <a:pPr>
              <a:spcBef>
                <a:spcPts val="600"/>
              </a:spcBef>
            </a:pPr>
            <a:endParaRPr lang="en-US" dirty="0">
              <a:solidFill>
                <a:schemeClr val="accent1"/>
              </a:solidFill>
              <a:latin typeface="Poppins" panose="00000500000000000000" pitchFamily="2" charset="0"/>
              <a:cs typeface="Poppins" panose="00000500000000000000" pitchFamily="2" charset="0"/>
            </a:endParaRPr>
          </a:p>
        </p:txBody>
      </p:sp>
      <p:sp>
        <p:nvSpPr>
          <p:cNvPr id="9" name="Rectangle 8">
            <a:extLst>
              <a:ext uri="{FF2B5EF4-FFF2-40B4-BE49-F238E27FC236}">
                <a16:creationId xmlns:a16="http://schemas.microsoft.com/office/drawing/2014/main" id="{D118A9FA-55DF-0E9B-23B3-A7BFD68BD095}"/>
              </a:ext>
            </a:extLst>
          </p:cNvPr>
          <p:cNvSpPr/>
          <p:nvPr/>
        </p:nvSpPr>
        <p:spPr>
          <a:xfrm>
            <a:off x="590309" y="3064878"/>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15" name="TextBox 14">
            <a:extLst>
              <a:ext uri="{FF2B5EF4-FFF2-40B4-BE49-F238E27FC236}">
                <a16:creationId xmlns:a16="http://schemas.microsoft.com/office/drawing/2014/main" id="{A27E143C-FBCA-4717-5AC7-50D4D384277A}"/>
              </a:ext>
            </a:extLst>
          </p:cNvPr>
          <p:cNvSpPr txBox="1"/>
          <p:nvPr/>
        </p:nvSpPr>
        <p:spPr>
          <a:xfrm>
            <a:off x="1266459" y="3782195"/>
            <a:ext cx="10382202" cy="648499"/>
          </a:xfrm>
          <a:prstGeom prst="rect">
            <a:avLst/>
          </a:prstGeom>
          <a:noFill/>
        </p:spPr>
        <p:txBody>
          <a:bodyPr wrap="square" lIns="91440" tIns="45720" rIns="91440" bIns="45720" rtlCol="0" anchor="t">
            <a:noAutofit/>
          </a:bodyPr>
          <a:lstStyle/>
          <a:p>
            <a:pPr>
              <a:spcBef>
                <a:spcPts val="600"/>
              </a:spcBef>
            </a:pPr>
            <a:r>
              <a:rPr lang="en-US" b="1" dirty="0">
                <a:latin typeface="Poppins"/>
                <a:cs typeface="Poppins"/>
              </a:rPr>
              <a:t>Complete</a:t>
            </a:r>
            <a:r>
              <a:rPr lang="en-US" dirty="0">
                <a:latin typeface="Poppins"/>
                <a:cs typeface="Poppins"/>
              </a:rPr>
              <a:t> the decision support tool, which is available after you start your enrollment, to receive personalized guidance on the best plans for you and your family.</a:t>
            </a:r>
          </a:p>
          <a:p>
            <a:pPr>
              <a:spcBef>
                <a:spcPts val="600"/>
              </a:spcBef>
            </a:pPr>
            <a:r>
              <a:rPr lang="en-US" dirty="0">
                <a:latin typeface="Poppins"/>
                <a:cs typeface="Poppins"/>
              </a:rPr>
              <a:t> </a:t>
            </a:r>
            <a:endParaRPr lang="en-US" dirty="0"/>
          </a:p>
        </p:txBody>
      </p:sp>
      <p:sp>
        <p:nvSpPr>
          <p:cNvPr id="18" name="Rectangle 17">
            <a:extLst>
              <a:ext uri="{FF2B5EF4-FFF2-40B4-BE49-F238E27FC236}">
                <a16:creationId xmlns:a16="http://schemas.microsoft.com/office/drawing/2014/main" id="{CCB00B9D-2C6F-955E-B0F3-A2ABDDE14A00}"/>
              </a:ext>
            </a:extLst>
          </p:cNvPr>
          <p:cNvSpPr/>
          <p:nvPr/>
        </p:nvSpPr>
        <p:spPr>
          <a:xfrm>
            <a:off x="590309" y="3901101"/>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19" name="TextBox 18">
            <a:extLst>
              <a:ext uri="{FF2B5EF4-FFF2-40B4-BE49-F238E27FC236}">
                <a16:creationId xmlns:a16="http://schemas.microsoft.com/office/drawing/2014/main" id="{B1BAB998-4EB8-1DE5-BC40-229EB069B151}"/>
              </a:ext>
            </a:extLst>
          </p:cNvPr>
          <p:cNvSpPr txBox="1"/>
          <p:nvPr/>
        </p:nvSpPr>
        <p:spPr>
          <a:xfrm>
            <a:off x="1266459" y="5542127"/>
            <a:ext cx="10272958" cy="677494"/>
          </a:xfrm>
          <a:prstGeom prst="rect">
            <a:avLst/>
          </a:prstGeom>
          <a:noFill/>
        </p:spPr>
        <p:txBody>
          <a:bodyPr wrap="square" lIns="91440" tIns="45720" rIns="91440" bIns="45720" rtlCol="0" anchor="t">
            <a:noAutofit/>
          </a:bodyPr>
          <a:lstStyle/>
          <a:p>
            <a:pPr>
              <a:spcBef>
                <a:spcPts val="600"/>
              </a:spcBef>
            </a:pPr>
            <a:r>
              <a:rPr lang="en-US" b="1" dirty="0">
                <a:latin typeface="Poppins"/>
                <a:cs typeface="Poppins"/>
              </a:rPr>
              <a:t>Enroll </a:t>
            </a:r>
            <a:r>
              <a:rPr lang="en-US" dirty="0">
                <a:latin typeface="Poppins"/>
                <a:cs typeface="Poppins"/>
              </a:rPr>
              <a:t>in the options that best meet your needs and budget by </a:t>
            </a:r>
            <a:r>
              <a:rPr lang="en-US" b="1" dirty="0">
                <a:solidFill>
                  <a:srgbClr val="01B2D7"/>
                </a:solidFill>
                <a:latin typeface="Poppins"/>
                <a:cs typeface="Poppins"/>
              </a:rPr>
              <a:t>October 31, 2025</a:t>
            </a:r>
            <a:r>
              <a:rPr lang="en-US" dirty="0">
                <a:latin typeface="Poppins"/>
                <a:cs typeface="Poppins"/>
              </a:rPr>
              <a:t>, at </a:t>
            </a:r>
            <a:r>
              <a:rPr lang="en-US" b="1" u="sng" dirty="0">
                <a:solidFill>
                  <a:srgbClr val="01B2D7"/>
                </a:solidFill>
                <a:latin typeface="Poppins"/>
                <a:cs typeface="Poppins"/>
              </a:rPr>
              <a:t>nxp.com/benefits</a:t>
            </a:r>
          </a:p>
        </p:txBody>
      </p:sp>
      <p:sp>
        <p:nvSpPr>
          <p:cNvPr id="20" name="Rectangle 19">
            <a:extLst>
              <a:ext uri="{FF2B5EF4-FFF2-40B4-BE49-F238E27FC236}">
                <a16:creationId xmlns:a16="http://schemas.microsoft.com/office/drawing/2014/main" id="{CB0ECCFF-0F5F-7B58-ABD8-626059C07E39}"/>
              </a:ext>
            </a:extLst>
          </p:cNvPr>
          <p:cNvSpPr/>
          <p:nvPr/>
        </p:nvSpPr>
        <p:spPr>
          <a:xfrm>
            <a:off x="590309" y="4682345"/>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sp>
        <p:nvSpPr>
          <p:cNvPr id="5" name="Rectangle 4">
            <a:extLst>
              <a:ext uri="{FF2B5EF4-FFF2-40B4-BE49-F238E27FC236}">
                <a16:creationId xmlns:a16="http://schemas.microsoft.com/office/drawing/2014/main" id="{10586B40-C8E8-6D6F-EB70-E1B67C182719}"/>
              </a:ext>
            </a:extLst>
          </p:cNvPr>
          <p:cNvSpPr/>
          <p:nvPr/>
        </p:nvSpPr>
        <p:spPr>
          <a:xfrm>
            <a:off x="590309" y="5561085"/>
            <a:ext cx="532435" cy="44963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5</a:t>
            </a:r>
            <a:endParaRPr lang="en-US">
              <a:solidFill>
                <a:schemeClr val="tx1"/>
              </a:solidFill>
              <a:cs typeface="Poppins"/>
            </a:endParaRPr>
          </a:p>
        </p:txBody>
      </p:sp>
      <p:sp>
        <p:nvSpPr>
          <p:cNvPr id="2" name="TextBox 1">
            <a:extLst>
              <a:ext uri="{FF2B5EF4-FFF2-40B4-BE49-F238E27FC236}">
                <a16:creationId xmlns:a16="http://schemas.microsoft.com/office/drawing/2014/main" id="{2FF47893-4680-D563-DD56-B1B99B3AA5AF}"/>
              </a:ext>
            </a:extLst>
          </p:cNvPr>
          <p:cNvSpPr txBox="1"/>
          <p:nvPr/>
        </p:nvSpPr>
        <p:spPr>
          <a:xfrm>
            <a:off x="1266459" y="4631791"/>
            <a:ext cx="10382202" cy="731881"/>
          </a:xfrm>
          <a:prstGeom prst="rect">
            <a:avLst/>
          </a:prstGeom>
          <a:noFill/>
        </p:spPr>
        <p:txBody>
          <a:bodyPr wrap="square" lIns="91440" tIns="45720" rIns="91440" bIns="45720" rtlCol="0" anchor="t">
            <a:noAutofit/>
          </a:bodyPr>
          <a:lstStyle/>
          <a:p>
            <a:pPr>
              <a:spcBef>
                <a:spcPts val="600"/>
              </a:spcBef>
            </a:pPr>
            <a:r>
              <a:rPr lang="en-US" b="1" dirty="0">
                <a:solidFill>
                  <a:srgbClr val="000000"/>
                </a:solidFill>
                <a:latin typeface="Poppins"/>
                <a:cs typeface="Poppins"/>
              </a:rPr>
              <a:t>Talk </a:t>
            </a:r>
            <a:r>
              <a:rPr lang="en-US" dirty="0">
                <a:solidFill>
                  <a:srgbClr val="000000"/>
                </a:solidFill>
                <a:latin typeface="Poppins"/>
                <a:cs typeface="Poppins"/>
              </a:rPr>
              <a:t>to Sofia and use the Decision Support Tool to obtain personalized support and guidance on the best plan(s) for you and your family.</a:t>
            </a:r>
            <a:endParaRPr lang="en-US" dirty="0"/>
          </a:p>
        </p:txBody>
      </p:sp>
      <p:pic>
        <p:nvPicPr>
          <p:cNvPr id="10" name="24">
            <a:hlinkClick r:id="" action="ppaction://media"/>
            <a:extLst>
              <a:ext uri="{FF2B5EF4-FFF2-40B4-BE49-F238E27FC236}">
                <a16:creationId xmlns:a16="http://schemas.microsoft.com/office/drawing/2014/main" id="{F7CE7A2D-23F1-14A6-1E06-55884CB5FFF0}"/>
              </a:ext>
            </a:extLst>
          </p:cNvPr>
          <p:cNvPicPr>
            <a:picLocks noChangeAspect="1"/>
          </p:cNvPicPr>
          <p:nvPr>
            <a:audioFile r:link="rId1"/>
            <p:extLst>
              <p:ext uri="{DAA4B4D4-6D71-4841-9C94-3DE7FCFB9230}">
                <p14:media xmlns:p14="http://schemas.microsoft.com/office/powerpoint/2010/main" r:embed="rId2">
                  <p14:trim st="1504"/>
                </p14:media>
              </p:ext>
            </p:extLst>
          </p:nvPr>
        </p:nvPicPr>
        <p:blipFill>
          <a:blip r:embed="rId5"/>
          <a:stretch>
            <a:fillRect/>
          </a:stretch>
        </p:blipFill>
        <p:spPr>
          <a:xfrm>
            <a:off x="0" y="6345863"/>
            <a:ext cx="487363" cy="487363"/>
          </a:xfrm>
          <a:prstGeom prst="rect">
            <a:avLst/>
          </a:prstGeom>
        </p:spPr>
      </p:pic>
    </p:spTree>
    <p:extLst>
      <p:ext uri="{BB962C8B-B14F-4D97-AF65-F5344CB8AC3E}">
        <p14:creationId xmlns:p14="http://schemas.microsoft.com/office/powerpoint/2010/main" val="435788802"/>
      </p:ext>
    </p:extLst>
  </p:cSld>
  <p:clrMapOvr>
    <a:masterClrMapping/>
  </p:clrMapOvr>
  <mc:AlternateContent xmlns:mc="http://schemas.openxmlformats.org/markup-compatibility/2006">
    <mc:Choice xmlns:p14="http://schemas.microsoft.com/office/powerpoint/2010/main" Requires="p14">
      <p:transition p14:dur="10" advClick="0" advTm="30000"/>
    </mc:Choice>
    <mc:Fallback>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DD091B-A7F5-BD25-F286-BD29F9E91703}"/>
              </a:ext>
            </a:extLst>
          </p:cNvPr>
          <p:cNvPicPr>
            <a:picLocks noChangeAspect="1"/>
          </p:cNvPicPr>
          <p:nvPr/>
        </p:nvPicPr>
        <p:blipFill rotWithShape="1">
          <a:blip r:embed="rId5"/>
          <a:srcRect l="22968" t="1169" r="19595" b="-1169"/>
          <a:stretch/>
        </p:blipFill>
        <p:spPr>
          <a:xfrm>
            <a:off x="6096000" y="-84928"/>
            <a:ext cx="6096000" cy="7027856"/>
          </a:xfrm>
          <a:prstGeom prst="rect">
            <a:avLst/>
          </a:prstGeom>
        </p:spPr>
      </p:pic>
      <p:sp>
        <p:nvSpPr>
          <p:cNvPr id="15" name="TextBox 14">
            <a:extLst>
              <a:ext uri="{FF2B5EF4-FFF2-40B4-BE49-F238E27FC236}">
                <a16:creationId xmlns:a16="http://schemas.microsoft.com/office/drawing/2014/main" id="{CB3D35D3-D2C4-35C1-C4A4-9C05D605FD42}"/>
              </a:ext>
            </a:extLst>
          </p:cNvPr>
          <p:cNvSpPr txBox="1"/>
          <p:nvPr/>
        </p:nvSpPr>
        <p:spPr>
          <a:xfrm>
            <a:off x="408008" y="403802"/>
            <a:ext cx="609407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252525"/>
                </a:solidFill>
                <a:effectLst/>
                <a:uLnTx/>
                <a:uFillTx/>
                <a:latin typeface="Poppins SemiBold" pitchFamily="2" charset="77"/>
                <a:ea typeface="+mn-ea"/>
                <a:cs typeface="Poppins SemiBold" pitchFamily="2" charset="77"/>
              </a:rPr>
              <a:t>Learn More and Get Help</a:t>
            </a:r>
          </a:p>
        </p:txBody>
      </p:sp>
      <p:sp>
        <p:nvSpPr>
          <p:cNvPr id="16" name="TextBox 15">
            <a:extLst>
              <a:ext uri="{FF2B5EF4-FFF2-40B4-BE49-F238E27FC236}">
                <a16:creationId xmlns:a16="http://schemas.microsoft.com/office/drawing/2014/main" id="{1391A0E7-F8DE-28F6-568A-45E058AED3C9}"/>
              </a:ext>
            </a:extLst>
          </p:cNvPr>
          <p:cNvSpPr txBox="1"/>
          <p:nvPr/>
        </p:nvSpPr>
        <p:spPr>
          <a:xfrm>
            <a:off x="408009" y="1041852"/>
            <a:ext cx="5414058" cy="3354657"/>
          </a:xfrm>
          <a:prstGeom prst="rect">
            <a:avLst/>
          </a:prstGeom>
          <a:noFill/>
        </p:spPr>
        <p:txBody>
          <a:bodyPr wrap="square" lIns="91440" tIns="45720" rIns="91440" rtlCol="0" anchor="t">
            <a:noAutofit/>
          </a:bodyPr>
          <a:lstStyle/>
          <a:p>
            <a:pPr marL="285750" indent="-285750">
              <a:spcBef>
                <a:spcPts val="600"/>
              </a:spcBef>
              <a:buFont typeface="Arial" panose="020B0604020202020204" pitchFamily="34" charset="0"/>
              <a:buChar char="•"/>
            </a:pPr>
            <a:r>
              <a:rPr lang="en-US" dirty="0">
                <a:latin typeface="Poppins" panose="00000500000000000000" pitchFamily="2" charset="0"/>
                <a:cs typeface="Poppins" panose="00000500000000000000" pitchFamily="2" charset="0"/>
              </a:rPr>
              <a:t>Visit </a:t>
            </a:r>
            <a:r>
              <a:rPr lang="en-US" b="1" dirty="0">
                <a:solidFill>
                  <a:srgbClr val="01B2D7"/>
                </a:solidFill>
                <a:latin typeface="Poppins" panose="00000500000000000000" pitchFamily="2" charset="0"/>
                <a:cs typeface="Poppins" panose="00000500000000000000" pitchFamily="2" charset="0"/>
              </a:rPr>
              <a:t>nxp.com/benefits</a:t>
            </a:r>
          </a:p>
          <a:p>
            <a:pPr marL="285750" indent="-285750">
              <a:spcBef>
                <a:spcPts val="600"/>
              </a:spcBef>
              <a:buFont typeface="Arial" panose="020B0604020202020204" pitchFamily="34" charset="0"/>
              <a:buChar char="•"/>
            </a:pPr>
            <a:r>
              <a:rPr lang="en-US" dirty="0">
                <a:latin typeface="Poppins" panose="00000500000000000000" pitchFamily="2" charset="0"/>
                <a:cs typeface="Poppins" panose="00000500000000000000" pitchFamily="2" charset="0"/>
              </a:rPr>
              <a:t>Call: (888)532-3971</a:t>
            </a:r>
          </a:p>
          <a:p>
            <a:pPr>
              <a:spcBef>
                <a:spcPts val="600"/>
              </a:spcBef>
            </a:pPr>
            <a:r>
              <a:rPr lang="en-US" dirty="0">
                <a:latin typeface="Poppins" panose="00000500000000000000" pitchFamily="2" charset="0"/>
                <a:cs typeface="Poppins" panose="00000500000000000000" pitchFamily="2" charset="0"/>
              </a:rPr>
              <a:t>(Monday – Friday, 7a.m. – 7p.m. CT)</a:t>
            </a:r>
          </a:p>
          <a:p>
            <a:pPr marL="285750" indent="-285750">
              <a:spcBef>
                <a:spcPts val="600"/>
              </a:spcBef>
              <a:buFont typeface="Arial" panose="020B0604020202020204" pitchFamily="34" charset="0"/>
              <a:buChar char="•"/>
            </a:pPr>
            <a:r>
              <a:rPr lang="en-US" dirty="0">
                <a:latin typeface="Poppins" panose="00000500000000000000" pitchFamily="2" charset="0"/>
                <a:cs typeface="Poppins" panose="00000500000000000000" pitchFamily="2" charset="0"/>
              </a:rPr>
              <a:t>Follow us on </a:t>
            </a:r>
            <a:r>
              <a:rPr lang="en-US" dirty="0">
                <a:latin typeface="Poppins" panose="00000500000000000000" pitchFamily="2" charset="0"/>
                <a:cs typeface="Poppins" panose="00000500000000000000" pitchFamily="2" charset="0"/>
                <a:hlinkClick r:id="rId6"/>
              </a:rPr>
              <a:t>Viva Engage</a:t>
            </a:r>
            <a:endParaRPr lang="en-US" dirty="0">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US" dirty="0">
                <a:latin typeface="Poppins" panose="00000500000000000000" pitchFamily="2" charset="0"/>
                <a:cs typeface="Poppins" panose="00000500000000000000" pitchFamily="2" charset="0"/>
              </a:rPr>
              <a:t>For 401(k), HSA and FSA questions, call the Retirement Service Center: (844)697-4015</a:t>
            </a:r>
            <a:br>
              <a:rPr lang="en-US" dirty="0">
                <a:latin typeface="Poppins" panose="00000500000000000000" pitchFamily="2" charset="0"/>
                <a:cs typeface="Poppins" panose="00000500000000000000" pitchFamily="2" charset="0"/>
              </a:rPr>
            </a:br>
            <a:r>
              <a:rPr lang="en-US" dirty="0">
                <a:latin typeface="Poppins" panose="00000500000000000000" pitchFamily="2" charset="0"/>
                <a:cs typeface="Poppins" panose="00000500000000000000" pitchFamily="2" charset="0"/>
              </a:rPr>
              <a:t>(Monday – Friday, 7:30 a.m. – 7:30 p.m. CT)</a:t>
            </a:r>
          </a:p>
          <a:p>
            <a:pPr marL="285750" indent="-285750">
              <a:spcBef>
                <a:spcPts val="600"/>
              </a:spcBef>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a:spcBef>
                <a:spcPts val="600"/>
              </a:spcBef>
            </a:pPr>
            <a:r>
              <a:rPr lang="en-US" sz="2400" b="1" dirty="0">
                <a:latin typeface="Poppins" panose="00000500000000000000" pitchFamily="2" charset="0"/>
                <a:cs typeface="Poppins" panose="00000500000000000000" pitchFamily="2" charset="0"/>
              </a:rPr>
              <a:t>Enroll by October 31</a:t>
            </a:r>
          </a:p>
          <a:p>
            <a:pPr>
              <a:spcBef>
                <a:spcPts val="600"/>
              </a:spcBef>
            </a:pPr>
            <a:endParaRPr lang="en-US" dirty="0">
              <a:latin typeface="Poppins" panose="00000500000000000000" pitchFamily="2" charset="0"/>
              <a:cs typeface="Poppins" panose="00000500000000000000" pitchFamily="2" charset="0"/>
            </a:endParaRPr>
          </a:p>
          <a:p>
            <a:pPr>
              <a:spcBef>
                <a:spcPts val="600"/>
              </a:spcBef>
            </a:pPr>
            <a:endParaRPr lang="en-US" dirty="0">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endParaRPr lang="en-US" dirty="0">
              <a:solidFill>
                <a:schemeClr val="accent1"/>
              </a:solidFill>
              <a:latin typeface="Poppins" panose="00000500000000000000" pitchFamily="2" charset="0"/>
              <a:cs typeface="Poppins" panose="00000500000000000000" pitchFamily="2" charset="0"/>
            </a:endParaRPr>
          </a:p>
        </p:txBody>
      </p:sp>
      <p:grpSp>
        <p:nvGrpSpPr>
          <p:cNvPr id="18" name="Group 17">
            <a:extLst>
              <a:ext uri="{FF2B5EF4-FFF2-40B4-BE49-F238E27FC236}">
                <a16:creationId xmlns:a16="http://schemas.microsoft.com/office/drawing/2014/main" id="{605FBC1A-E65C-15E4-1D44-FA879E3B8F12}"/>
              </a:ext>
            </a:extLst>
          </p:cNvPr>
          <p:cNvGrpSpPr/>
          <p:nvPr/>
        </p:nvGrpSpPr>
        <p:grpSpPr>
          <a:xfrm>
            <a:off x="506946" y="4411828"/>
            <a:ext cx="4985512" cy="1988973"/>
            <a:chOff x="8042075" y="3918342"/>
            <a:chExt cx="3899450" cy="1285166"/>
          </a:xfrm>
          <a:solidFill>
            <a:schemeClr val="bg1">
              <a:lumMod val="85000"/>
            </a:schemeClr>
          </a:solidFill>
        </p:grpSpPr>
        <p:sp>
          <p:nvSpPr>
            <p:cNvPr id="19" name="Rectangle 18">
              <a:extLst>
                <a:ext uri="{FF2B5EF4-FFF2-40B4-BE49-F238E27FC236}">
                  <a16:creationId xmlns:a16="http://schemas.microsoft.com/office/drawing/2014/main" id="{63EF8754-7036-7A2E-F31B-33C6D37A4D65}"/>
                </a:ext>
              </a:extLst>
            </p:cNvPr>
            <p:cNvSpPr/>
            <p:nvPr/>
          </p:nvSpPr>
          <p:spPr>
            <a:xfrm>
              <a:off x="8042075" y="3920222"/>
              <a:ext cx="3899450" cy="12832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182880" rtlCol="0" anchor="t"/>
            <a:lstStyle/>
            <a:p>
              <a:r>
                <a:rPr lang="en-US" b="1" dirty="0">
                  <a:solidFill>
                    <a:schemeClr val="tx1">
                      <a:lumMod val="85000"/>
                      <a:lumOff val="15000"/>
                    </a:schemeClr>
                  </a:solidFill>
                  <a:cs typeface="Poppins" panose="00000500000000000000" pitchFamily="2" charset="0"/>
                </a:rPr>
                <a:t>Important Reminders:</a:t>
              </a:r>
              <a:endParaRPr lang="en-US" dirty="0">
                <a:solidFill>
                  <a:schemeClr val="tx1">
                    <a:lumMod val="85000"/>
                    <a:lumOff val="15000"/>
                  </a:schemeClr>
                </a:solidFill>
                <a:cs typeface="Poppins" panose="00000500000000000000" pitchFamily="2" charset="0"/>
              </a:endParaRPr>
            </a:p>
            <a:p>
              <a:pPr marL="285750" indent="-285750">
                <a:buFont typeface="Arial" panose="020B0604020202020204" pitchFamily="34" charset="0"/>
                <a:buChar char="•"/>
              </a:pPr>
              <a:r>
                <a:rPr lang="en-US" dirty="0">
                  <a:solidFill>
                    <a:schemeClr val="tx1">
                      <a:lumMod val="85000"/>
                      <a:lumOff val="15000"/>
                    </a:schemeClr>
                  </a:solidFill>
                  <a:cs typeface="Poppins" panose="00000500000000000000" pitchFamily="2" charset="0"/>
                </a:rPr>
                <a:t>You must enroll to </a:t>
              </a:r>
              <a:r>
                <a:rPr lang="en-US" dirty="0">
                  <a:solidFill>
                    <a:schemeClr val="tx1"/>
                  </a:solidFill>
                  <a:cs typeface="Poppins" panose="00000500000000000000" pitchFamily="2" charset="0"/>
                </a:rPr>
                <a:t>contribute to an FSA or HSA in 2026</a:t>
              </a:r>
            </a:p>
            <a:p>
              <a:pPr marL="285750" indent="-285750">
                <a:buFont typeface="Arial" panose="020B0604020202020204" pitchFamily="34" charset="0"/>
                <a:buChar char="•"/>
              </a:pPr>
              <a:r>
                <a:rPr lang="en-US" dirty="0">
                  <a:solidFill>
                    <a:schemeClr val="tx1"/>
                  </a:solidFill>
                  <a:cs typeface="Poppins" panose="00000500000000000000" pitchFamily="2" charset="0"/>
                </a:rPr>
                <a:t>Unused 2025 funds will not roll over into 2026</a:t>
              </a:r>
            </a:p>
          </p:txBody>
        </p:sp>
        <p:grpSp>
          <p:nvGrpSpPr>
            <p:cNvPr id="20" name="Group 19">
              <a:extLst>
                <a:ext uri="{FF2B5EF4-FFF2-40B4-BE49-F238E27FC236}">
                  <a16:creationId xmlns:a16="http://schemas.microsoft.com/office/drawing/2014/main" id="{4C07EFC7-2479-55E7-0A60-27F1E3A8F081}"/>
                </a:ext>
              </a:extLst>
            </p:cNvPr>
            <p:cNvGrpSpPr/>
            <p:nvPr/>
          </p:nvGrpSpPr>
          <p:grpSpPr>
            <a:xfrm>
              <a:off x="8402015" y="3918342"/>
              <a:ext cx="2805704" cy="79514"/>
              <a:chOff x="8402015" y="3918342"/>
              <a:chExt cx="2805704" cy="79514"/>
            </a:xfrm>
            <a:grpFill/>
          </p:grpSpPr>
          <p:sp>
            <p:nvSpPr>
              <p:cNvPr id="21" name="Rectangle 20">
                <a:extLst>
                  <a:ext uri="{FF2B5EF4-FFF2-40B4-BE49-F238E27FC236}">
                    <a16:creationId xmlns:a16="http://schemas.microsoft.com/office/drawing/2014/main" id="{8ACC98B3-2DF2-C2F3-BC77-0A360B133EC5}"/>
                  </a:ext>
                </a:extLst>
              </p:cNvPr>
              <p:cNvSpPr/>
              <p:nvPr/>
            </p:nvSpPr>
            <p:spPr>
              <a:xfrm>
                <a:off x="8402015" y="3918342"/>
                <a:ext cx="1128193"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cs typeface="Arial" panose="020B0604020202020204" pitchFamily="34" charset="0"/>
                </a:endParaRPr>
              </a:p>
            </p:txBody>
          </p:sp>
          <p:sp>
            <p:nvSpPr>
              <p:cNvPr id="22" name="Rectangle 21">
                <a:extLst>
                  <a:ext uri="{FF2B5EF4-FFF2-40B4-BE49-F238E27FC236}">
                    <a16:creationId xmlns:a16="http://schemas.microsoft.com/office/drawing/2014/main" id="{A732A616-B952-4A0D-65AB-8F99D9BD8D3A}"/>
                  </a:ext>
                </a:extLst>
              </p:cNvPr>
              <p:cNvSpPr/>
              <p:nvPr/>
            </p:nvSpPr>
            <p:spPr>
              <a:xfrm>
                <a:off x="9530209" y="3918342"/>
                <a:ext cx="285744"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cs typeface="Arial" panose="020B0604020202020204" pitchFamily="34" charset="0"/>
                </a:endParaRPr>
              </a:p>
            </p:txBody>
          </p:sp>
          <p:sp>
            <p:nvSpPr>
              <p:cNvPr id="23" name="Rectangle 22">
                <a:extLst>
                  <a:ext uri="{FF2B5EF4-FFF2-40B4-BE49-F238E27FC236}">
                    <a16:creationId xmlns:a16="http://schemas.microsoft.com/office/drawing/2014/main" id="{8D19BEBD-727F-4EBE-476B-EBEA02C9FC8A}"/>
                  </a:ext>
                </a:extLst>
              </p:cNvPr>
              <p:cNvSpPr/>
              <p:nvPr/>
            </p:nvSpPr>
            <p:spPr>
              <a:xfrm>
                <a:off x="9815952" y="3918342"/>
                <a:ext cx="869546"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cs typeface="Arial" panose="020B0604020202020204" pitchFamily="34" charset="0"/>
                </a:endParaRPr>
              </a:p>
            </p:txBody>
          </p:sp>
          <p:sp>
            <p:nvSpPr>
              <p:cNvPr id="24" name="Rectangle 23">
                <a:extLst>
                  <a:ext uri="{FF2B5EF4-FFF2-40B4-BE49-F238E27FC236}">
                    <a16:creationId xmlns:a16="http://schemas.microsoft.com/office/drawing/2014/main" id="{C0DDB410-4974-3E1A-20A5-371859320634}"/>
                  </a:ext>
                </a:extLst>
              </p:cNvPr>
              <p:cNvSpPr/>
              <p:nvPr/>
            </p:nvSpPr>
            <p:spPr>
              <a:xfrm>
                <a:off x="10685498" y="3918342"/>
                <a:ext cx="522221" cy="7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cs typeface="Arial" panose="020B0604020202020204" pitchFamily="34" charset="0"/>
                </a:endParaRPr>
              </a:p>
            </p:txBody>
          </p:sp>
        </p:grpSp>
      </p:grpSp>
      <p:pic>
        <p:nvPicPr>
          <p:cNvPr id="26" name="Picture 1">
            <a:extLst>
              <a:ext uri="{FF2B5EF4-FFF2-40B4-BE49-F238E27FC236}">
                <a16:creationId xmlns:a16="http://schemas.microsoft.com/office/drawing/2014/main" id="{D9712AAA-E178-CE5A-5812-2D0EFA80CE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965" y="4418453"/>
            <a:ext cx="4985493" cy="103116"/>
          </a:xfrm>
          <a:prstGeom prst="rect">
            <a:avLst/>
          </a:prstGeom>
          <a:noFill/>
          <a:extLst>
            <a:ext uri="{909E8E84-426E-40DD-AFC4-6F175D3DCCD1}">
              <a14:hiddenFill xmlns:a14="http://schemas.microsoft.com/office/drawing/2010/main">
                <a:solidFill>
                  <a:srgbClr val="FFFFFF"/>
                </a:solidFill>
              </a14:hiddenFill>
            </a:ext>
          </a:extLst>
        </p:spPr>
      </p:pic>
      <p:pic>
        <p:nvPicPr>
          <p:cNvPr id="2" name="6">
            <a:hlinkClick r:id="" action="ppaction://media"/>
            <a:extLst>
              <a:ext uri="{FF2B5EF4-FFF2-40B4-BE49-F238E27FC236}">
                <a16:creationId xmlns:a16="http://schemas.microsoft.com/office/drawing/2014/main" id="{A23D89FE-E014-25D4-1EF5-392AB85EC729}"/>
              </a:ext>
            </a:extLst>
          </p:cNvPr>
          <p:cNvPicPr>
            <a:picLocks noChangeAspect="1"/>
          </p:cNvPicPr>
          <p:nvPr>
            <a:audioFile r:link="rId1"/>
            <p:extLst>
              <p:ext uri="{DAA4B4D4-6D71-4841-9C94-3DE7FCFB9230}">
                <p14:media xmlns:p14="http://schemas.microsoft.com/office/powerpoint/2010/main" r:embed="rId2">
                  <p14:trim st="1895"/>
                </p14:media>
              </p:ext>
            </p:extLst>
          </p:nvPr>
        </p:nvPicPr>
        <p:blipFill>
          <a:blip r:embed="rId8"/>
          <a:stretch>
            <a:fillRect/>
          </a:stretch>
        </p:blipFill>
        <p:spPr>
          <a:xfrm>
            <a:off x="18393" y="6248400"/>
            <a:ext cx="609600" cy="609600"/>
          </a:xfrm>
          <a:prstGeom prst="rect">
            <a:avLst/>
          </a:prstGeom>
        </p:spPr>
      </p:pic>
    </p:spTree>
    <p:extLst>
      <p:ext uri="{BB962C8B-B14F-4D97-AF65-F5344CB8AC3E}">
        <p14:creationId xmlns:p14="http://schemas.microsoft.com/office/powerpoint/2010/main" val="4109398698"/>
      </p:ext>
    </p:extLst>
  </p:cSld>
  <p:clrMapOvr>
    <a:masterClrMapping/>
  </p:clrMapOvr>
  <mc:AlternateContent xmlns:mc="http://schemas.openxmlformats.org/markup-compatibility/2006">
    <mc:Choice xmlns:p14="http://schemas.microsoft.com/office/powerpoint/2010/main" Requires="p14">
      <p:transition p14:dur="10" advClick="0" advTm="21000"/>
    </mc:Choice>
    <mc:Fallback>
      <p:transition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741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31E2A9-71D3-5894-C893-9D15B730967D}"/>
              </a:ext>
            </a:extLst>
          </p:cNvPr>
          <p:cNvSpPr>
            <a:spLocks noGrp="1"/>
          </p:cNvSpPr>
          <p:nvPr>
            <p:ph type="title"/>
          </p:nvPr>
        </p:nvSpPr>
        <p:spPr>
          <a:xfrm>
            <a:off x="961829" y="0"/>
            <a:ext cx="4739745" cy="1325880"/>
          </a:xfrm>
        </p:spPr>
        <p:txBody>
          <a:bodyPr anchor="ctr">
            <a:normAutofit/>
          </a:bodyPr>
          <a:lstStyle/>
          <a:p>
            <a:r>
              <a:rPr lang="en-US" dirty="0"/>
              <a:t>U.S. Benefits Strategy</a:t>
            </a:r>
          </a:p>
        </p:txBody>
      </p:sp>
      <p:graphicFrame>
        <p:nvGraphicFramePr>
          <p:cNvPr id="10" name="Text Placeholder 5">
            <a:extLst>
              <a:ext uri="{FF2B5EF4-FFF2-40B4-BE49-F238E27FC236}">
                <a16:creationId xmlns:a16="http://schemas.microsoft.com/office/drawing/2014/main" id="{66F24433-95ED-4F1A-82A3-AF61DFD6CB01}"/>
              </a:ext>
            </a:extLst>
          </p:cNvPr>
          <p:cNvGraphicFramePr/>
          <p:nvPr>
            <p:extLst>
              <p:ext uri="{D42A27DB-BD31-4B8C-83A1-F6EECF244321}">
                <p14:modId xmlns:p14="http://schemas.microsoft.com/office/powerpoint/2010/main" val="1365253374"/>
              </p:ext>
            </p:extLst>
          </p:nvPr>
        </p:nvGraphicFramePr>
        <p:xfrm>
          <a:off x="714571" y="962885"/>
          <a:ext cx="10515600" cy="4352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1">
            <a:hlinkClick r:id="" action="ppaction://media"/>
            <a:extLst>
              <a:ext uri="{FF2B5EF4-FFF2-40B4-BE49-F238E27FC236}">
                <a16:creationId xmlns:a16="http://schemas.microsoft.com/office/drawing/2014/main" id="{EF476218-45D3-FE74-EE50-DF29032C296D}"/>
              </a:ext>
            </a:extLst>
          </p:cNvPr>
          <p:cNvPicPr>
            <a:picLocks noChangeAspect="1"/>
          </p:cNvPicPr>
          <p:nvPr>
            <a:audioFile r:link="rId1"/>
            <p:extLst>
              <p:ext uri="{DAA4B4D4-6D71-4841-9C94-3DE7FCFB9230}">
                <p14:media xmlns:p14="http://schemas.microsoft.com/office/powerpoint/2010/main" r:embed="rId2">
                  <p14:trim st="1960"/>
                </p14:media>
              </p:ext>
            </p:extLst>
          </p:nvPr>
        </p:nvPicPr>
        <p:blipFill>
          <a:blip r:embed="rId10"/>
          <a:stretch>
            <a:fillRect/>
          </a:stretch>
        </p:blipFill>
        <p:spPr>
          <a:xfrm>
            <a:off x="0" y="6248400"/>
            <a:ext cx="609600" cy="609600"/>
          </a:xfrm>
          <a:prstGeom prst="rect">
            <a:avLst/>
          </a:prstGeom>
        </p:spPr>
      </p:pic>
    </p:spTree>
    <p:extLst>
      <p:ext uri="{BB962C8B-B14F-4D97-AF65-F5344CB8AC3E}">
        <p14:creationId xmlns:p14="http://schemas.microsoft.com/office/powerpoint/2010/main" val="763551281"/>
      </p:ext>
    </p:extLst>
  </p:cSld>
  <p:clrMapOvr>
    <a:masterClrMapping/>
  </p:clrMapOvr>
  <mc:AlternateContent xmlns:mc="http://schemas.openxmlformats.org/markup-compatibility/2006">
    <mc:Choice xmlns:p14="http://schemas.microsoft.com/office/powerpoint/2010/main" Requires="p14">
      <p:transition p14:dur="10" advClick="0" advTm="46000"/>
    </mc:Choice>
    <mc:Fallback>
      <p:transition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1BCB69-0720-0DF9-3907-07285C3E7B14}"/>
              </a:ext>
            </a:extLst>
          </p:cNvPr>
          <p:cNvSpPr>
            <a:spLocks noGrp="1"/>
          </p:cNvSpPr>
          <p:nvPr>
            <p:ph type="body" sz="quarter" idx="10"/>
          </p:nvPr>
        </p:nvSpPr>
        <p:spPr>
          <a:xfrm>
            <a:off x="1342653" y="2358886"/>
            <a:ext cx="3858826" cy="1070113"/>
          </a:xfrm>
        </p:spPr>
        <p:txBody>
          <a:bodyPr/>
          <a:lstStyle/>
          <a:p>
            <a:r>
              <a:rPr lang="en-US" dirty="0"/>
              <a:t>Q&amp;A</a:t>
            </a:r>
          </a:p>
        </p:txBody>
      </p:sp>
      <p:sp>
        <p:nvSpPr>
          <p:cNvPr id="4" name="Text Placeholder 3">
            <a:extLst>
              <a:ext uri="{FF2B5EF4-FFF2-40B4-BE49-F238E27FC236}">
                <a16:creationId xmlns:a16="http://schemas.microsoft.com/office/drawing/2014/main" id="{E119AF2D-98FB-2327-9B47-48609F8977B6}"/>
              </a:ext>
            </a:extLst>
          </p:cNvPr>
          <p:cNvSpPr>
            <a:spLocks noGrp="1"/>
          </p:cNvSpPr>
          <p:nvPr>
            <p:ph type="body" sz="quarter" idx="12"/>
          </p:nvPr>
        </p:nvSpPr>
        <p:spPr>
          <a:xfrm>
            <a:off x="1342653" y="3677478"/>
            <a:ext cx="6668287" cy="1470993"/>
          </a:xfrm>
        </p:spPr>
        <p:txBody>
          <a:bodyPr/>
          <a:lstStyle/>
          <a:p>
            <a:r>
              <a:rPr lang="en-US" sz="2400" dirty="0"/>
              <a:t> </a:t>
            </a:r>
          </a:p>
          <a:p>
            <a:r>
              <a:rPr lang="en-US" sz="2400" dirty="0">
                <a:hlinkClick r:id="rId2"/>
              </a:rPr>
              <a:t>usbenefits.office@nxp.com</a:t>
            </a:r>
            <a:endParaRPr lang="en-US" sz="2400" dirty="0"/>
          </a:p>
          <a:p>
            <a:endParaRPr lang="en-US" sz="2400" dirty="0"/>
          </a:p>
        </p:txBody>
      </p:sp>
    </p:spTree>
    <p:extLst>
      <p:ext uri="{BB962C8B-B14F-4D97-AF65-F5344CB8AC3E}">
        <p14:creationId xmlns:p14="http://schemas.microsoft.com/office/powerpoint/2010/main" val="433944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931261" y="514480"/>
            <a:ext cx="11432485" cy="677732"/>
          </a:xfrm>
        </p:spPr>
        <p:txBody>
          <a:bodyPr/>
          <a:lstStyle/>
          <a:p>
            <a:r>
              <a:rPr lang="en-US" dirty="0">
                <a:solidFill>
                  <a:schemeClr val="tx1"/>
                </a:solidFill>
              </a:rPr>
              <a:t>What to Expect in 2026</a:t>
            </a:r>
          </a:p>
        </p:txBody>
      </p:sp>
      <p:sp>
        <p:nvSpPr>
          <p:cNvPr id="2" name="Text Placeholder 5">
            <a:extLst>
              <a:ext uri="{FF2B5EF4-FFF2-40B4-BE49-F238E27FC236}">
                <a16:creationId xmlns:a16="http://schemas.microsoft.com/office/drawing/2014/main" id="{C7C4AC22-7F61-C6C5-B980-466291736D83}"/>
              </a:ext>
            </a:extLst>
          </p:cNvPr>
          <p:cNvSpPr txBox="1">
            <a:spLocks/>
          </p:cNvSpPr>
          <p:nvPr/>
        </p:nvSpPr>
        <p:spPr>
          <a:xfrm>
            <a:off x="737800" y="1317341"/>
            <a:ext cx="11164888" cy="543231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200" dirty="0">
                <a:latin typeface="Poppins"/>
                <a:cs typeface="Poppins"/>
              </a:rPr>
              <a:t>New Pharmacy Provider – </a:t>
            </a:r>
            <a:r>
              <a:rPr lang="en-US" sz="2200" dirty="0" err="1">
                <a:latin typeface="Poppins"/>
                <a:cs typeface="Poppins"/>
              </a:rPr>
              <a:t>Rightway</a:t>
            </a:r>
            <a:r>
              <a:rPr lang="en-US" sz="2200" dirty="0">
                <a:latin typeface="Poppins"/>
                <a:cs typeface="Poppins"/>
              </a:rPr>
              <a:t> Healthcare</a:t>
            </a:r>
          </a:p>
          <a:p>
            <a:pPr>
              <a:lnSpc>
                <a:spcPct val="100000"/>
              </a:lnSpc>
            </a:pPr>
            <a:r>
              <a:rPr lang="en-US" sz="2200" dirty="0">
                <a:latin typeface="Poppins"/>
                <a:cs typeface="Poppins"/>
              </a:rPr>
              <a:t>Pharmacy coinsurance/copays will remain the same</a:t>
            </a:r>
          </a:p>
          <a:p>
            <a:pPr>
              <a:lnSpc>
                <a:spcPct val="100000"/>
              </a:lnSpc>
            </a:pPr>
            <a:r>
              <a:rPr lang="en-US" sz="2200" dirty="0">
                <a:solidFill>
                  <a:srgbClr val="000000"/>
                </a:solidFill>
                <a:latin typeface="Poppins"/>
                <a:cs typeface="Poppins"/>
              </a:rPr>
              <a:t>Medical plan deductibles have changed to the following:</a:t>
            </a:r>
          </a:p>
          <a:p>
            <a:pPr lvl="1">
              <a:lnSpc>
                <a:spcPct val="100000"/>
              </a:lnSpc>
            </a:pPr>
            <a:r>
              <a:rPr lang="en-US" sz="2200" dirty="0"/>
              <a:t>Medical Plan 1 $1,700 employee only / $3,400 family</a:t>
            </a:r>
          </a:p>
          <a:p>
            <a:pPr lvl="1">
              <a:lnSpc>
                <a:spcPct val="100000"/>
              </a:lnSpc>
            </a:pPr>
            <a:r>
              <a:rPr lang="en-US" sz="2200" dirty="0"/>
              <a:t>Medical Plan 2 $500 single / $1,000 family</a:t>
            </a:r>
          </a:p>
          <a:p>
            <a:pPr lvl="1">
              <a:lnSpc>
                <a:spcPct val="100000"/>
              </a:lnSpc>
            </a:pPr>
            <a:r>
              <a:rPr lang="en-US" sz="2200" dirty="0"/>
              <a:t>Medical Plan 3 $400 single/ $800 family </a:t>
            </a:r>
          </a:p>
          <a:p>
            <a:pPr>
              <a:lnSpc>
                <a:spcPct val="100000"/>
              </a:lnSpc>
            </a:pPr>
            <a:r>
              <a:rPr lang="en-US" sz="2200" dirty="0">
                <a:solidFill>
                  <a:srgbClr val="000000"/>
                </a:solidFill>
                <a:cs typeface="Poppins"/>
              </a:rPr>
              <a:t>Employee Assistance Program</a:t>
            </a:r>
            <a:r>
              <a:rPr lang="en-US" sz="2200" b="1" dirty="0">
                <a:solidFill>
                  <a:srgbClr val="000000"/>
                </a:solidFill>
                <a:cs typeface="Poppins"/>
              </a:rPr>
              <a:t> </a:t>
            </a:r>
            <a:r>
              <a:rPr lang="en-US" sz="2200" dirty="0">
                <a:solidFill>
                  <a:srgbClr val="000000"/>
                </a:solidFill>
                <a:cs typeface="Poppins"/>
              </a:rPr>
              <a:t>(EAP) – Care Connect phone number changes to 855-591-1565</a:t>
            </a:r>
          </a:p>
          <a:p>
            <a:pPr>
              <a:lnSpc>
                <a:spcPct val="100000"/>
              </a:lnSpc>
            </a:pPr>
            <a:r>
              <a:rPr lang="en-US" sz="2200" dirty="0">
                <a:latin typeface="Poppins" panose="00000500000000000000" pitchFamily="2" charset="0"/>
                <a:cs typeface="Poppins" panose="00000500000000000000" pitchFamily="2" charset="0"/>
              </a:rPr>
              <a:t>401(k) – If you are age 50 or older in 2026 and your 2025 FICA wages (Box 3 on your 2025 W-2) is over $145,000, any catch-up contributions you make in 2026 will automatically be after-tax Roth</a:t>
            </a:r>
          </a:p>
          <a:p>
            <a:pPr marL="0" indent="0">
              <a:lnSpc>
                <a:spcPct val="100000"/>
              </a:lnSpc>
              <a:buNone/>
            </a:pP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pic>
        <p:nvPicPr>
          <p:cNvPr id="4" name="5">
            <a:hlinkClick r:id="" action="ppaction://media"/>
            <a:extLst>
              <a:ext uri="{FF2B5EF4-FFF2-40B4-BE49-F238E27FC236}">
                <a16:creationId xmlns:a16="http://schemas.microsoft.com/office/drawing/2014/main" id="{D242B553-114E-9E24-ECC9-F3288CBBDC09}"/>
              </a:ext>
            </a:extLst>
          </p:cNvPr>
          <p:cNvPicPr>
            <a:picLocks noChangeAspect="1"/>
          </p:cNvPicPr>
          <p:nvPr>
            <a:audioFile r:link="rId1"/>
            <p:extLst>
              <p:ext uri="{DAA4B4D4-6D71-4841-9C94-3DE7FCFB9230}">
                <p14:media xmlns:p14="http://schemas.microsoft.com/office/powerpoint/2010/main" r:embed="rId2">
                  <p14:trim st="1227"/>
                </p14:media>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4022440047"/>
      </p:ext>
    </p:extLst>
  </p:cSld>
  <p:clrMapOvr>
    <a:masterClrMapping/>
  </p:clrMapOvr>
  <mc:AlternateContent xmlns:mc="http://schemas.openxmlformats.org/markup-compatibility/2006">
    <mc:Choice xmlns:p14="http://schemas.microsoft.com/office/powerpoint/2010/main" Requires="p14">
      <p:transition p14:dur="10" advClick="0" advTm="63000"/>
    </mc:Choice>
    <mc:Fallback>
      <p:transition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431C68-7A4E-5819-D019-37A9BE4F95A3}"/>
              </a:ext>
            </a:extLst>
          </p:cNvPr>
          <p:cNvPicPr>
            <a:picLocks noChangeAspect="1"/>
          </p:cNvPicPr>
          <p:nvPr/>
        </p:nvPicPr>
        <p:blipFill>
          <a:blip r:embed="rId5"/>
          <a:stretch>
            <a:fillRect/>
          </a:stretch>
        </p:blipFill>
        <p:spPr>
          <a:xfrm>
            <a:off x="8226687" y="4824568"/>
            <a:ext cx="3914514" cy="1848521"/>
          </a:xfrm>
          <a:prstGeom prst="rect">
            <a:avLst/>
          </a:prstGeom>
        </p:spPr>
      </p:pic>
      <p:pic>
        <p:nvPicPr>
          <p:cNvPr id="14" name="Picture 13">
            <a:extLst>
              <a:ext uri="{FF2B5EF4-FFF2-40B4-BE49-F238E27FC236}">
                <a16:creationId xmlns:a16="http://schemas.microsoft.com/office/drawing/2014/main" id="{6D64B1C5-6084-A978-BA23-2D8F84D4A93C}"/>
              </a:ext>
            </a:extLst>
          </p:cNvPr>
          <p:cNvPicPr>
            <a:picLocks noChangeAspect="1"/>
          </p:cNvPicPr>
          <p:nvPr/>
        </p:nvPicPr>
        <p:blipFill>
          <a:blip r:embed="rId6"/>
          <a:stretch>
            <a:fillRect/>
          </a:stretch>
        </p:blipFill>
        <p:spPr>
          <a:xfrm>
            <a:off x="10319320" y="-366"/>
            <a:ext cx="1872680" cy="1501907"/>
          </a:xfrm>
          <a:prstGeom prst="rect">
            <a:avLst/>
          </a:prstGeom>
        </p:spPr>
      </p:pic>
      <p:pic>
        <p:nvPicPr>
          <p:cNvPr id="17" name="Picture 2" descr="Rightway Logo Horizontal Lockup_Dark Blue PNG">
            <a:extLst>
              <a:ext uri="{FF2B5EF4-FFF2-40B4-BE49-F238E27FC236}">
                <a16:creationId xmlns:a16="http://schemas.microsoft.com/office/drawing/2014/main" id="{8F3147B9-AAEC-0C54-B228-64A09A524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3392" y="186106"/>
            <a:ext cx="2733223" cy="5644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bertsons logo and signs - Fonts In Use">
            <a:extLst>
              <a:ext uri="{FF2B5EF4-FFF2-40B4-BE49-F238E27FC236}">
                <a16:creationId xmlns:a16="http://schemas.microsoft.com/office/drawing/2014/main" id="{C6F1CD90-641F-D289-F98D-D4035788F1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55" y="5213465"/>
            <a:ext cx="696313" cy="622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B Logo and symbol, meaning, history ...">
            <a:extLst>
              <a:ext uri="{FF2B5EF4-FFF2-40B4-BE49-F238E27FC236}">
                <a16:creationId xmlns:a16="http://schemas.microsoft.com/office/drawing/2014/main" id="{9F43D993-A491-0EEA-66F6-C39B892598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17" y="4226156"/>
            <a:ext cx="915426" cy="6603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lgreens Logos">
            <a:extLst>
              <a:ext uri="{FF2B5EF4-FFF2-40B4-BE49-F238E27FC236}">
                <a16:creationId xmlns:a16="http://schemas.microsoft.com/office/drawing/2014/main" id="{928ECCAA-A4ED-F27B-686C-51AFE3CFF6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9651" y="5213465"/>
            <a:ext cx="1500174" cy="4145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VS Pharmacy - West Palm Beach">
            <a:extLst>
              <a:ext uri="{FF2B5EF4-FFF2-40B4-BE49-F238E27FC236}">
                <a16:creationId xmlns:a16="http://schemas.microsoft.com/office/drawing/2014/main" id="{3D19AC7D-6508-D98C-4D7B-76CBC8BA7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309" y="4226156"/>
            <a:ext cx="1370257" cy="7673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mp;S Wholesale Grocers, LLC ...">
            <a:extLst>
              <a:ext uri="{FF2B5EF4-FFF2-40B4-BE49-F238E27FC236}">
                <a16:creationId xmlns:a16="http://schemas.microsoft.com/office/drawing/2014/main" id="{892CD536-ACEA-206C-B820-2F831CC9AC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4082" y="5213465"/>
            <a:ext cx="1067332" cy="557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52446B7-C557-47BF-5301-CAC4D8B7A4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0791" y="6142344"/>
            <a:ext cx="975606" cy="3842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iscount Drug Mart EDI Services ...">
            <a:extLst>
              <a:ext uri="{FF2B5EF4-FFF2-40B4-BE49-F238E27FC236}">
                <a16:creationId xmlns:a16="http://schemas.microsoft.com/office/drawing/2014/main" id="{ACB9FE77-8B5D-8582-A290-D78DD25EF95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1122" r="21427"/>
          <a:stretch/>
        </p:blipFill>
        <p:spPr bwMode="auto">
          <a:xfrm>
            <a:off x="4953530" y="5764912"/>
            <a:ext cx="1016000" cy="99365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b (supermarket) - Wikipedia">
            <a:extLst>
              <a:ext uri="{FF2B5EF4-FFF2-40B4-BE49-F238E27FC236}">
                <a16:creationId xmlns:a16="http://schemas.microsoft.com/office/drawing/2014/main" id="{71493E1B-7F39-F199-399F-D2A0C394C1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6211" y="5991199"/>
            <a:ext cx="516597" cy="5165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ALMART PHARMACY - Updated September ...">
            <a:extLst>
              <a:ext uri="{FF2B5EF4-FFF2-40B4-BE49-F238E27FC236}">
                <a16:creationId xmlns:a16="http://schemas.microsoft.com/office/drawing/2014/main" id="{D5A83D06-CD0F-062C-5557-72E92C7F497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5135" b="24897"/>
          <a:stretch/>
        </p:blipFill>
        <p:spPr bwMode="auto">
          <a:xfrm>
            <a:off x="5929941" y="5651563"/>
            <a:ext cx="2143125" cy="10708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ams Club Discount Prescription Card">
            <a:extLst>
              <a:ext uri="{FF2B5EF4-FFF2-40B4-BE49-F238E27FC236}">
                <a16:creationId xmlns:a16="http://schemas.microsoft.com/office/drawing/2014/main" id="{CA25394E-2386-2238-9E4C-B1A2EDD31C4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52387" y="4854765"/>
            <a:ext cx="895586" cy="8955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ublix Pharmacy | LinkedIn">
            <a:extLst>
              <a:ext uri="{FF2B5EF4-FFF2-40B4-BE49-F238E27FC236}">
                <a16:creationId xmlns:a16="http://schemas.microsoft.com/office/drawing/2014/main" id="{85153D0F-FEE3-09B2-2B94-D54E865BC4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40623" y="5924605"/>
            <a:ext cx="601986" cy="60198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afeway Pharmacy by Albertsons ...">
            <a:extLst>
              <a:ext uri="{FF2B5EF4-FFF2-40B4-BE49-F238E27FC236}">
                <a16:creationId xmlns:a16="http://schemas.microsoft.com/office/drawing/2014/main" id="{A8C8AB51-FF5B-74B3-0D45-8EEA848B01E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68214" y="4327293"/>
            <a:ext cx="601986" cy="60198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Brookshire Brothers">
            <a:extLst>
              <a:ext uri="{FF2B5EF4-FFF2-40B4-BE49-F238E27FC236}">
                <a16:creationId xmlns:a16="http://schemas.microsoft.com/office/drawing/2014/main" id="{C08CF3D2-261E-038E-FF8E-411D064545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47017" y="5049576"/>
            <a:ext cx="601986" cy="60198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Kinney Drugs raising shields and wages ...">
            <a:extLst>
              <a:ext uri="{FF2B5EF4-FFF2-40B4-BE49-F238E27FC236}">
                <a16:creationId xmlns:a16="http://schemas.microsoft.com/office/drawing/2014/main" id="{2AEE88E1-D795-900A-05D2-54BC8D407D4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33095" y="4306649"/>
            <a:ext cx="1679739" cy="41714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ood Lion – Apps on Google Play">
            <a:extLst>
              <a:ext uri="{FF2B5EF4-FFF2-40B4-BE49-F238E27FC236}">
                <a16:creationId xmlns:a16="http://schemas.microsoft.com/office/drawing/2014/main" id="{CEC7620E-F158-324B-7A46-8295B4A2114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0506" r="21526"/>
          <a:stretch/>
        </p:blipFill>
        <p:spPr bwMode="auto">
          <a:xfrm>
            <a:off x="2798252" y="5818457"/>
            <a:ext cx="990841" cy="85463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ACME Markets Pharmacy - Online &amp; In ...">
            <a:extLst>
              <a:ext uri="{FF2B5EF4-FFF2-40B4-BE49-F238E27FC236}">
                <a16:creationId xmlns:a16="http://schemas.microsoft.com/office/drawing/2014/main" id="{7FBDBE6E-E82A-6346-A384-A5AD89E26C6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59630" y="5302558"/>
            <a:ext cx="767499" cy="230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F3B49B-AC68-A739-F806-334645B019C0}"/>
              </a:ext>
            </a:extLst>
          </p:cNvPr>
          <p:cNvSpPr txBox="1"/>
          <p:nvPr/>
        </p:nvSpPr>
        <p:spPr>
          <a:xfrm>
            <a:off x="327383" y="943458"/>
            <a:ext cx="9896255" cy="2739211"/>
          </a:xfrm>
          <a:prstGeom prst="rect">
            <a:avLst/>
          </a:prstGeom>
          <a:noFill/>
        </p:spPr>
        <p:txBody>
          <a:bodyPr wrap="square" lIns="0" tIns="0" rIns="0" bIns="0" rtlCol="0">
            <a:spAutoFit/>
          </a:bodyPr>
          <a:lstStyle/>
          <a:p>
            <a:pPr defTabSz="966612">
              <a:defRPr/>
            </a:pPr>
            <a:r>
              <a:rPr lang="en-US" sz="2000" dirty="0"/>
              <a:t>Why the change? </a:t>
            </a:r>
          </a:p>
          <a:p>
            <a:pPr marL="739775" indent="-276225" defTabSz="966612">
              <a:buFont typeface="Arial" panose="020B0604020202020204" pitchFamily="34" charset="0"/>
              <a:buChar char="•"/>
              <a:defRPr/>
            </a:pPr>
            <a:r>
              <a:rPr lang="en-US" sz="1600" dirty="0"/>
              <a:t>We are excited to partner with </a:t>
            </a:r>
            <a:r>
              <a:rPr lang="en-US" sz="1600" dirty="0" err="1"/>
              <a:t>Rightway</a:t>
            </a:r>
            <a:r>
              <a:rPr lang="en-US" sz="1600" dirty="0"/>
              <a:t> Medical for our Pharmacy needs! </a:t>
            </a:r>
            <a:r>
              <a:rPr lang="en-US" sz="1600" dirty="0" err="1"/>
              <a:t>Rightway</a:t>
            </a:r>
            <a:r>
              <a:rPr lang="en-US" sz="1600" dirty="0"/>
              <a:t> has a transparent financial model that allows the rebates to go directly to NXP employees at point of service </a:t>
            </a:r>
          </a:p>
          <a:p>
            <a:pPr marL="739775" indent="-276225" defTabSz="966612">
              <a:buFont typeface="Arial" panose="020B0604020202020204" pitchFamily="34" charset="0"/>
              <a:buChar char="•"/>
              <a:defRPr/>
            </a:pPr>
            <a:r>
              <a:rPr lang="en-US" sz="1600" dirty="0"/>
              <a:t>No mandates in place for employees to change most prescriptions when medically necessary</a:t>
            </a:r>
          </a:p>
          <a:p>
            <a:pPr algn="l">
              <a:lnSpc>
                <a:spcPct val="150000"/>
              </a:lnSpc>
            </a:pPr>
            <a:r>
              <a:rPr lang="en-US" sz="2000" dirty="0"/>
              <a:t>Will my Pharmacy be in network?</a:t>
            </a:r>
          </a:p>
          <a:p>
            <a:pPr marL="742950" lvl="1" indent="-285750">
              <a:buFont typeface="Arial" panose="020B0604020202020204" pitchFamily="34" charset="0"/>
              <a:buChar char="•"/>
            </a:pPr>
            <a:r>
              <a:rPr lang="en-US" sz="1600" dirty="0"/>
              <a:t>As you can see these pharmacies listed are just a few of the many pharmacies within the </a:t>
            </a:r>
            <a:r>
              <a:rPr lang="en-US" sz="1600" dirty="0" err="1"/>
              <a:t>Rightway</a:t>
            </a:r>
            <a:r>
              <a:rPr lang="en-US" sz="1600" dirty="0"/>
              <a:t> network</a:t>
            </a:r>
          </a:p>
          <a:p>
            <a:pPr marL="742950" lvl="1" indent="-285750">
              <a:buFont typeface="Arial" panose="020B0604020202020204" pitchFamily="34" charset="0"/>
              <a:buChar char="•"/>
            </a:pPr>
            <a:r>
              <a:rPr lang="en-US" sz="1600" dirty="0"/>
              <a:t>Please call </a:t>
            </a:r>
            <a:r>
              <a:rPr lang="en-US" sz="1600" dirty="0" err="1"/>
              <a:t>Rightway</a:t>
            </a:r>
            <a:r>
              <a:rPr lang="en-US" sz="1600" dirty="0"/>
              <a:t> at 888-665-1678 to locate a pharmacy near you</a:t>
            </a:r>
          </a:p>
        </p:txBody>
      </p:sp>
      <p:sp>
        <p:nvSpPr>
          <p:cNvPr id="5" name="Title 1">
            <a:extLst>
              <a:ext uri="{FF2B5EF4-FFF2-40B4-BE49-F238E27FC236}">
                <a16:creationId xmlns:a16="http://schemas.microsoft.com/office/drawing/2014/main" id="{4C3379B6-9CCF-4FF8-6E89-3CF62C20E872}"/>
              </a:ext>
            </a:extLst>
          </p:cNvPr>
          <p:cNvSpPr txBox="1">
            <a:spLocks/>
          </p:cNvSpPr>
          <p:nvPr/>
        </p:nvSpPr>
        <p:spPr>
          <a:xfrm>
            <a:off x="323309" y="218985"/>
            <a:ext cx="11432485" cy="398032"/>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lang="en-US" sz="2200" b="1" i="0" kern="1200" dirty="0">
                <a:solidFill>
                  <a:schemeClr val="tx1"/>
                </a:solidFill>
                <a:latin typeface="Poppins SemiBold" pitchFamily="2" charset="77"/>
                <a:ea typeface="+mn-ea"/>
                <a:cs typeface="Poppins SemiBold" pitchFamily="2" charset="77"/>
              </a:defRPr>
            </a:lvl1pPr>
          </a:lstStyle>
          <a:p>
            <a:r>
              <a:rPr lang="en-US" dirty="0">
                <a:solidFill>
                  <a:schemeClr val="accent2"/>
                </a:solidFill>
              </a:rPr>
              <a:t>NEW</a:t>
            </a:r>
            <a:r>
              <a:rPr lang="en-US" dirty="0"/>
              <a:t> Pharmacy provider </a:t>
            </a:r>
          </a:p>
        </p:txBody>
      </p:sp>
      <p:pic>
        <p:nvPicPr>
          <p:cNvPr id="2" name="Picture 2" descr="Costco - Wikipedia">
            <a:extLst>
              <a:ext uri="{FF2B5EF4-FFF2-40B4-BE49-F238E27FC236}">
                <a16:creationId xmlns:a16="http://schemas.microsoft.com/office/drawing/2014/main" id="{0179CE0D-A155-8004-1EE3-2DC1F775359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10664" y="4277352"/>
            <a:ext cx="1919751" cy="692274"/>
          </a:xfrm>
          <a:prstGeom prst="rect">
            <a:avLst/>
          </a:prstGeom>
          <a:noFill/>
          <a:extLst>
            <a:ext uri="{909E8E84-426E-40DD-AFC4-6F175D3DCCD1}">
              <a14:hiddenFill xmlns:a14="http://schemas.microsoft.com/office/drawing/2010/main">
                <a:solidFill>
                  <a:srgbClr val="FFFFFF"/>
                </a:solidFill>
              </a14:hiddenFill>
            </a:ext>
          </a:extLst>
        </p:spPr>
      </p:pic>
      <p:pic>
        <p:nvPicPr>
          <p:cNvPr id="3" name="2">
            <a:hlinkClick r:id="" action="ppaction://media"/>
            <a:extLst>
              <a:ext uri="{FF2B5EF4-FFF2-40B4-BE49-F238E27FC236}">
                <a16:creationId xmlns:a16="http://schemas.microsoft.com/office/drawing/2014/main" id="{CA73D843-B78B-C7D8-641E-954E7F943474}"/>
              </a:ext>
            </a:extLst>
          </p:cNvPr>
          <p:cNvPicPr>
            <a:picLocks noChangeAspect="1"/>
          </p:cNvPicPr>
          <p:nvPr>
            <a:audioFile r:link="rId1"/>
            <p:extLst>
              <p:ext uri="{DAA4B4D4-6D71-4841-9C94-3DE7FCFB9230}">
                <p14:media xmlns:p14="http://schemas.microsoft.com/office/powerpoint/2010/main" r:embed="rId2">
                  <p14:trim st="1298"/>
                </p14:media>
              </p:ext>
            </p:extLst>
          </p:nvPr>
        </p:nvPicPr>
        <p:blipFill>
          <a:blip r:embed="rId25"/>
          <a:stretch>
            <a:fillRect/>
          </a:stretch>
        </p:blipFill>
        <p:spPr>
          <a:xfrm>
            <a:off x="0" y="6248400"/>
            <a:ext cx="609600" cy="609600"/>
          </a:xfrm>
          <a:prstGeom prst="rect">
            <a:avLst/>
          </a:prstGeom>
        </p:spPr>
      </p:pic>
    </p:spTree>
    <p:extLst>
      <p:ext uri="{BB962C8B-B14F-4D97-AF65-F5344CB8AC3E}">
        <p14:creationId xmlns:p14="http://schemas.microsoft.com/office/powerpoint/2010/main" val="2746667174"/>
      </p:ext>
    </p:extLst>
  </p:cSld>
  <p:clrMapOvr>
    <a:masterClrMapping/>
  </p:clrMapOvr>
  <mc:AlternateContent xmlns:mc="http://schemas.openxmlformats.org/markup-compatibility/2006">
    <mc:Choice xmlns:p14="http://schemas.microsoft.com/office/powerpoint/2010/main" Requires="p14">
      <p:transition p14:dur="10" advClick="0" advTm="73000"/>
    </mc:Choice>
    <mc:Fallback>
      <p:transition advClick="0"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273C65D-F642-BA03-20CB-48388A3AD0CC}"/>
              </a:ext>
            </a:extLst>
          </p:cNvPr>
          <p:cNvSpPr>
            <a:spLocks noGrp="1"/>
          </p:cNvSpPr>
          <p:nvPr>
            <p:ph type="title"/>
          </p:nvPr>
        </p:nvSpPr>
        <p:spPr>
          <a:xfrm>
            <a:off x="379411" y="328030"/>
            <a:ext cx="11432485" cy="398032"/>
          </a:xfrm>
        </p:spPr>
        <p:txBody>
          <a:bodyPr/>
          <a:lstStyle/>
          <a:p>
            <a:r>
              <a:rPr lang="en-US" dirty="0"/>
              <a:t>Your new Pharmacy Benefits with</a:t>
            </a:r>
          </a:p>
        </p:txBody>
      </p:sp>
      <p:sp>
        <p:nvSpPr>
          <p:cNvPr id="18" name="Text Placeholder 3">
            <a:extLst>
              <a:ext uri="{FF2B5EF4-FFF2-40B4-BE49-F238E27FC236}">
                <a16:creationId xmlns:a16="http://schemas.microsoft.com/office/drawing/2014/main" id="{35981CD3-B157-4E28-8F8E-D358233A112C}"/>
              </a:ext>
            </a:extLst>
          </p:cNvPr>
          <p:cNvSpPr>
            <a:spLocks noGrp="1"/>
          </p:cNvSpPr>
          <p:nvPr>
            <p:ph type="body" sz="quarter" idx="14"/>
          </p:nvPr>
        </p:nvSpPr>
        <p:spPr>
          <a:xfrm>
            <a:off x="379410" y="1728392"/>
            <a:ext cx="3524856" cy="3526480"/>
          </a:xfrm>
          <a:noFill/>
        </p:spPr>
        <p:txBody>
          <a:bodyPr>
            <a:normAutofit/>
          </a:bodyPr>
          <a:lstStyle/>
          <a:p>
            <a:r>
              <a:rPr lang="en-US" sz="1400" dirty="0"/>
              <a:t>If your current mail-order or specialty pharmacy is no longer considered in network, you’ll receive a letter with details on how to obtain prescriptions from one of </a:t>
            </a:r>
            <a:r>
              <a:rPr lang="en-US" sz="1400" dirty="0" err="1"/>
              <a:t>Rightway’s</a:t>
            </a:r>
            <a:r>
              <a:rPr lang="en-US" sz="1400" dirty="0"/>
              <a:t> trusted pharmacy partners. </a:t>
            </a:r>
          </a:p>
          <a:p>
            <a:endParaRPr lang="en-US" sz="1400" dirty="0">
              <a:solidFill>
                <a:schemeClr val="bg1"/>
              </a:solidFill>
            </a:endParaRPr>
          </a:p>
        </p:txBody>
      </p:sp>
      <p:sp>
        <p:nvSpPr>
          <p:cNvPr id="20" name="Text Placeholder 4">
            <a:extLst>
              <a:ext uri="{FF2B5EF4-FFF2-40B4-BE49-F238E27FC236}">
                <a16:creationId xmlns:a16="http://schemas.microsoft.com/office/drawing/2014/main" id="{2A2BE403-F6F2-D2E7-B6AF-C0D1E23B2F12}"/>
              </a:ext>
            </a:extLst>
          </p:cNvPr>
          <p:cNvSpPr>
            <a:spLocks noGrp="1"/>
          </p:cNvSpPr>
          <p:nvPr>
            <p:ph type="body" sz="quarter" idx="15"/>
          </p:nvPr>
        </p:nvSpPr>
        <p:spPr>
          <a:xfrm>
            <a:off x="379410" y="941033"/>
            <a:ext cx="3645335" cy="707666"/>
          </a:xfrm>
          <a:solidFill>
            <a:srgbClr val="00B050"/>
          </a:solidFill>
        </p:spPr>
        <p:txBody>
          <a:bodyPr>
            <a:normAutofit/>
          </a:bodyPr>
          <a:lstStyle/>
          <a:p>
            <a:r>
              <a:rPr lang="en-US" sz="1600" b="1" dirty="0">
                <a:solidFill>
                  <a:schemeClr val="bg1"/>
                </a:solidFill>
                <a:latin typeface="+mn-lt"/>
              </a:rPr>
              <a:t>Mail Order</a:t>
            </a:r>
          </a:p>
        </p:txBody>
      </p:sp>
      <p:sp>
        <p:nvSpPr>
          <p:cNvPr id="2" name="Text Placeholder 1">
            <a:extLst>
              <a:ext uri="{FF2B5EF4-FFF2-40B4-BE49-F238E27FC236}">
                <a16:creationId xmlns:a16="http://schemas.microsoft.com/office/drawing/2014/main" id="{48324BAC-EDFE-654C-50FD-6EFFF8AA0C2B}"/>
              </a:ext>
            </a:extLst>
          </p:cNvPr>
          <p:cNvSpPr>
            <a:spLocks noGrp="1"/>
          </p:cNvSpPr>
          <p:nvPr>
            <p:ph type="body" sz="quarter" idx="16"/>
          </p:nvPr>
        </p:nvSpPr>
        <p:spPr>
          <a:xfrm>
            <a:off x="4131632" y="941033"/>
            <a:ext cx="3836953" cy="707666"/>
          </a:xfrm>
          <a:solidFill>
            <a:schemeClr val="accent2"/>
          </a:solidFill>
        </p:spPr>
        <p:txBody>
          <a:bodyPr>
            <a:normAutofit/>
          </a:bodyPr>
          <a:lstStyle/>
          <a:p>
            <a:r>
              <a:rPr lang="en-US" sz="1600" b="1" dirty="0">
                <a:solidFill>
                  <a:schemeClr val="bg1"/>
                </a:solidFill>
                <a:latin typeface="+mn-lt"/>
              </a:rPr>
              <a:t>Specialty Prescriptions</a:t>
            </a:r>
          </a:p>
        </p:txBody>
      </p:sp>
      <p:sp>
        <p:nvSpPr>
          <p:cNvPr id="3" name="Text Placeholder 2">
            <a:extLst>
              <a:ext uri="{FF2B5EF4-FFF2-40B4-BE49-F238E27FC236}">
                <a16:creationId xmlns:a16="http://schemas.microsoft.com/office/drawing/2014/main" id="{67E92F16-A386-A947-84D4-0AFAAF65C004}"/>
              </a:ext>
            </a:extLst>
          </p:cNvPr>
          <p:cNvSpPr>
            <a:spLocks noGrp="1"/>
          </p:cNvSpPr>
          <p:nvPr>
            <p:ph type="body" sz="quarter" idx="17"/>
          </p:nvPr>
        </p:nvSpPr>
        <p:spPr>
          <a:xfrm>
            <a:off x="8060369" y="941033"/>
            <a:ext cx="3751526" cy="707666"/>
          </a:xfrm>
        </p:spPr>
        <p:txBody>
          <a:bodyPr/>
          <a:lstStyle/>
          <a:p>
            <a:endParaRPr lang="en-US"/>
          </a:p>
        </p:txBody>
      </p:sp>
      <p:sp>
        <p:nvSpPr>
          <p:cNvPr id="4" name="Text Placeholder 3">
            <a:extLst>
              <a:ext uri="{FF2B5EF4-FFF2-40B4-BE49-F238E27FC236}">
                <a16:creationId xmlns:a16="http://schemas.microsoft.com/office/drawing/2014/main" id="{8DAEBBCE-CF96-B1BC-08E8-D2CE66811AF9}"/>
              </a:ext>
            </a:extLst>
          </p:cNvPr>
          <p:cNvSpPr>
            <a:spLocks noGrp="1"/>
          </p:cNvSpPr>
          <p:nvPr>
            <p:ph type="body" sz="quarter" idx="18"/>
          </p:nvPr>
        </p:nvSpPr>
        <p:spPr>
          <a:xfrm>
            <a:off x="4131633" y="1728392"/>
            <a:ext cx="3772386" cy="4188575"/>
          </a:xfrm>
        </p:spPr>
        <p:txBody>
          <a:bodyPr>
            <a:normAutofit fontScale="92500" lnSpcReduction="10000"/>
          </a:bodyPr>
          <a:lstStyle/>
          <a:p>
            <a:r>
              <a:rPr lang="en-US" sz="1400" dirty="0"/>
              <a:t>If coverage for your current medication is changing, you’ll receive a letter at your home address with details on alternative options covered under the plan</a:t>
            </a:r>
          </a:p>
          <a:p>
            <a:pPr lvl="1"/>
            <a:r>
              <a:rPr lang="en-US" sz="1200" dirty="0"/>
              <a:t>If appropriate, our pharmacy team can help you switch to a more cost-effective medication</a:t>
            </a:r>
          </a:p>
          <a:p>
            <a:r>
              <a:rPr lang="en-US" sz="1400" dirty="0"/>
              <a:t>The prescription may have copay assistance available</a:t>
            </a:r>
          </a:p>
          <a:p>
            <a:pPr lvl="1"/>
            <a:r>
              <a:rPr lang="en-US" sz="1200" dirty="0"/>
              <a:t>The amount you pay for select specialty medications may be set to the maximum of the current benefit design, $0, or the amount determined by the manufacturer-funded copay assistance program</a:t>
            </a:r>
          </a:p>
          <a:p>
            <a:pPr lvl="1"/>
            <a:r>
              <a:rPr lang="en-US" sz="1200" dirty="0"/>
              <a:t>Once copay assistance is exhausted, the amount you pay will be no more than your benefit design allows  </a:t>
            </a:r>
          </a:p>
          <a:p>
            <a:r>
              <a:rPr lang="en-US" sz="1400" dirty="0"/>
              <a:t>Copay assistance programs will not be considered member out-of-pocket costs and will not count toward your deductible and/or out-of-pocket maximums. </a:t>
            </a:r>
          </a:p>
          <a:p>
            <a:endParaRPr lang="en-US" sz="1400" dirty="0"/>
          </a:p>
          <a:p>
            <a:endParaRPr lang="en-US" sz="1400" dirty="0"/>
          </a:p>
        </p:txBody>
      </p:sp>
      <p:sp>
        <p:nvSpPr>
          <p:cNvPr id="6" name="Text Placeholder 5">
            <a:extLst>
              <a:ext uri="{FF2B5EF4-FFF2-40B4-BE49-F238E27FC236}">
                <a16:creationId xmlns:a16="http://schemas.microsoft.com/office/drawing/2014/main" id="{C1DD54DB-0590-F997-44E3-F7F3A1D655CE}"/>
              </a:ext>
            </a:extLst>
          </p:cNvPr>
          <p:cNvSpPr>
            <a:spLocks noGrp="1"/>
          </p:cNvSpPr>
          <p:nvPr>
            <p:ph type="body" sz="quarter" idx="19"/>
          </p:nvPr>
        </p:nvSpPr>
        <p:spPr>
          <a:xfrm>
            <a:off x="8143321" y="1728392"/>
            <a:ext cx="3524856" cy="3526480"/>
          </a:xfrm>
        </p:spPr>
        <p:txBody>
          <a:bodyPr>
            <a:normAutofit/>
          </a:bodyPr>
          <a:lstStyle/>
          <a:p>
            <a:r>
              <a:rPr lang="en-US" sz="1400" dirty="0"/>
              <a:t>You will receive a </a:t>
            </a:r>
            <a:r>
              <a:rPr lang="en-US" sz="1400" dirty="0" err="1"/>
              <a:t>Rightway</a:t>
            </a:r>
            <a:r>
              <a:rPr lang="en-US" sz="1400" dirty="0"/>
              <a:t> prescription ID card in the mail before January 1</a:t>
            </a:r>
          </a:p>
          <a:p>
            <a:r>
              <a:rPr lang="en-US" sz="1400" dirty="0"/>
              <a:t>A digital copy is also available in the </a:t>
            </a:r>
            <a:r>
              <a:rPr lang="en-US" sz="1400" dirty="0" err="1"/>
              <a:t>Rightway</a:t>
            </a:r>
            <a:r>
              <a:rPr lang="en-US" sz="1400" dirty="0"/>
              <a:t> app. </a:t>
            </a:r>
          </a:p>
          <a:p>
            <a:r>
              <a:rPr lang="en-US" sz="1400" dirty="0"/>
              <a:t>On January 1, 2026,  you will need to present this card when filling a prescription</a:t>
            </a:r>
          </a:p>
          <a:p>
            <a:endParaRPr lang="en-US" sz="1400" dirty="0"/>
          </a:p>
        </p:txBody>
      </p:sp>
      <p:sp>
        <p:nvSpPr>
          <p:cNvPr id="11" name="TextBox 10">
            <a:extLst>
              <a:ext uri="{FF2B5EF4-FFF2-40B4-BE49-F238E27FC236}">
                <a16:creationId xmlns:a16="http://schemas.microsoft.com/office/drawing/2014/main" id="{A6A93CF6-4B1F-B09A-819A-89359DC59DAC}"/>
              </a:ext>
            </a:extLst>
          </p:cNvPr>
          <p:cNvSpPr txBox="1"/>
          <p:nvPr/>
        </p:nvSpPr>
        <p:spPr>
          <a:xfrm>
            <a:off x="8060369" y="941033"/>
            <a:ext cx="3751526" cy="707666"/>
          </a:xfrm>
          <a:prstGeom prst="rect">
            <a:avLst/>
          </a:prstGeom>
          <a:solidFill>
            <a:srgbClr val="FE7300"/>
          </a:solidFill>
        </p:spPr>
        <p:txBody>
          <a:bodyPr vert="horz" lIns="91440" tIns="91440" rIns="91440" bIns="91440" rtlCol="0" anchor="ctr">
            <a:normAutofit/>
          </a:bodyPr>
          <a:lstStyle/>
          <a:p>
            <a:pPr algn="ctr">
              <a:lnSpc>
                <a:spcPct val="90000"/>
              </a:lnSpc>
              <a:spcBef>
                <a:spcPts val="600"/>
              </a:spcBef>
            </a:pPr>
            <a:r>
              <a:rPr lang="en-US" sz="1600" b="1" dirty="0">
                <a:solidFill>
                  <a:schemeClr val="bg1"/>
                </a:solidFill>
              </a:rPr>
              <a:t>Member ID Card</a:t>
            </a:r>
            <a:endParaRPr lang="en-US" sz="1600" b="1" kern="1200" dirty="0">
              <a:solidFill>
                <a:schemeClr val="bg1"/>
              </a:solidFill>
              <a:ea typeface="+mn-ea"/>
              <a:cs typeface="Poppins" panose="00000500000000000000" pitchFamily="2" charset="0"/>
            </a:endParaRPr>
          </a:p>
        </p:txBody>
      </p:sp>
      <p:sp>
        <p:nvSpPr>
          <p:cNvPr id="7" name="TextBox 6">
            <a:extLst>
              <a:ext uri="{FF2B5EF4-FFF2-40B4-BE49-F238E27FC236}">
                <a16:creationId xmlns:a16="http://schemas.microsoft.com/office/drawing/2014/main" id="{688EDA0E-D1E9-B676-EBF8-6BCAF98E37E7}"/>
              </a:ext>
            </a:extLst>
          </p:cNvPr>
          <p:cNvSpPr txBox="1"/>
          <p:nvPr/>
        </p:nvSpPr>
        <p:spPr>
          <a:xfrm>
            <a:off x="4285449" y="2914255"/>
            <a:ext cx="3524856" cy="3833344"/>
          </a:xfrm>
          <a:prstGeom prst="rect">
            <a:avLst/>
          </a:prstGeom>
        </p:spPr>
        <p:txBody>
          <a:bodyPr vert="horz" lIns="0" tIns="0" rIns="0" bIns="0" rtlCol="0">
            <a:normAutofit/>
          </a:bodyPr>
          <a:lstStyle/>
          <a:p>
            <a:pPr marL="171450" indent="-171450">
              <a:spcBef>
                <a:spcPts val="1200"/>
              </a:spcBef>
              <a:buFont typeface="Arial" panose="020B0604020202020204" pitchFamily="34" charset="0"/>
              <a:buChar char="•"/>
            </a:pPr>
            <a:endParaRPr lang="en-US">
              <a:latin typeface="Poppins" panose="00000500000000000000" pitchFamily="2" charset="0"/>
              <a:cs typeface="Poppins" panose="00000500000000000000" pitchFamily="2" charset="0"/>
            </a:endParaRPr>
          </a:p>
        </p:txBody>
      </p:sp>
      <p:pic>
        <p:nvPicPr>
          <p:cNvPr id="12" name="Picture 2" descr="Rightway Logo Horizontal Lockup_Dark Blue PNG">
            <a:extLst>
              <a:ext uri="{FF2B5EF4-FFF2-40B4-BE49-F238E27FC236}">
                <a16:creationId xmlns:a16="http://schemas.microsoft.com/office/drawing/2014/main" id="{2BAC9085-83AF-5AAC-3317-D21956258A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896" y="286932"/>
            <a:ext cx="1927419" cy="3980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1A9BD88-3539-58FF-6233-C10DDF1592AE}"/>
              </a:ext>
            </a:extLst>
          </p:cNvPr>
          <p:cNvSpPr txBox="1"/>
          <p:nvPr/>
        </p:nvSpPr>
        <p:spPr>
          <a:xfrm>
            <a:off x="1704108" y="5948171"/>
            <a:ext cx="8325899" cy="646331"/>
          </a:xfrm>
          <a:prstGeom prst="rect">
            <a:avLst/>
          </a:prstGeom>
          <a:noFill/>
        </p:spPr>
        <p:txBody>
          <a:bodyPr wrap="square">
            <a:spAutoFit/>
          </a:bodyPr>
          <a:lstStyle/>
          <a:p>
            <a:r>
              <a:rPr lang="en-US" sz="1200" dirty="0"/>
              <a:t>Phone: 833-502-8179</a:t>
            </a:r>
          </a:p>
          <a:p>
            <a:r>
              <a:rPr lang="en-US" sz="1200" dirty="0"/>
              <a:t>Email: rwrx@rightwayhealthcare.com </a:t>
            </a:r>
          </a:p>
          <a:p>
            <a:r>
              <a:rPr lang="en-US" sz="1200" dirty="0"/>
              <a:t>You can also chat with a pharmacist through the </a:t>
            </a:r>
            <a:r>
              <a:rPr lang="en-US" sz="1200" dirty="0" err="1"/>
              <a:t>Rightway</a:t>
            </a:r>
            <a:r>
              <a:rPr lang="en-US" sz="1200" dirty="0"/>
              <a:t> app after the benefit launch date.</a:t>
            </a:r>
          </a:p>
        </p:txBody>
      </p:sp>
      <p:pic>
        <p:nvPicPr>
          <p:cNvPr id="5" name="8">
            <a:hlinkClick r:id="" action="ppaction://media"/>
            <a:extLst>
              <a:ext uri="{FF2B5EF4-FFF2-40B4-BE49-F238E27FC236}">
                <a16:creationId xmlns:a16="http://schemas.microsoft.com/office/drawing/2014/main" id="{240EC03C-72B4-428F-E15E-8A0D4A536020}"/>
              </a:ext>
            </a:extLst>
          </p:cNvPr>
          <p:cNvPicPr>
            <a:picLocks noChangeAspect="1"/>
          </p:cNvPicPr>
          <p:nvPr>
            <a:audioFile r:link="rId1"/>
            <p:extLst>
              <p:ext uri="{DAA4B4D4-6D71-4841-9C94-3DE7FCFB9230}">
                <p14:media xmlns:p14="http://schemas.microsoft.com/office/powerpoint/2010/main" r:embed="rId2">
                  <p14:trim st="1820"/>
                </p14:media>
              </p:ext>
            </p:extLst>
          </p:nvPr>
        </p:nvPicPr>
        <p:blipFill>
          <a:blip r:embed="rId7"/>
          <a:stretch>
            <a:fillRect/>
          </a:stretch>
        </p:blipFill>
        <p:spPr>
          <a:xfrm>
            <a:off x="8420" y="6248400"/>
            <a:ext cx="609600" cy="609600"/>
          </a:xfrm>
          <a:prstGeom prst="rect">
            <a:avLst/>
          </a:prstGeom>
        </p:spPr>
      </p:pic>
    </p:spTree>
    <p:extLst>
      <p:ext uri="{BB962C8B-B14F-4D97-AF65-F5344CB8AC3E}">
        <p14:creationId xmlns:p14="http://schemas.microsoft.com/office/powerpoint/2010/main" val="33637505"/>
      </p:ext>
    </p:extLst>
  </p:cSld>
  <p:clrMapOvr>
    <a:masterClrMapping/>
  </p:clrMapOvr>
  <mc:AlternateContent xmlns:mc="http://schemas.openxmlformats.org/markup-compatibility/2006">
    <mc:Choice xmlns:p14="http://schemas.microsoft.com/office/powerpoint/2010/main" Requires="p14">
      <p:transition p14:dur="10" advClick="0" advTm="43000"/>
    </mc:Choice>
    <mc:Fallback>
      <p:transition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a:xfrm>
            <a:off x="643278" y="575705"/>
            <a:ext cx="11432485" cy="677732"/>
          </a:xfrm>
        </p:spPr>
        <p:txBody>
          <a:bodyPr/>
          <a:lstStyle/>
          <a:p>
            <a:r>
              <a:rPr lang="en-US" dirty="0">
                <a:solidFill>
                  <a:schemeClr val="tx1"/>
                </a:solidFill>
              </a:rPr>
              <a:t>Prescription Drug Plan Comparisons</a:t>
            </a:r>
          </a:p>
        </p:txBody>
      </p:sp>
      <p:sp>
        <p:nvSpPr>
          <p:cNvPr id="8" name="TextBox 7">
            <a:extLst>
              <a:ext uri="{FF2B5EF4-FFF2-40B4-BE49-F238E27FC236}">
                <a16:creationId xmlns:a16="http://schemas.microsoft.com/office/drawing/2014/main" id="{835B6770-5FAA-963C-C870-4608EA6E4023}"/>
              </a:ext>
            </a:extLst>
          </p:cNvPr>
          <p:cNvSpPr txBox="1"/>
          <p:nvPr/>
        </p:nvSpPr>
        <p:spPr>
          <a:xfrm>
            <a:off x="712526" y="5056839"/>
            <a:ext cx="8917055" cy="373281"/>
          </a:xfrm>
          <a:prstGeom prst="rect">
            <a:avLst/>
          </a:prstGeom>
          <a:noFill/>
        </p:spPr>
        <p:txBody>
          <a:bodyPr wrap="square" lIns="91440" tIns="45720" rIns="91440" rtlCol="0" anchor="t">
            <a:noAutofit/>
          </a:bodyPr>
          <a:lstStyle/>
          <a:p>
            <a:pPr>
              <a:spcBef>
                <a:spcPts val="0"/>
              </a:spcBef>
            </a:pPr>
            <a:r>
              <a:rPr lang="en-US" sz="1000">
                <a:solidFill>
                  <a:schemeClr val="tx1">
                    <a:lumMod val="85000"/>
                    <a:lumOff val="15000"/>
                  </a:schemeClr>
                </a:solidFill>
                <a:latin typeface="Poppins" panose="00000500000000000000" pitchFamily="2" charset="0"/>
                <a:cs typeface="Poppins" panose="00000500000000000000" pitchFamily="2" charset="0"/>
              </a:rPr>
              <a:t>* California employees have access to Kaiser HMO if they reside within Kaiser’s network service area. </a:t>
            </a:r>
          </a:p>
        </p:txBody>
      </p:sp>
      <p:graphicFrame>
        <p:nvGraphicFramePr>
          <p:cNvPr id="4" name="Table 2">
            <a:extLst>
              <a:ext uri="{FF2B5EF4-FFF2-40B4-BE49-F238E27FC236}">
                <a16:creationId xmlns:a16="http://schemas.microsoft.com/office/drawing/2014/main" id="{53925EC3-5EA9-63EE-4C28-98BD90FD9863}"/>
              </a:ext>
            </a:extLst>
          </p:cNvPr>
          <p:cNvGraphicFramePr>
            <a:graphicFrameLocks noGrp="1"/>
          </p:cNvGraphicFramePr>
          <p:nvPr>
            <p:extLst>
              <p:ext uri="{D42A27DB-BD31-4B8C-83A1-F6EECF244321}">
                <p14:modId xmlns:p14="http://schemas.microsoft.com/office/powerpoint/2010/main" val="766240064"/>
              </p:ext>
            </p:extLst>
          </p:nvPr>
        </p:nvGraphicFramePr>
        <p:xfrm>
          <a:off x="712526" y="1120333"/>
          <a:ext cx="10745856" cy="3865192"/>
        </p:xfrm>
        <a:graphic>
          <a:graphicData uri="http://schemas.openxmlformats.org/drawingml/2006/table">
            <a:tbl>
              <a:tblPr firstRow="1" bandRow="1"/>
              <a:tblGrid>
                <a:gridCol w="1589380">
                  <a:extLst>
                    <a:ext uri="{9D8B030D-6E8A-4147-A177-3AD203B41FA5}">
                      <a16:colId xmlns:a16="http://schemas.microsoft.com/office/drawing/2014/main" val="1253959416"/>
                    </a:ext>
                  </a:extLst>
                </a:gridCol>
                <a:gridCol w="2821249">
                  <a:extLst>
                    <a:ext uri="{9D8B030D-6E8A-4147-A177-3AD203B41FA5}">
                      <a16:colId xmlns:a16="http://schemas.microsoft.com/office/drawing/2014/main" val="175680429"/>
                    </a:ext>
                  </a:extLst>
                </a:gridCol>
                <a:gridCol w="2068281">
                  <a:extLst>
                    <a:ext uri="{9D8B030D-6E8A-4147-A177-3AD203B41FA5}">
                      <a16:colId xmlns:a16="http://schemas.microsoft.com/office/drawing/2014/main" val="3528161196"/>
                    </a:ext>
                  </a:extLst>
                </a:gridCol>
                <a:gridCol w="2030154">
                  <a:extLst>
                    <a:ext uri="{9D8B030D-6E8A-4147-A177-3AD203B41FA5}">
                      <a16:colId xmlns:a16="http://schemas.microsoft.com/office/drawing/2014/main" val="1088619145"/>
                    </a:ext>
                  </a:extLst>
                </a:gridCol>
                <a:gridCol w="2236792">
                  <a:extLst>
                    <a:ext uri="{9D8B030D-6E8A-4147-A177-3AD203B41FA5}">
                      <a16:colId xmlns:a16="http://schemas.microsoft.com/office/drawing/2014/main" val="1175883454"/>
                    </a:ext>
                  </a:extLst>
                </a:gridCol>
              </a:tblGrid>
              <a:tr h="39047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lt1"/>
                          </a:solidFill>
                          <a:latin typeface="Poppins" panose="00000500000000000000" pitchFamily="2" charset="0"/>
                          <a:ea typeface="+mn-ea"/>
                          <a:cs typeface="Poppins" panose="00000500000000000000" pitchFamily="2" charset="0"/>
                        </a:rPr>
                        <a:t>Medical Plan 1</a:t>
                      </a:r>
                      <a:endParaRPr lang="en-US" sz="1400" dirty="0">
                        <a:latin typeface="Poppins" panose="00000500000000000000" pitchFamily="2" charset="0"/>
                        <a:cs typeface="Poppins" panose="000005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Medical Plan 2</a:t>
                      </a:r>
                      <a:endParaRPr lang="en-US" sz="1400" b="0" i="0" u="none" strike="noStrike" kern="1200" baseline="0">
                        <a:solidFill>
                          <a:schemeClr val="lt1"/>
                        </a:solidFill>
                        <a:latin typeface="Poppins" panose="00000500000000000000" pitchFamily="2" charset="0"/>
                        <a:ea typeface="+mn-ea"/>
                        <a:cs typeface="Poppins" panose="000005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73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Medical Plan 3</a:t>
                      </a:r>
                      <a:endParaRPr lang="en-US" sz="1400" b="0" i="0" u="none" strike="noStrike" kern="1200" baseline="0">
                        <a:solidFill>
                          <a:schemeClr val="lt1"/>
                        </a:solidFill>
                        <a:latin typeface="Poppins" panose="00000500000000000000" pitchFamily="2" charset="0"/>
                        <a:ea typeface="+mn-ea"/>
                        <a:cs typeface="Poppins" panose="000005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60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a:solidFill>
                            <a:schemeClr val="lt1"/>
                          </a:solidFill>
                          <a:latin typeface="Poppins" panose="00000500000000000000" pitchFamily="2" charset="0"/>
                          <a:ea typeface="+mn-ea"/>
                          <a:cs typeface="Poppins" panose="00000500000000000000" pitchFamily="2" charset="0"/>
                        </a:rPr>
                        <a:t>Kaiser (CA only)*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8595B">
                        <a:lumMod val="60000"/>
                        <a:lumOff val="40000"/>
                      </a:srgbClr>
                    </a:solidFill>
                  </a:tcPr>
                </a:tc>
                <a:extLst>
                  <a:ext uri="{0D108BD9-81ED-4DB2-BD59-A6C34878D82A}">
                    <a16:rowId xmlns:a16="http://schemas.microsoft.com/office/drawing/2014/main" val="928211087"/>
                  </a:ext>
                </a:extLst>
              </a:tr>
              <a:tr h="4733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30-day supply (short-term medications)</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Preventive prescriptions 100% covered; you pay 20% after deductible for all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a:t>
                      </a:r>
                      <a:endParaRPr lang="en-US" sz="120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30% ($75 max)</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50% ($100 max)</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ap="flat" cmpd="sng" algn="ctr">
                      <a:noFill/>
                      <a:prstDash val="solid"/>
                      <a:round/>
                      <a:headEnd type="none" w="med" len="med"/>
                      <a:tailEnd type="none" w="med" len="med"/>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30% ($75 max)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You pay 50% ($100 max)</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ap="flat" cmpd="sng" algn="ctr">
                      <a:noFill/>
                      <a:prstDash val="solid"/>
                      <a:round/>
                      <a:headEnd type="none" w="med" len="med"/>
                      <a:tailEnd type="none" w="med" len="med"/>
                    </a:lnL>
                    <a:lnR w="12700" cmpd="sng">
                      <a:no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$10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$30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$30</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ap="flat" cmpd="sng" algn="ctr">
                      <a:noFill/>
                      <a:prstDash val="solid"/>
                      <a:round/>
                      <a:headEnd type="none" w="med" len="med"/>
                      <a:tailEnd type="none" w="med" len="med"/>
                    </a:lnL>
                    <a:lnR w="12700" cmpd="sng">
                      <a:no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2975951148"/>
                  </a:ext>
                </a:extLst>
              </a:tr>
              <a:tr h="83224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a:solidFill>
                            <a:schemeClr val="tx1"/>
                          </a:solidFill>
                          <a:latin typeface="Poppins" panose="00000500000000000000" pitchFamily="2" charset="0"/>
                          <a:cs typeface="Poppins" panose="00000500000000000000" pitchFamily="2" charset="0"/>
                        </a:rPr>
                        <a:t>90-day supply</a:t>
                      </a:r>
                      <a:br>
                        <a:rPr lang="en-US" sz="1200">
                          <a:solidFill>
                            <a:schemeClr val="tx1"/>
                          </a:solidFill>
                          <a:latin typeface="Poppins" panose="00000500000000000000" pitchFamily="2" charset="0"/>
                          <a:cs typeface="Poppins" panose="00000500000000000000" pitchFamily="2" charset="0"/>
                        </a:rPr>
                      </a:br>
                      <a:r>
                        <a:rPr lang="en-US" sz="1200">
                          <a:solidFill>
                            <a:schemeClr val="tx1"/>
                          </a:solidFill>
                          <a:latin typeface="Poppins" panose="00000500000000000000" pitchFamily="2" charset="0"/>
                          <a:cs typeface="Poppins" panose="00000500000000000000" pitchFamily="2" charset="0"/>
                        </a:rPr>
                        <a:t>(100-day supply</a:t>
                      </a:r>
                      <a:br>
                        <a:rPr lang="en-US" sz="1200">
                          <a:solidFill>
                            <a:schemeClr val="tx1"/>
                          </a:solidFill>
                          <a:latin typeface="Poppins" panose="00000500000000000000" pitchFamily="2" charset="0"/>
                          <a:cs typeface="Poppins" panose="00000500000000000000" pitchFamily="2" charset="0"/>
                        </a:rPr>
                      </a:br>
                      <a:r>
                        <a:rPr lang="en-US" sz="1200">
                          <a:solidFill>
                            <a:schemeClr val="tx1"/>
                          </a:solidFill>
                          <a:latin typeface="Poppins" panose="00000500000000000000" pitchFamily="2" charset="0"/>
                          <a:cs typeface="Poppins" panose="00000500000000000000" pitchFamily="2" charset="0"/>
                        </a:rPr>
                        <a:t>for Kaiser) or maintenance medications</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20% after deductible</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You pay 20% after deductible</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E0F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$10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You pay 30% ($175 max)</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50% ($250 max)</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AB6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$10</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Preferred:</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 You pay 30% ($175 max)</a:t>
                      </a:r>
                      <a:endParaRPr lang="en-US" sz="1200" kern="120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a:solidFill>
                            <a:schemeClr val="tx1"/>
                          </a:solidFill>
                          <a:latin typeface="Poppins" panose="00000500000000000000" pitchFamily="2" charset="0"/>
                          <a:ea typeface="+mn-ea"/>
                          <a:cs typeface="Poppins" panose="00000500000000000000" pitchFamily="2" charset="0"/>
                        </a:rPr>
                        <a:t>You pay 50% ($250 max)</a:t>
                      </a:r>
                      <a:endParaRPr lang="en-US" sz="1200" kern="120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Poppins" panose="00000500000000000000" pitchFamily="2" charset="0"/>
                          <a:ea typeface="+mn-ea"/>
                          <a:cs typeface="Poppins" panose="00000500000000000000" pitchFamily="2" charset="0"/>
                        </a:rPr>
                        <a:t>Generic: </a:t>
                      </a:r>
                      <a:r>
                        <a:rPr lang="en-US" sz="1200" b="0" i="0" u="none" strike="noStrike" kern="1200" baseline="0" dirty="0">
                          <a:solidFill>
                            <a:schemeClr val="tx1"/>
                          </a:solidFill>
                          <a:latin typeface="Poppins" panose="00000500000000000000" pitchFamily="2" charset="0"/>
                          <a:ea typeface="+mn-ea"/>
                          <a:cs typeface="Poppins" panose="00000500000000000000" pitchFamily="2" charset="0"/>
                        </a:rPr>
                        <a:t>You pay $20</a:t>
                      </a:r>
                      <a:endParaRPr lang="en-US" sz="1200" kern="1200" dirty="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Poppins" panose="00000500000000000000" pitchFamily="2" charset="0"/>
                          <a:ea typeface="+mn-ea"/>
                          <a:cs typeface="Poppins" panose="00000500000000000000" pitchFamily="2" charset="0"/>
                        </a:rPr>
                        <a:t>Preferred: </a:t>
                      </a:r>
                      <a:r>
                        <a:rPr lang="en-US" sz="1200" b="0" i="0" u="none" strike="noStrike" kern="1200" baseline="0" dirty="0">
                          <a:solidFill>
                            <a:schemeClr val="tx1"/>
                          </a:solidFill>
                          <a:latin typeface="Poppins" panose="00000500000000000000" pitchFamily="2" charset="0"/>
                          <a:ea typeface="+mn-ea"/>
                          <a:cs typeface="Poppins" panose="00000500000000000000" pitchFamily="2" charset="0"/>
                        </a:rPr>
                        <a:t>You pay $60</a:t>
                      </a:r>
                      <a:endParaRPr lang="en-US" sz="1200" kern="1200" dirty="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Poppins" panose="00000500000000000000" pitchFamily="2" charset="0"/>
                          <a:ea typeface="+mn-ea"/>
                          <a:cs typeface="Poppins" panose="00000500000000000000" pitchFamily="2" charset="0"/>
                        </a:rPr>
                        <a:t>Non-preferred: </a:t>
                      </a:r>
                      <a:r>
                        <a:rPr lang="en-US" sz="1200" b="0" i="0" u="none" strike="noStrike" kern="1200" baseline="0" dirty="0">
                          <a:solidFill>
                            <a:schemeClr val="tx1"/>
                          </a:solidFill>
                          <a:latin typeface="Poppins" panose="00000500000000000000" pitchFamily="2" charset="0"/>
                          <a:ea typeface="+mn-ea"/>
                          <a:cs typeface="Poppins" panose="00000500000000000000" pitchFamily="2" charset="0"/>
                        </a:rPr>
                        <a:t>You pay $60</a:t>
                      </a:r>
                      <a:endParaRPr lang="en-US" sz="1200" kern="1200" dirty="0">
                        <a:solidFill>
                          <a:schemeClr val="tx1"/>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40000"/>
                        <a:lumOff val="60000"/>
                      </a:srgbClr>
                    </a:solidFill>
                  </a:tcPr>
                </a:tc>
                <a:extLst>
                  <a:ext uri="{0D108BD9-81ED-4DB2-BD59-A6C34878D82A}">
                    <a16:rowId xmlns:a16="http://schemas.microsoft.com/office/drawing/2014/main" val="1348879309"/>
                  </a:ext>
                </a:extLst>
              </a:tr>
            </a:tbl>
          </a:graphicData>
        </a:graphic>
      </p:graphicFrame>
      <p:pic>
        <p:nvPicPr>
          <p:cNvPr id="2" name="3">
            <a:hlinkClick r:id="" action="ppaction://media"/>
            <a:extLst>
              <a:ext uri="{FF2B5EF4-FFF2-40B4-BE49-F238E27FC236}">
                <a16:creationId xmlns:a16="http://schemas.microsoft.com/office/drawing/2014/main" id="{0835E385-1821-9FB6-DD56-F088C5114F78}"/>
              </a:ext>
            </a:extLst>
          </p:cNvPr>
          <p:cNvPicPr>
            <a:picLocks noChangeAspect="1"/>
          </p:cNvPicPr>
          <p:nvPr>
            <a:audioFile r:link="rId1"/>
            <p:extLst>
              <p:ext uri="{DAA4B4D4-6D71-4841-9C94-3DE7FCFB9230}">
                <p14:media xmlns:p14="http://schemas.microsoft.com/office/powerpoint/2010/main" r:embed="rId2">
                  <p14:trim st="1462"/>
                </p14:media>
              </p:ext>
            </p:extLst>
          </p:nvPr>
        </p:nvPicPr>
        <p:blipFill>
          <a:blip r:embed="rId5"/>
          <a:stretch>
            <a:fillRect/>
          </a:stretch>
        </p:blipFill>
        <p:spPr>
          <a:xfrm>
            <a:off x="33678" y="6248400"/>
            <a:ext cx="609600" cy="609600"/>
          </a:xfrm>
          <a:prstGeom prst="rect">
            <a:avLst/>
          </a:prstGeom>
        </p:spPr>
      </p:pic>
    </p:spTree>
    <p:extLst>
      <p:ext uri="{BB962C8B-B14F-4D97-AF65-F5344CB8AC3E}">
        <p14:creationId xmlns:p14="http://schemas.microsoft.com/office/powerpoint/2010/main" val="1417564767"/>
      </p:ext>
    </p:extLst>
  </p:cSld>
  <p:clrMapOvr>
    <a:masterClrMapping/>
  </p:clrMapOvr>
  <mc:AlternateContent xmlns:mc="http://schemas.openxmlformats.org/markup-compatibility/2006">
    <mc:Choice xmlns:p14="http://schemas.microsoft.com/office/powerpoint/2010/main" Requires="p14">
      <p:transition p14:dur="10" advClick="0" advTm="54000"/>
    </mc:Choice>
    <mc:Fallback>
      <p:transition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E812B4-5812-A108-5839-09436EC118CA}"/>
              </a:ext>
            </a:extLst>
          </p:cNvPr>
          <p:cNvSpPr>
            <a:spLocks noGrp="1"/>
          </p:cNvSpPr>
          <p:nvPr>
            <p:ph type="body" sz="quarter" idx="12"/>
          </p:nvPr>
        </p:nvSpPr>
        <p:spPr/>
        <p:txBody>
          <a:bodyPr/>
          <a:lstStyle/>
          <a:p>
            <a:r>
              <a:rPr lang="en-US" dirty="0">
                <a:solidFill>
                  <a:srgbClr val="252525"/>
                </a:solidFill>
              </a:rPr>
              <a:t>Medical Plan Comparisons</a:t>
            </a:r>
          </a:p>
        </p:txBody>
      </p:sp>
      <p:graphicFrame>
        <p:nvGraphicFramePr>
          <p:cNvPr id="3" name="Table 2">
            <a:extLst>
              <a:ext uri="{FF2B5EF4-FFF2-40B4-BE49-F238E27FC236}">
                <a16:creationId xmlns:a16="http://schemas.microsoft.com/office/drawing/2014/main" id="{274CF5E4-1AC1-7CD6-66D2-25D75ECD2D0F}"/>
              </a:ext>
            </a:extLst>
          </p:cNvPr>
          <p:cNvGraphicFramePr>
            <a:graphicFrameLocks noGrp="1"/>
          </p:cNvGraphicFramePr>
          <p:nvPr>
            <p:extLst>
              <p:ext uri="{D42A27DB-BD31-4B8C-83A1-F6EECF244321}">
                <p14:modId xmlns:p14="http://schemas.microsoft.com/office/powerpoint/2010/main" val="984551342"/>
              </p:ext>
            </p:extLst>
          </p:nvPr>
        </p:nvGraphicFramePr>
        <p:xfrm>
          <a:off x="723903" y="901752"/>
          <a:ext cx="10743501" cy="3946378"/>
        </p:xfrm>
        <a:graphic>
          <a:graphicData uri="http://schemas.openxmlformats.org/drawingml/2006/table">
            <a:tbl>
              <a:tblPr firstRow="1" bandRow="1"/>
              <a:tblGrid>
                <a:gridCol w="1815302">
                  <a:extLst>
                    <a:ext uri="{9D8B030D-6E8A-4147-A177-3AD203B41FA5}">
                      <a16:colId xmlns:a16="http://schemas.microsoft.com/office/drawing/2014/main" val="1253959416"/>
                    </a:ext>
                  </a:extLst>
                </a:gridCol>
                <a:gridCol w="2321526">
                  <a:extLst>
                    <a:ext uri="{9D8B030D-6E8A-4147-A177-3AD203B41FA5}">
                      <a16:colId xmlns:a16="http://schemas.microsoft.com/office/drawing/2014/main" val="175680429"/>
                    </a:ext>
                  </a:extLst>
                </a:gridCol>
                <a:gridCol w="2176429">
                  <a:extLst>
                    <a:ext uri="{9D8B030D-6E8A-4147-A177-3AD203B41FA5}">
                      <a16:colId xmlns:a16="http://schemas.microsoft.com/office/drawing/2014/main" val="3528161196"/>
                    </a:ext>
                  </a:extLst>
                </a:gridCol>
                <a:gridCol w="2215122">
                  <a:extLst>
                    <a:ext uri="{9D8B030D-6E8A-4147-A177-3AD203B41FA5}">
                      <a16:colId xmlns:a16="http://schemas.microsoft.com/office/drawing/2014/main" val="1088619145"/>
                    </a:ext>
                  </a:extLst>
                </a:gridCol>
                <a:gridCol w="2215122">
                  <a:extLst>
                    <a:ext uri="{9D8B030D-6E8A-4147-A177-3AD203B41FA5}">
                      <a16:colId xmlns:a16="http://schemas.microsoft.com/office/drawing/2014/main" val="1175883454"/>
                    </a:ext>
                  </a:extLst>
                </a:gridCol>
              </a:tblGrid>
              <a:tr h="51008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lt1"/>
                          </a:solidFill>
                          <a:latin typeface="Poppins"/>
                          <a:ea typeface="+mn-ea"/>
                          <a:cs typeface="Poppins"/>
                        </a:rPr>
                        <a:t>Medical Plan 1 </a:t>
                      </a:r>
                      <a:br>
                        <a:rPr lang="en-US" sz="1400" b="1" i="0" u="none" strike="noStrike" kern="1200" baseline="0" dirty="0">
                          <a:solidFill>
                            <a:srgbClr val="FFFFFF"/>
                          </a:solidFill>
                          <a:latin typeface="Poppins"/>
                          <a:ea typeface="+mn-ea"/>
                          <a:cs typeface="Poppins"/>
                        </a:rPr>
                      </a:br>
                      <a:r>
                        <a:rPr lang="en-US" sz="1400" b="1" i="0" u="none" strike="noStrike" kern="1200" baseline="0" dirty="0">
                          <a:solidFill>
                            <a:schemeClr val="lt1"/>
                          </a:solidFill>
                          <a:latin typeface="Poppins"/>
                          <a:ea typeface="+mn-ea"/>
                          <a:cs typeface="Poppins"/>
                        </a:rPr>
                        <a:t>(HSA-eligible)</a:t>
                      </a:r>
                      <a:r>
                        <a:rPr lang="en-US" sz="1400" b="1" i="0" u="none" strike="noStrike" kern="1200" baseline="30000" dirty="0">
                          <a:solidFill>
                            <a:schemeClr val="lt1"/>
                          </a:solidFill>
                          <a:latin typeface="Poppins"/>
                          <a:ea typeface="+mn-ea"/>
                          <a:cs typeface="Poppins"/>
                        </a:rPr>
                        <a:t>1</a:t>
                      </a:r>
                      <a:endParaRPr lang="en-US" sz="1400" baseline="30000" dirty="0">
                        <a:latin typeface="Poppins"/>
                        <a:cs typeface="Poppin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1B2D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lt1"/>
                          </a:solidFill>
                          <a:latin typeface="Poppins"/>
                          <a:ea typeface="+mn-ea"/>
                          <a:cs typeface="Poppins"/>
                        </a:rPr>
                        <a:t>Medical Plan 2 (PPO)</a:t>
                      </a:r>
                      <a:r>
                        <a:rPr lang="en-US" sz="1400" b="1" i="0" u="none" strike="noStrike" kern="1200" baseline="30000" dirty="0">
                          <a:solidFill>
                            <a:schemeClr val="lt1"/>
                          </a:solidFill>
                          <a:latin typeface="Poppins"/>
                          <a:ea typeface="+mn-ea"/>
                          <a:cs typeface="Poppins"/>
                        </a:rPr>
                        <a:t>2</a:t>
                      </a:r>
                      <a:endParaRPr lang="en-US" sz="1400" b="0" i="0" u="none" strike="noStrike" kern="1200" baseline="30000" dirty="0">
                        <a:solidFill>
                          <a:schemeClr val="lt1"/>
                        </a:solidFill>
                        <a:latin typeface="Poppins"/>
                        <a:ea typeface="+mn-ea"/>
                        <a:cs typeface="Poppin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73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lt1"/>
                          </a:solidFill>
                          <a:latin typeface="Poppins"/>
                          <a:ea typeface="+mn-ea"/>
                          <a:cs typeface="Poppins"/>
                        </a:rPr>
                        <a:t>Medical Plan 3 </a:t>
                      </a:r>
                      <a:br>
                        <a:rPr lang="en-US" sz="1400" b="1" i="0" u="none" strike="noStrike" kern="1200" baseline="0" dirty="0">
                          <a:solidFill>
                            <a:srgbClr val="FFFFFF"/>
                          </a:solidFill>
                          <a:latin typeface="Poppins"/>
                          <a:ea typeface="+mn-ea"/>
                          <a:cs typeface="Poppins"/>
                        </a:rPr>
                      </a:br>
                      <a:r>
                        <a:rPr lang="en-US" sz="1400" b="1" i="0" u="none" strike="noStrike" kern="1200" baseline="0" dirty="0">
                          <a:solidFill>
                            <a:schemeClr val="lt1"/>
                          </a:solidFill>
                          <a:latin typeface="Poppins"/>
                          <a:ea typeface="+mn-ea"/>
                          <a:cs typeface="Poppins"/>
                        </a:rPr>
                        <a:t>(EPO) </a:t>
                      </a:r>
                      <a:r>
                        <a:rPr lang="en-US" sz="1400" b="1" i="0" u="none" strike="noStrike" kern="1200" baseline="30000" dirty="0">
                          <a:solidFill>
                            <a:schemeClr val="lt1"/>
                          </a:solidFill>
                          <a:latin typeface="Poppins"/>
                          <a:ea typeface="+mn-ea"/>
                          <a:cs typeface="Poppins"/>
                        </a:rPr>
                        <a:t>2</a:t>
                      </a:r>
                      <a:endParaRPr lang="en-US" sz="1400" b="0" i="0" u="none" strike="noStrike" kern="1200" baseline="30000" dirty="0">
                        <a:solidFill>
                          <a:schemeClr val="lt1"/>
                        </a:solidFill>
                        <a:latin typeface="Poppins"/>
                        <a:ea typeface="+mn-ea"/>
                        <a:cs typeface="Poppin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60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lt1"/>
                          </a:solidFill>
                          <a:latin typeface="Poppins"/>
                          <a:ea typeface="+mn-ea"/>
                          <a:cs typeface="Poppins"/>
                        </a:rPr>
                        <a:t>Kaiser (CA only)</a:t>
                      </a:r>
                      <a:r>
                        <a:rPr lang="en-US" sz="1400" b="1" i="0" u="none" strike="noStrike" kern="1200" baseline="30000" dirty="0">
                          <a:solidFill>
                            <a:schemeClr val="lt1"/>
                          </a:solidFill>
                          <a:latin typeface="Poppins"/>
                          <a:ea typeface="+mn-ea"/>
                          <a:cs typeface="Poppins"/>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8595B">
                        <a:lumMod val="60000"/>
                        <a:lumOff val="40000"/>
                      </a:srgbClr>
                    </a:solidFill>
                  </a:tcPr>
                </a:tc>
                <a:extLst>
                  <a:ext uri="{0D108BD9-81ED-4DB2-BD59-A6C34878D82A}">
                    <a16:rowId xmlns:a16="http://schemas.microsoft.com/office/drawing/2014/main" val="928211087"/>
                  </a:ext>
                </a:extLst>
              </a:tr>
              <a:tr h="4733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dirty="0">
                          <a:solidFill>
                            <a:schemeClr val="tx1"/>
                          </a:solidFill>
                          <a:latin typeface="Poppins"/>
                          <a:cs typeface="Poppins"/>
                        </a:rPr>
                        <a:t>Deductible</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$1,700 employee-only / $3,400 family</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$500 employee-only / $1,000 family </a:t>
                      </a:r>
                      <a:endParaRPr lang="en-US" sz="1200" dirty="0">
                        <a:solidFill>
                          <a:schemeClr val="tx1"/>
                        </a:solidFill>
                        <a:latin typeface="Poppins"/>
                        <a:cs typeface="Poppins"/>
                      </a:endParaRPr>
                    </a:p>
                  </a:txBody>
                  <a:tcPr>
                    <a:lnL w="12700" cmpd="sng">
                      <a:solidFill>
                        <a:sysClr val="window" lastClr="FFFFFF"/>
                      </a:solidFill>
                    </a:lnL>
                    <a:lnR w="12700" cap="flat" cmpd="sng" algn="ctr">
                      <a:noFill/>
                      <a:prstDash val="solid"/>
                      <a:round/>
                      <a:headEnd type="none" w="med" len="med"/>
                      <a:tailEnd type="none" w="med" len="med"/>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$400 employee-only / $800 family </a:t>
                      </a:r>
                      <a:endParaRPr lang="en-US" sz="1200" dirty="0">
                        <a:solidFill>
                          <a:schemeClr val="tx1"/>
                        </a:solidFill>
                        <a:latin typeface="Poppins"/>
                        <a:cs typeface="Poppins"/>
                      </a:endParaRPr>
                    </a:p>
                  </a:txBody>
                  <a:tcPr>
                    <a:lnL w="12700" cap="flat" cmpd="sng" algn="ctr">
                      <a:noFill/>
                      <a:prstDash val="solid"/>
                      <a:round/>
                      <a:headEnd type="none" w="med" len="med"/>
                      <a:tailEnd type="none" w="med" len="med"/>
                    </a:lnL>
                    <a:lnR w="12700" cmpd="sng">
                      <a:no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Poppins"/>
                          <a:cs typeface="Poppins"/>
                        </a:rPr>
                        <a:t>$0</a:t>
                      </a:r>
                    </a:p>
                  </a:txBody>
                  <a:tcPr>
                    <a:lnL w="12700" cap="flat" cmpd="sng" algn="ctr">
                      <a:noFill/>
                      <a:prstDash val="solid"/>
                      <a:round/>
                      <a:headEnd type="none" w="med" len="med"/>
                      <a:tailEnd type="none" w="med" len="med"/>
                    </a:lnL>
                    <a:lnR w="12700" cmpd="sng">
                      <a:noFill/>
                    </a:lnR>
                    <a:lnT w="38100" cmpd="sng">
                      <a:solidFill>
                        <a:sysClr val="window" lastClr="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2975951148"/>
                  </a:ext>
                </a:extLst>
              </a:tr>
              <a:tr h="83224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dirty="0">
                          <a:solidFill>
                            <a:schemeClr val="tx1"/>
                          </a:solidFill>
                          <a:latin typeface="Poppins"/>
                          <a:cs typeface="Poppins"/>
                        </a:rPr>
                        <a:t>Coinsurance</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Plan pays 80% for network benefits</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E0F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Plan pays 80% for network benefits </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AB6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Plan pays 90% for </a:t>
                      </a:r>
                      <a:r>
                        <a:rPr lang="en-US" sz="1200" b="1" i="0" u="none" strike="noStrike" kern="1200" baseline="0" dirty="0">
                          <a:solidFill>
                            <a:schemeClr val="tx1"/>
                          </a:solidFill>
                          <a:latin typeface="Poppins"/>
                          <a:ea typeface="+mn-ea"/>
                          <a:cs typeface="Poppins"/>
                        </a:rPr>
                        <a:t>network benefits only</a:t>
                      </a:r>
                      <a:r>
                        <a:rPr lang="en-US" sz="1200" b="0" i="0" u="none" strike="noStrike" kern="1200" baseline="0" dirty="0">
                          <a:solidFill>
                            <a:schemeClr val="tx1"/>
                          </a:solidFill>
                          <a:latin typeface="Poppins"/>
                          <a:ea typeface="+mn-ea"/>
                          <a:cs typeface="Poppins"/>
                        </a:rPr>
                        <a:t> (out-of-network services not covered)</a:t>
                      </a:r>
                      <a:endParaRPr lang="en-US" sz="1200" b="1"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Plan pays 100% for network benefits </a:t>
                      </a:r>
                      <a:endParaRPr lang="en-US" sz="1200" kern="1200" dirty="0">
                        <a:solidFill>
                          <a:schemeClr val="tx1"/>
                        </a:solidFill>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Poppins" panose="00000500000000000000" pitchFamily="2" charset="0"/>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40000"/>
                        <a:lumOff val="60000"/>
                      </a:srgbClr>
                    </a:solidFill>
                  </a:tcPr>
                </a:tc>
                <a:extLst>
                  <a:ext uri="{0D108BD9-81ED-4DB2-BD59-A6C34878D82A}">
                    <a16:rowId xmlns:a16="http://schemas.microsoft.com/office/drawing/2014/main" val="1348879309"/>
                  </a:ext>
                </a:extLst>
              </a:tr>
              <a:tr h="4733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dirty="0">
                          <a:solidFill>
                            <a:schemeClr val="tx1"/>
                          </a:solidFill>
                          <a:latin typeface="Poppins"/>
                          <a:cs typeface="Poppins"/>
                        </a:rPr>
                        <a:t>Out-of-pocket limit</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$4,000 employee-only / $7,350 family 	</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$5,000 employee-only / $10,000 family</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$5,000 employee-only / $10,000 family </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Poppins"/>
                          <a:cs typeface="Poppins"/>
                        </a:rPr>
                        <a:t>$1,500 employee-only / $3,000 family</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774110686"/>
                  </a:ext>
                </a:extLst>
              </a:tr>
              <a:tr h="64431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dirty="0">
                          <a:solidFill>
                            <a:schemeClr val="tx1"/>
                          </a:solidFill>
                          <a:latin typeface="Poppins"/>
                          <a:cs typeface="Poppins"/>
                        </a:rPr>
                        <a:t>Copay</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You pay 20% after deductible </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E0F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$20 primary care physician / $40 specialist </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AB6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$20 primary care physician / $40 specialist</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Poppins"/>
                          <a:cs typeface="Poppins"/>
                        </a:rPr>
                        <a:t>$35 copay</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40000"/>
                        <a:lumOff val="60000"/>
                      </a:srgbClr>
                    </a:solidFill>
                  </a:tcPr>
                </a:tc>
                <a:extLst>
                  <a:ext uri="{0D108BD9-81ED-4DB2-BD59-A6C34878D82A}">
                    <a16:rowId xmlns:a16="http://schemas.microsoft.com/office/drawing/2014/main" val="3457794434"/>
                  </a:ext>
                </a:extLst>
              </a:tr>
              <a:tr h="4733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dirty="0">
                          <a:solidFill>
                            <a:schemeClr val="tx1"/>
                          </a:solidFill>
                          <a:latin typeface="Poppins"/>
                          <a:cs typeface="Poppins"/>
                        </a:rPr>
                        <a:t>Lab </a:t>
                      </a:r>
                      <a:r>
                        <a:rPr lang="en-US" sz="1200" b="0" dirty="0">
                          <a:solidFill>
                            <a:schemeClr val="tx1"/>
                          </a:solidFill>
                          <a:latin typeface="Poppins"/>
                          <a:cs typeface="Poppins"/>
                        </a:rPr>
                        <a:t>and X-ray in a physician's office</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Poppins"/>
                          <a:cs typeface="Poppins"/>
                        </a:rPr>
                        <a:t>You pay 20% after deductible</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4F5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Poppins"/>
                          <a:cs typeface="Poppins"/>
                        </a:rPr>
                        <a:t>You pay 20%</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C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Poppins"/>
                          <a:cs typeface="Poppins"/>
                        </a:rPr>
                        <a:t>You pay 10%</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Poppins"/>
                          <a:cs typeface="Poppins"/>
                        </a:rPr>
                        <a:t>$35 copay</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20000"/>
                        <a:lumOff val="80000"/>
                      </a:srgbClr>
                    </a:solidFill>
                  </a:tcPr>
                </a:tc>
                <a:extLst>
                  <a:ext uri="{0D108BD9-81ED-4DB2-BD59-A6C34878D82A}">
                    <a16:rowId xmlns:a16="http://schemas.microsoft.com/office/drawing/2014/main" val="1975438994"/>
                  </a:ext>
                </a:extLst>
              </a:tr>
              <a:tr h="53162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200" dirty="0">
                          <a:solidFill>
                            <a:schemeClr val="tx1"/>
                          </a:solidFill>
                          <a:latin typeface="Poppins"/>
                          <a:cs typeface="Poppins"/>
                        </a:rPr>
                        <a:t>NXP HSA contribution</a:t>
                      </a: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$500 employee-only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$1,000 family</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E0F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Not eligible</a:t>
                      </a:r>
                      <a:endParaRPr lang="en-US" sz="1200" dirty="0">
                        <a:solidFill>
                          <a:schemeClr val="tx1"/>
                        </a:solidFill>
                        <a:latin typeface="Poppins"/>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AB6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a:ea typeface="+mn-ea"/>
                          <a:cs typeface="Poppins"/>
                        </a:rPr>
                        <a:t>Not eligible</a:t>
                      </a:r>
                      <a:endParaRPr lang="en-US" sz="1200" kern="1200" dirty="0">
                        <a:solidFill>
                          <a:schemeClr val="tx1"/>
                        </a:solidFill>
                        <a:latin typeface="Poppins"/>
                        <a:ea typeface="+mn-ea"/>
                        <a:cs typeface="Poppins"/>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Poppins" panose="00000500000000000000" pitchFamily="2" charset="0"/>
                          <a:ea typeface="+mn-ea"/>
                          <a:cs typeface="Poppins" panose="00000500000000000000" pitchFamily="2" charset="0"/>
                        </a:rPr>
                        <a:t>Not eligible</a:t>
                      </a:r>
                      <a:endParaRPr lang="en-US" sz="1200" kern="1200" dirty="0">
                        <a:solidFill>
                          <a:schemeClr val="tx1"/>
                        </a:solidFill>
                        <a:latin typeface="Poppins" panose="00000500000000000000" pitchFamily="2" charset="0"/>
                        <a:ea typeface="+mn-ea"/>
                        <a:cs typeface="Poppins" panose="00000500000000000000" pitchFamily="2" charset="0"/>
                      </a:endParaRPr>
                    </a:p>
                  </a:txBody>
                  <a:tcPr>
                    <a:lnL w="12700" cmpd="sng">
                      <a:solidFill>
                        <a:sysClr val="window" lastClr="FFFFFF"/>
                      </a:solidFill>
                    </a:lnL>
                    <a:lnR w="12700" cmpd="sng">
                      <a:solidFill>
                        <a:sysClr val="window" lastClr="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8595B">
                        <a:lumMod val="40000"/>
                        <a:lumOff val="60000"/>
                      </a:srgbClr>
                    </a:solidFill>
                  </a:tcPr>
                </a:tc>
                <a:extLst>
                  <a:ext uri="{0D108BD9-81ED-4DB2-BD59-A6C34878D82A}">
                    <a16:rowId xmlns:a16="http://schemas.microsoft.com/office/drawing/2014/main" val="1433910512"/>
                  </a:ext>
                </a:extLst>
              </a:tr>
            </a:tbl>
          </a:graphicData>
        </a:graphic>
      </p:graphicFrame>
      <p:sp>
        <p:nvSpPr>
          <p:cNvPr id="7" name="Rectangle 6">
            <a:extLst>
              <a:ext uri="{FF2B5EF4-FFF2-40B4-BE49-F238E27FC236}">
                <a16:creationId xmlns:a16="http://schemas.microsoft.com/office/drawing/2014/main" id="{C5ECF887-4FC6-B1DD-4658-1040CBC18BB1}"/>
              </a:ext>
            </a:extLst>
          </p:cNvPr>
          <p:cNvSpPr/>
          <p:nvPr/>
        </p:nvSpPr>
        <p:spPr>
          <a:xfrm>
            <a:off x="7055184" y="285335"/>
            <a:ext cx="2213811" cy="633895"/>
          </a:xfrm>
          <a:prstGeom prst="rect">
            <a:avLst/>
          </a:prstGeom>
          <a:noFill/>
          <a:ln w="25400" cap="flat" cmpd="sng" algn="ctr">
            <a:solidFill>
              <a:schemeClr val="accent6"/>
            </a:solidFill>
            <a:prstDash val="solid"/>
          </a:ln>
          <a:effectLst/>
        </p:spPr>
        <p:txBody>
          <a:bodyPr lIns="182880" tIns="137160" rIns="182880" bIns="182880" rtlCol="0" anchor="t"/>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400" b="1" kern="0" dirty="0">
                <a:latin typeface="Poppins" panose="00000500000000000000" pitchFamily="2" charset="0"/>
                <a:cs typeface="Poppins" panose="00000500000000000000" pitchFamily="2" charset="0"/>
              </a:rPr>
              <a:t>In-network coverage only</a:t>
            </a:r>
            <a:endParaRPr kumimoji="0" lang="en-US" sz="1400" b="0" i="0" u="none" strike="noStrike" kern="0" cap="none" spc="0" normalizeH="0" baseline="0" noProof="0" dirty="0">
              <a:ln>
                <a:noFill/>
              </a:ln>
              <a:effectLst/>
              <a:uLnTx/>
              <a:uFillTx/>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482544A6-3CD5-44EB-5343-4BBE70F969CE}"/>
              </a:ext>
            </a:extLst>
          </p:cNvPr>
          <p:cNvSpPr txBox="1"/>
          <p:nvPr/>
        </p:nvSpPr>
        <p:spPr>
          <a:xfrm>
            <a:off x="658730" y="4698917"/>
            <a:ext cx="10873846" cy="1538883"/>
          </a:xfrm>
          <a:prstGeom prst="rect">
            <a:avLst/>
          </a:prstGeom>
          <a:noFill/>
        </p:spPr>
        <p:txBody>
          <a:bodyPr wrap="square">
            <a:spAutoFit/>
          </a:bodyPr>
          <a:lstStyle/>
          <a:p>
            <a:pPr algn="l"/>
            <a:endParaRPr lang="en-US" sz="2400" b="0" i="0" u="none" strike="noStrike" baseline="0" dirty="0">
              <a:latin typeface="Poppins-Regular"/>
            </a:endParaRPr>
          </a:p>
          <a:p>
            <a:pPr algn="l"/>
            <a:r>
              <a:rPr lang="en-US" sz="1000" b="0" i="0" u="none" strike="noStrike" baseline="30000" dirty="0">
                <a:latin typeface="Poppins-Regular"/>
              </a:rPr>
              <a:t>1</a:t>
            </a:r>
            <a:r>
              <a:rPr lang="en-US" sz="1000" b="0" i="0" u="none" strike="noStrike" baseline="0" dirty="0">
                <a:latin typeface="Poppins-Regular"/>
              </a:rPr>
              <a:t> If you elect family coverage, the family deductible must be met before the plan begins to apply coinsurance towards in-network claims. The family deductible can be met by one family</a:t>
            </a:r>
          </a:p>
          <a:p>
            <a:pPr algn="l"/>
            <a:r>
              <a:rPr lang="en-US" sz="1000" b="0" i="0" u="none" strike="noStrike" baseline="0" dirty="0">
                <a:latin typeface="Poppins-Regular"/>
              </a:rPr>
              <a:t>member or a combination of covered family members</a:t>
            </a:r>
          </a:p>
          <a:p>
            <a:pPr algn="l"/>
            <a:r>
              <a:rPr lang="en-US" sz="1000" b="0" i="0" u="none" strike="noStrike" baseline="30000" dirty="0">
                <a:latin typeface="Poppins-Regular"/>
              </a:rPr>
              <a:t>2</a:t>
            </a:r>
            <a:r>
              <a:rPr lang="en-US" sz="1000" b="0" i="0" u="none" strike="noStrike" baseline="0" dirty="0">
                <a:latin typeface="Poppins-Regular"/>
              </a:rPr>
              <a:t> If you elect family coverage, the plan begins to apply coinsurance towards applicable in-network claims for an individual once he or she meets their per person deductible. Once those per person</a:t>
            </a:r>
          </a:p>
          <a:p>
            <a:pPr algn="l"/>
            <a:r>
              <a:rPr lang="en-US" sz="1000" b="0" i="0" u="none" strike="noStrike" baseline="0" dirty="0">
                <a:latin typeface="Poppins-Regular"/>
              </a:rPr>
              <a:t>deductibles add up to meet the family deductible, the plan begins to apply coinsurance towards in-network claims for everyone in the family.</a:t>
            </a:r>
          </a:p>
          <a:p>
            <a:pPr algn="l"/>
            <a:r>
              <a:rPr lang="en-US" sz="1000" baseline="30000" dirty="0">
                <a:latin typeface="Poppins-Regular"/>
              </a:rPr>
              <a:t>3</a:t>
            </a:r>
            <a:r>
              <a:rPr lang="en-US" sz="1000" dirty="0">
                <a:latin typeface="Poppins-Regular"/>
              </a:rPr>
              <a:t> California employees have access to Kaiser HMO if they reside within Kaiser’s network service area</a:t>
            </a:r>
            <a:endParaRPr lang="en-US" sz="2400" dirty="0"/>
          </a:p>
        </p:txBody>
      </p:sp>
      <p:pic>
        <p:nvPicPr>
          <p:cNvPr id="2" name="9">
            <a:hlinkClick r:id="" action="ppaction://media"/>
            <a:extLst>
              <a:ext uri="{FF2B5EF4-FFF2-40B4-BE49-F238E27FC236}">
                <a16:creationId xmlns:a16="http://schemas.microsoft.com/office/drawing/2014/main" id="{ED1E182F-DAB6-8175-0C24-3A2EA75516BC}"/>
              </a:ext>
            </a:extLst>
          </p:cNvPr>
          <p:cNvPicPr>
            <a:picLocks noChangeAspect="1"/>
          </p:cNvPicPr>
          <p:nvPr>
            <a:audioFile r:link="rId1"/>
            <p:extLst>
              <p:ext uri="{DAA4B4D4-6D71-4841-9C94-3DE7FCFB9230}">
                <p14:media xmlns:p14="http://schemas.microsoft.com/office/powerpoint/2010/main" r:embed="rId2">
                  <p14:trim st="2098"/>
                </p14:media>
              </p:ext>
            </p:extLst>
          </p:nvPr>
        </p:nvPicPr>
        <p:blipFill>
          <a:blip r:embed="rId5"/>
          <a:stretch>
            <a:fillRect/>
          </a:stretch>
        </p:blipFill>
        <p:spPr>
          <a:xfrm>
            <a:off x="0" y="6251693"/>
            <a:ext cx="609600" cy="609600"/>
          </a:xfrm>
          <a:prstGeom prst="rect">
            <a:avLst/>
          </a:prstGeom>
        </p:spPr>
      </p:pic>
    </p:spTree>
    <p:extLst>
      <p:ext uri="{BB962C8B-B14F-4D97-AF65-F5344CB8AC3E}">
        <p14:creationId xmlns:p14="http://schemas.microsoft.com/office/powerpoint/2010/main" val="1466755255"/>
      </p:ext>
    </p:extLst>
  </p:cSld>
  <p:clrMapOvr>
    <a:masterClrMapping/>
  </p:clrMapOvr>
  <mc:AlternateContent xmlns:mc="http://schemas.openxmlformats.org/markup-compatibility/2006">
    <mc:Choice xmlns:p14="http://schemas.microsoft.com/office/powerpoint/2010/main" Requires="p14">
      <p:transition p14:dur="10" advClick="0" advTm="100000"/>
    </mc:Choice>
    <mc:Fallback>
      <p:transition advClick="0" advTm="1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ight mode | title + logo">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ED3AE8EB-0E32-2A4F-A2AF-9E1D08369021}" vid="{F19E758A-7FA6-5D46-82ED-B82FDF93362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ight mode | content layouts">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ED3AE8EB-0E32-2A4F-A2AF-9E1D08369021}" vid="{9C325A44-A887-BC42-A317-EB180C35A470}"/>
    </a:ext>
  </a:extLst>
</a:theme>
</file>

<file path=ppt/theme/theme3.xml><?xml version="1.0" encoding="utf-8"?>
<a:theme xmlns:a="http://schemas.openxmlformats.org/drawingml/2006/main" name="Dark mode | title + logo">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0" id="{ED3AE8EB-0E32-2A4F-A2AF-9E1D08369021}" vid="{1F7652EE-9C54-9246-8050-4E32632C404C}"/>
    </a:ext>
  </a:extLst>
</a:theme>
</file>

<file path=ppt/theme/theme4.xml><?xml version="1.0" encoding="utf-8"?>
<a:theme xmlns:a="http://schemas.openxmlformats.org/drawingml/2006/main" name="Dark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0" id="{ED3AE8EB-0E32-2A4F-A2AF-9E1D08369021}" vid="{89BD463D-95D0-E640-BBBB-6236C187407E}"/>
    </a:ext>
  </a:extLst>
</a:theme>
</file>

<file path=ppt/theme/theme5.xml><?xml version="1.0" encoding="utf-8"?>
<a:theme xmlns:a="http://schemas.openxmlformats.org/drawingml/2006/main" name="1_Light mode | title + logo">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02_NXP_Template-Light+Dark_Mode_Confidential_v2.7" id="{FADA9565-BEE9-46E5-BBB6-136BAD2BA32A}" vid="{3193EBB5-37E6-48BC-924E-F8ACEBBAA486}"/>
    </a:ext>
  </a:extLst>
</a:theme>
</file>

<file path=ppt/theme/theme6.xml><?xml version="1.0" encoding="utf-8"?>
<a:theme xmlns:a="http://schemas.openxmlformats.org/drawingml/2006/main" name="1_Light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02_NXP_Template-Light+Dark_Mode_Confidential_v2.7" id="{FADA9565-BEE9-46E5-BBB6-136BAD2BA32A}" vid="{9BC0DB1F-A88A-4F03-B0F1-B910B8DAD00F}"/>
    </a:ext>
  </a:extLst>
</a:theme>
</file>

<file path=ppt/theme/theme7.xml><?xml version="1.0" encoding="utf-8"?>
<a:theme xmlns:a="http://schemas.openxmlformats.org/drawingml/2006/main" name="1_Dark mode | title + logo">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2_NXP_Template-Light+Dark_Mode_Confidential_v2.7" id="{FADA9565-BEE9-46E5-BBB6-136BAD2BA32A}" vid="{9912AFE3-C56C-434B-B3A2-CDCED9CCE387}"/>
    </a:ext>
  </a:extLst>
</a:theme>
</file>

<file path=ppt/theme/theme8.xml><?xml version="1.0" encoding="utf-8"?>
<a:theme xmlns:a="http://schemas.openxmlformats.org/drawingml/2006/main" name="1_Dark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2_NXP_Template-Light+Dark_Mode_Confidential_v2.7" id="{FADA9565-BEE9-46E5-BBB6-136BAD2BA32A}" vid="{0038BDF5-0372-42FC-B4E7-4A27EBE0793A}"/>
    </a:ext>
  </a:extLst>
</a:theme>
</file>

<file path=ppt/theme/theme9.xml><?xml version="1.0" encoding="utf-8"?>
<a:theme xmlns:a="http://schemas.openxmlformats.org/drawingml/2006/main" name="2_Dark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1_NXP_Template-Light+Dark_Mode_Public_v2.7" id="{CBB5FFDD-E1E7-4E46-9733-48869CF315D3}" vid="{5C1615BC-88A7-418E-88A7-B8C75D0A1B5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E25AA44B7F644FAD8C574E47E73FD5" ma:contentTypeVersion="15" ma:contentTypeDescription="Create a new document." ma:contentTypeScope="" ma:versionID="d6b6526102f673872528c318980717b5">
  <xsd:schema xmlns:xsd="http://www.w3.org/2001/XMLSchema" xmlns:xs="http://www.w3.org/2001/XMLSchema" xmlns:p="http://schemas.microsoft.com/office/2006/metadata/properties" xmlns:ns2="4ccf7c8d-a644-4c43-888c-f414e21fd906" xmlns:ns3="798ffd15-70c0-4282-9aa4-4813c3199175" xmlns:ns4="c4672b8b-43e2-4139-8cd1-27ad03f081e7" targetNamespace="http://schemas.microsoft.com/office/2006/metadata/properties" ma:root="true" ma:fieldsID="1573ce1d9c4938c8ce57a2a9ff4f9739" ns2:_="" ns3:_="" ns4:_="">
    <xsd:import namespace="4ccf7c8d-a644-4c43-888c-f414e21fd906"/>
    <xsd:import namespace="798ffd15-70c0-4282-9aa4-4813c3199175"/>
    <xsd:import namespace="c4672b8b-43e2-4139-8cd1-27ad03f081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f7c8d-a644-4c43-888c-f414e21fd9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ae9cabe-f4d8-44ae-a6f0-8d11cb15c1a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8ffd15-70c0-4282-9aa4-4813c31991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672b8b-43e2-4139-8cd1-27ad03f081e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635926e-c084-47ed-b5c6-2440d6b85a67}" ma:internalName="TaxCatchAll" ma:showField="CatchAllData" ma:web="798ffd15-70c0-4282-9aa4-4813c31991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4672b8b-43e2-4139-8cd1-27ad03f081e7" xsi:nil="true"/>
    <lcf76f155ced4ddcb4097134ff3c332f xmlns="4ccf7c8d-a644-4c43-888c-f414e21fd9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BD1AD12-5548-4C98-BA14-C59C24E27D5D}">
  <ds:schemaRefs>
    <ds:schemaRef ds:uri="http://schemas.microsoft.com/sharepoint/v3/contenttype/forms"/>
  </ds:schemaRefs>
</ds:datastoreItem>
</file>

<file path=customXml/itemProps2.xml><?xml version="1.0" encoding="utf-8"?>
<ds:datastoreItem xmlns:ds="http://schemas.openxmlformats.org/officeDocument/2006/customXml" ds:itemID="{914A2300-E8D2-49B5-B64A-D1BD9F1F6435}">
  <ds:schemaRefs>
    <ds:schemaRef ds:uri="4ccf7c8d-a644-4c43-888c-f414e21fd906"/>
    <ds:schemaRef ds:uri="798ffd15-70c0-4282-9aa4-4813c3199175"/>
    <ds:schemaRef ds:uri="c4672b8b-43e2-4139-8cd1-27ad03f081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07513A-12A2-4255-B898-731E2B590A50}">
  <ds:schemaRefs>
    <ds:schemaRef ds:uri="4ccf7c8d-a644-4c43-888c-f414e21fd906"/>
    <ds:schemaRef ds:uri="798ffd15-70c0-4282-9aa4-4813c3199175"/>
    <ds:schemaRef ds:uri="c4672b8b-43e2-4139-8cd1-27ad03f081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NXP-Template-Light-Dark-Mode-Internal</Template>
  <TotalTime>0</TotalTime>
  <Words>7625</Words>
  <Application>Microsoft Office PowerPoint</Application>
  <PresentationFormat>Widescreen</PresentationFormat>
  <Paragraphs>702</Paragraphs>
  <Slides>40</Slides>
  <Notes>37</Notes>
  <HiddenSlides>0</HiddenSlides>
  <MMClips>35</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40</vt:i4>
      </vt:variant>
    </vt:vector>
  </HeadingPairs>
  <TitlesOfParts>
    <vt:vector size="57" baseType="lpstr">
      <vt:lpstr>Poppins-Regular</vt:lpstr>
      <vt:lpstr>Segoe Sans</vt:lpstr>
      <vt:lpstr>Aptos</vt:lpstr>
      <vt:lpstr>Arial</vt:lpstr>
      <vt:lpstr>Calibri</vt:lpstr>
      <vt:lpstr>Poppins</vt:lpstr>
      <vt:lpstr>Poppins Light</vt:lpstr>
      <vt:lpstr>Poppins SemiBold</vt:lpstr>
      <vt:lpstr>Light mode | title + logo</vt:lpstr>
      <vt:lpstr>Light mode | content layouts</vt:lpstr>
      <vt:lpstr>Dark mode | title + logo</vt:lpstr>
      <vt:lpstr>Dark mode | content layouts</vt:lpstr>
      <vt:lpstr>1_Light mode | title + logo</vt:lpstr>
      <vt:lpstr>1_Light mode | content layouts</vt:lpstr>
      <vt:lpstr>1_Dark mode | title + logo</vt:lpstr>
      <vt:lpstr>1_Dark mode | content layouts</vt:lpstr>
      <vt:lpstr>2_Dark mode | content layouts</vt:lpstr>
      <vt:lpstr>PowerPoint Presentation</vt:lpstr>
      <vt:lpstr>Agenda</vt:lpstr>
      <vt:lpstr>PowerPoint Presentation</vt:lpstr>
      <vt:lpstr>U.S. Benefits Strategy</vt:lpstr>
      <vt:lpstr>PowerPoint Presentation</vt:lpstr>
      <vt:lpstr>PowerPoint Presentation</vt:lpstr>
      <vt:lpstr>Your new Pharmacy Benefits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MetLife Legal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 Support Tool</vt:lpstr>
      <vt:lpstr>MyChoice® Benefits App</vt:lpstr>
      <vt:lpstr>PowerPoint Presentation</vt:lpstr>
      <vt:lpstr>Important Reminders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Wright</dc:creator>
  <cp:lastModifiedBy>Mitch Patterson</cp:lastModifiedBy>
  <cp:revision>8</cp:revision>
  <cp:lastPrinted>2025-09-19T14:50:39Z</cp:lastPrinted>
  <dcterms:created xsi:type="dcterms:W3CDTF">2024-08-16T15:42:37Z</dcterms:created>
  <dcterms:modified xsi:type="dcterms:W3CDTF">2025-10-16T20:39:09Z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0x010100A2E25AA44B7F644FAD8C574E47E73FD5</vt:lpwstr>
  </property>
  <property fmtid="{D5CDD505-2E9C-101B-9397-08002B2CF9AE}" pid="3" name="MediaServiceImageTags">
    <vt:lpwstr/>
  </property>
</Properties>
</file>